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316" r:id="rId3"/>
    <p:sldId id="317" r:id="rId4"/>
    <p:sldId id="319" r:id="rId5"/>
    <p:sldId id="318" r:id="rId6"/>
    <p:sldId id="320" r:id="rId7"/>
    <p:sldId id="321" r:id="rId8"/>
    <p:sldId id="322" r:id="rId9"/>
    <p:sldId id="358" r:id="rId10"/>
    <p:sldId id="359" r:id="rId11"/>
    <p:sldId id="323" r:id="rId12"/>
    <p:sldId id="324" r:id="rId13"/>
    <p:sldId id="325" r:id="rId14"/>
    <p:sldId id="326" r:id="rId15"/>
    <p:sldId id="327" r:id="rId16"/>
    <p:sldId id="328" r:id="rId17"/>
    <p:sldId id="329" r:id="rId18"/>
    <p:sldId id="330" r:id="rId19"/>
    <p:sldId id="331" r:id="rId20"/>
    <p:sldId id="332" r:id="rId21"/>
    <p:sldId id="333" r:id="rId22"/>
    <p:sldId id="334" r:id="rId23"/>
    <p:sldId id="335" r:id="rId24"/>
    <p:sldId id="336" r:id="rId25"/>
    <p:sldId id="337" r:id="rId26"/>
    <p:sldId id="338" r:id="rId27"/>
    <p:sldId id="339" r:id="rId28"/>
    <p:sldId id="340" r:id="rId29"/>
    <p:sldId id="341" r:id="rId30"/>
    <p:sldId id="342" r:id="rId31"/>
    <p:sldId id="343" r:id="rId32"/>
    <p:sldId id="344" r:id="rId33"/>
    <p:sldId id="345" r:id="rId34"/>
    <p:sldId id="346" r:id="rId35"/>
    <p:sldId id="347" r:id="rId36"/>
    <p:sldId id="348" r:id="rId37"/>
    <p:sldId id="349" r:id="rId38"/>
    <p:sldId id="350" r:id="rId39"/>
    <p:sldId id="351" r:id="rId40"/>
    <p:sldId id="352" r:id="rId41"/>
    <p:sldId id="353" r:id="rId42"/>
    <p:sldId id="360" r:id="rId43"/>
    <p:sldId id="354" r:id="rId44"/>
    <p:sldId id="355" r:id="rId45"/>
    <p:sldId id="356" r:id="rId46"/>
    <p:sldId id="357" r:id="rId47"/>
    <p:sldId id="361" r:id="rId48"/>
    <p:sldId id="362" r:id="rId49"/>
    <p:sldId id="363" r:id="rId50"/>
    <p:sldId id="364" r:id="rId51"/>
    <p:sldId id="365" r:id="rId52"/>
    <p:sldId id="366" r:id="rId53"/>
    <p:sldId id="367" r:id="rId54"/>
    <p:sldId id="368" r:id="rId55"/>
    <p:sldId id="369" r:id="rId56"/>
    <p:sldId id="370" r:id="rId57"/>
    <p:sldId id="371" r:id="rId58"/>
    <p:sldId id="372" r:id="rId59"/>
    <p:sldId id="373" r:id="rId60"/>
    <p:sldId id="374" r:id="rId61"/>
    <p:sldId id="375" r:id="rId62"/>
    <p:sldId id="376" r:id="rId63"/>
    <p:sldId id="377" r:id="rId64"/>
    <p:sldId id="378" r:id="rId65"/>
    <p:sldId id="379" r:id="rId66"/>
    <p:sldId id="380" r:id="rId67"/>
    <p:sldId id="381" r:id="rId68"/>
    <p:sldId id="382" r:id="rId69"/>
    <p:sldId id="383" r:id="rId70"/>
    <p:sldId id="384" r:id="rId71"/>
    <p:sldId id="385" r:id="rId72"/>
    <p:sldId id="386" r:id="rId73"/>
    <p:sldId id="387" r:id="rId74"/>
    <p:sldId id="388" r:id="rId75"/>
    <p:sldId id="389" r:id="rId76"/>
    <p:sldId id="390" r:id="rId77"/>
    <p:sldId id="391" r:id="rId78"/>
    <p:sldId id="392" r:id="rId79"/>
    <p:sldId id="393" r:id="rId80"/>
    <p:sldId id="394" r:id="rId81"/>
    <p:sldId id="395" r:id="rId82"/>
    <p:sldId id="844" r:id="rId83"/>
    <p:sldId id="396" r:id="rId84"/>
    <p:sldId id="397" r:id="rId85"/>
    <p:sldId id="398" r:id="rId86"/>
    <p:sldId id="399" r:id="rId87"/>
    <p:sldId id="400" r:id="rId88"/>
    <p:sldId id="845" r:id="rId89"/>
    <p:sldId id="846" r:id="rId90"/>
    <p:sldId id="848" r:id="rId91"/>
    <p:sldId id="849" r:id="rId92"/>
    <p:sldId id="850" r:id="rId93"/>
    <p:sldId id="847" r:id="rId94"/>
    <p:sldId id="851" r:id="rId95"/>
    <p:sldId id="852" r:id="rId96"/>
    <p:sldId id="853" r:id="rId97"/>
    <p:sldId id="854" r:id="rId98"/>
    <p:sldId id="855" r:id="rId99"/>
    <p:sldId id="856" r:id="rId100"/>
    <p:sldId id="401" r:id="rId101"/>
    <p:sldId id="402" r:id="rId102"/>
    <p:sldId id="857" r:id="rId103"/>
    <p:sldId id="858" r:id="rId104"/>
    <p:sldId id="859" r:id="rId105"/>
    <p:sldId id="860" r:id="rId106"/>
    <p:sldId id="979" r:id="rId107"/>
    <p:sldId id="861" r:id="rId108"/>
    <p:sldId id="872" r:id="rId109"/>
    <p:sldId id="862" r:id="rId110"/>
    <p:sldId id="863" r:id="rId111"/>
    <p:sldId id="864" r:id="rId112"/>
    <p:sldId id="865" r:id="rId113"/>
    <p:sldId id="866" r:id="rId114"/>
    <p:sldId id="867" r:id="rId115"/>
    <p:sldId id="403" r:id="rId116"/>
    <p:sldId id="980" r:id="rId117"/>
    <p:sldId id="981" r:id="rId118"/>
    <p:sldId id="983" r:id="rId119"/>
    <p:sldId id="984" r:id="rId120"/>
    <p:sldId id="985" r:id="rId121"/>
    <p:sldId id="982" r:id="rId122"/>
    <p:sldId id="986" r:id="rId123"/>
    <p:sldId id="987" r:id="rId124"/>
    <p:sldId id="988" r:id="rId125"/>
    <p:sldId id="989" r:id="rId126"/>
    <p:sldId id="990" r:id="rId127"/>
    <p:sldId id="991" r:id="rId128"/>
    <p:sldId id="992" r:id="rId129"/>
    <p:sldId id="993" r:id="rId130"/>
    <p:sldId id="994" r:id="rId131"/>
    <p:sldId id="995" r:id="rId132"/>
    <p:sldId id="996" r:id="rId133"/>
    <p:sldId id="997" r:id="rId134"/>
    <p:sldId id="998" r:id="rId135"/>
    <p:sldId id="999" r:id="rId136"/>
    <p:sldId id="1000" r:id="rId137"/>
    <p:sldId id="1001" r:id="rId138"/>
    <p:sldId id="1002" r:id="rId139"/>
    <p:sldId id="1003" r:id="rId140"/>
    <p:sldId id="1004" r:id="rId141"/>
    <p:sldId id="1005" r:id="rId142"/>
    <p:sldId id="1006" r:id="rId143"/>
    <p:sldId id="1007" r:id="rId144"/>
    <p:sldId id="1008" r:id="rId145"/>
    <p:sldId id="1009" r:id="rId146"/>
    <p:sldId id="1010" r:id="rId147"/>
    <p:sldId id="1011" r:id="rId148"/>
    <p:sldId id="1012" r:id="rId149"/>
    <p:sldId id="1013" r:id="rId150"/>
    <p:sldId id="1014" r:id="rId151"/>
    <p:sldId id="1015" r:id="rId152"/>
    <p:sldId id="404" r:id="rId153"/>
    <p:sldId id="1016" r:id="rId154"/>
    <p:sldId id="1017" r:id="rId155"/>
    <p:sldId id="1018" r:id="rId156"/>
    <p:sldId id="1019" r:id="rId157"/>
    <p:sldId id="1020" r:id="rId158"/>
    <p:sldId id="1021" r:id="rId159"/>
    <p:sldId id="1022" r:id="rId160"/>
    <p:sldId id="1023" r:id="rId161"/>
    <p:sldId id="1024" r:id="rId162"/>
    <p:sldId id="1025" r:id="rId163"/>
    <p:sldId id="1026" r:id="rId164"/>
    <p:sldId id="1027" r:id="rId165"/>
    <p:sldId id="1028" r:id="rId166"/>
    <p:sldId id="1029" r:id="rId167"/>
    <p:sldId id="1030" r:id="rId168"/>
    <p:sldId id="1031" r:id="rId169"/>
    <p:sldId id="1046" r:id="rId170"/>
    <p:sldId id="405" r:id="rId171"/>
    <p:sldId id="1032" r:id="rId172"/>
    <p:sldId id="1033" r:id="rId173"/>
    <p:sldId id="1034" r:id="rId174"/>
    <p:sldId id="1035" r:id="rId175"/>
    <p:sldId id="1036" r:id="rId176"/>
    <p:sldId id="1037" r:id="rId177"/>
    <p:sldId id="1038" r:id="rId178"/>
    <p:sldId id="1039" r:id="rId179"/>
    <p:sldId id="1040" r:id="rId180"/>
    <p:sldId id="1041" r:id="rId181"/>
    <p:sldId id="1042" r:id="rId182"/>
    <p:sldId id="1043" r:id="rId183"/>
    <p:sldId id="1044" r:id="rId184"/>
    <p:sldId id="1045" r:id="rId185"/>
    <p:sldId id="406" r:id="rId186"/>
    <p:sldId id="1047" r:id="rId187"/>
    <p:sldId id="1048" r:id="rId188"/>
    <p:sldId id="1049" r:id="rId189"/>
    <p:sldId id="1050" r:id="rId190"/>
    <p:sldId id="1051" r:id="rId191"/>
    <p:sldId id="1052" r:id="rId192"/>
    <p:sldId id="1053" r:id="rId193"/>
    <p:sldId id="1054" r:id="rId194"/>
    <p:sldId id="1055" r:id="rId195"/>
    <p:sldId id="1056" r:id="rId196"/>
    <p:sldId id="1057" r:id="rId197"/>
    <p:sldId id="1062" r:id="rId198"/>
    <p:sldId id="1063" r:id="rId199"/>
    <p:sldId id="258" r:id="rId200"/>
    <p:sldId id="259" r:id="rId201"/>
    <p:sldId id="260" r:id="rId202"/>
    <p:sldId id="261" r:id="rId203"/>
    <p:sldId id="262" r:id="rId204"/>
    <p:sldId id="263" r:id="rId205"/>
    <p:sldId id="264" r:id="rId206"/>
    <p:sldId id="265" r:id="rId207"/>
    <p:sldId id="303" r:id="rId208"/>
    <p:sldId id="266" r:id="rId209"/>
    <p:sldId id="267" r:id="rId210"/>
    <p:sldId id="268" r:id="rId211"/>
    <p:sldId id="269" r:id="rId212"/>
    <p:sldId id="270" r:id="rId213"/>
    <p:sldId id="271" r:id="rId214"/>
    <p:sldId id="272" r:id="rId215"/>
    <p:sldId id="273" r:id="rId216"/>
    <p:sldId id="274" r:id="rId217"/>
    <p:sldId id="275" r:id="rId218"/>
    <p:sldId id="276" r:id="rId219"/>
    <p:sldId id="277" r:id="rId220"/>
    <p:sldId id="278" r:id="rId221"/>
    <p:sldId id="279" r:id="rId222"/>
    <p:sldId id="280" r:id="rId223"/>
    <p:sldId id="281" r:id="rId224"/>
    <p:sldId id="282" r:id="rId225"/>
    <p:sldId id="283" r:id="rId226"/>
    <p:sldId id="284" r:id="rId227"/>
    <p:sldId id="285" r:id="rId228"/>
    <p:sldId id="286" r:id="rId229"/>
    <p:sldId id="287" r:id="rId230"/>
    <p:sldId id="288" r:id="rId231"/>
    <p:sldId id="289" r:id="rId232"/>
    <p:sldId id="290" r:id="rId233"/>
    <p:sldId id="291" r:id="rId234"/>
    <p:sldId id="292" r:id="rId235"/>
    <p:sldId id="293" r:id="rId236"/>
    <p:sldId id="294" r:id="rId237"/>
    <p:sldId id="295" r:id="rId238"/>
    <p:sldId id="296" r:id="rId239"/>
    <p:sldId id="297" r:id="rId240"/>
    <p:sldId id="298" r:id="rId241"/>
    <p:sldId id="299" r:id="rId242"/>
    <p:sldId id="300" r:id="rId243"/>
    <p:sldId id="301" r:id="rId244"/>
    <p:sldId id="302" r:id="rId245"/>
    <p:sldId id="304" r:id="rId246"/>
    <p:sldId id="305" r:id="rId247"/>
    <p:sldId id="306" r:id="rId248"/>
    <p:sldId id="307" r:id="rId249"/>
    <p:sldId id="308" r:id="rId250"/>
    <p:sldId id="309" r:id="rId251"/>
    <p:sldId id="310" r:id="rId252"/>
    <p:sldId id="311" r:id="rId253"/>
    <p:sldId id="312" r:id="rId254"/>
    <p:sldId id="313" r:id="rId255"/>
    <p:sldId id="314" r:id="rId256"/>
    <p:sldId id="315" r:id="rId257"/>
    <p:sldId id="1064" r:id="rId258"/>
    <p:sldId id="1065" r:id="rId259"/>
    <p:sldId id="1066" r:id="rId260"/>
    <p:sldId id="1067" r:id="rId261"/>
    <p:sldId id="1068" r:id="rId262"/>
    <p:sldId id="1069" r:id="rId263"/>
    <p:sldId id="1070" r:id="rId264"/>
    <p:sldId id="1071" r:id="rId265"/>
    <p:sldId id="1072" r:id="rId266"/>
    <p:sldId id="1073" r:id="rId267"/>
    <p:sldId id="1074" r:id="rId268"/>
    <p:sldId id="1075" r:id="rId269"/>
    <p:sldId id="1076" r:id="rId270"/>
    <p:sldId id="1077" r:id="rId271"/>
    <p:sldId id="1078" r:id="rId272"/>
    <p:sldId id="1079" r:id="rId273"/>
    <p:sldId id="1080" r:id="rId274"/>
    <p:sldId id="1081" r:id="rId275"/>
    <p:sldId id="1082" r:id="rId276"/>
    <p:sldId id="1083" r:id="rId277"/>
    <p:sldId id="1084" r:id="rId278"/>
    <p:sldId id="1085" r:id="rId279"/>
    <p:sldId id="1086" r:id="rId280"/>
    <p:sldId id="1087" r:id="rId281"/>
    <p:sldId id="1088" r:id="rId282"/>
    <p:sldId id="1089" r:id="rId283"/>
    <p:sldId id="1090" r:id="rId284"/>
    <p:sldId id="1091" r:id="rId285"/>
    <p:sldId id="1092" r:id="rId286"/>
    <p:sldId id="1093" r:id="rId287"/>
    <p:sldId id="1094" r:id="rId288"/>
    <p:sldId id="1095" r:id="rId289"/>
    <p:sldId id="1096" r:id="rId290"/>
    <p:sldId id="1097" r:id="rId291"/>
    <p:sldId id="1098" r:id="rId292"/>
    <p:sldId id="1099" r:id="rId293"/>
    <p:sldId id="1100" r:id="rId294"/>
    <p:sldId id="1101" r:id="rId295"/>
    <p:sldId id="1102" r:id="rId296"/>
    <p:sldId id="1103" r:id="rId297"/>
    <p:sldId id="1104" r:id="rId298"/>
    <p:sldId id="1105" r:id="rId299"/>
    <p:sldId id="1106" r:id="rId300"/>
    <p:sldId id="1107" r:id="rId301"/>
    <p:sldId id="1108" r:id="rId302"/>
    <p:sldId id="1109" r:id="rId303"/>
    <p:sldId id="1110" r:id="rId304"/>
    <p:sldId id="1111" r:id="rId305"/>
    <p:sldId id="1112" r:id="rId30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77" d="100"/>
          <a:sy n="77" d="100"/>
        </p:scale>
        <p:origin x="498"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170" Type="http://schemas.openxmlformats.org/officeDocument/2006/relationships/slide" Target="slides/slide169.xml"/><Relationship Id="rId226" Type="http://schemas.openxmlformats.org/officeDocument/2006/relationships/slide" Target="slides/slide225.xml"/><Relationship Id="rId268" Type="http://schemas.openxmlformats.org/officeDocument/2006/relationships/slide" Target="slides/slide26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279" Type="http://schemas.openxmlformats.org/officeDocument/2006/relationships/slide" Target="slides/slide278.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248" Type="http://schemas.openxmlformats.org/officeDocument/2006/relationships/slide" Target="slides/slide247.xml"/><Relationship Id="rId12" Type="http://schemas.openxmlformats.org/officeDocument/2006/relationships/slide" Target="slides/slide11.xml"/><Relationship Id="rId108" Type="http://schemas.openxmlformats.org/officeDocument/2006/relationships/slide" Target="slides/slide107.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281" Type="http://schemas.openxmlformats.org/officeDocument/2006/relationships/slide" Target="slides/slide280.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slide" Target="slides/slide249.xml"/><Relationship Id="rId271" Type="http://schemas.openxmlformats.org/officeDocument/2006/relationships/slide" Target="slides/slide270.xml"/><Relationship Id="rId292" Type="http://schemas.openxmlformats.org/officeDocument/2006/relationships/slide" Target="slides/slide291.xml"/><Relationship Id="rId306" Type="http://schemas.openxmlformats.org/officeDocument/2006/relationships/slide" Target="slides/slide305.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261" Type="http://schemas.openxmlformats.org/officeDocument/2006/relationships/slide" Target="slides/slide260.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slide" Target="slides/slide271.xml"/><Relationship Id="rId293" Type="http://schemas.openxmlformats.org/officeDocument/2006/relationships/slide" Target="slides/slide292.xml"/><Relationship Id="rId307" Type="http://schemas.openxmlformats.org/officeDocument/2006/relationships/presProps" Target="presProps.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283" Type="http://schemas.openxmlformats.org/officeDocument/2006/relationships/slide" Target="slides/slide282.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308" Type="http://schemas.openxmlformats.org/officeDocument/2006/relationships/viewProps" Target="viewProps.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theme" Target="theme/theme1.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tableStyles" Target="tableStyles.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303" Type="http://schemas.openxmlformats.org/officeDocument/2006/relationships/slide" Target="slides/slide302.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107" Type="http://schemas.openxmlformats.org/officeDocument/2006/relationships/slide" Target="slides/slide106.xml"/><Relationship Id="rId289" Type="http://schemas.openxmlformats.org/officeDocument/2006/relationships/slide" Target="slides/slide288.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258" Type="http://schemas.openxmlformats.org/officeDocument/2006/relationships/slide" Target="slides/slide25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6" Type="http://schemas.openxmlformats.org/officeDocument/2006/relationships/slide" Target="slides/slide5.xml"/><Relationship Id="rId238" Type="http://schemas.openxmlformats.org/officeDocument/2006/relationships/slide" Target="slides/slide237.xml"/><Relationship Id="rId291" Type="http://schemas.openxmlformats.org/officeDocument/2006/relationships/slide" Target="slides/slide290.xml"/><Relationship Id="rId305" Type="http://schemas.openxmlformats.org/officeDocument/2006/relationships/slide" Target="slides/slide304.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3C5A17-8CFD-4D32-BCC6-B580408D137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F112BD5-C3FC-45B3-8FBF-0E854356167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208B098-832C-420C-8680-DEB5D877BFDE}"/>
              </a:ext>
            </a:extLst>
          </p:cNvPr>
          <p:cNvSpPr>
            <a:spLocks noGrp="1"/>
          </p:cNvSpPr>
          <p:nvPr>
            <p:ph type="dt" sz="half" idx="10"/>
          </p:nvPr>
        </p:nvSpPr>
        <p:spPr/>
        <p:txBody>
          <a:bodyPr/>
          <a:lstStyle/>
          <a:p>
            <a:fld id="{16FC4F5F-6371-44EE-B1CB-7D72B46CFDD9}" type="datetimeFigureOut">
              <a:rPr lang="en-US" smtClean="0"/>
              <a:t>9/6/2023</a:t>
            </a:fld>
            <a:endParaRPr lang="en-US"/>
          </a:p>
        </p:txBody>
      </p:sp>
      <p:sp>
        <p:nvSpPr>
          <p:cNvPr id="5" name="Footer Placeholder 4">
            <a:extLst>
              <a:ext uri="{FF2B5EF4-FFF2-40B4-BE49-F238E27FC236}">
                <a16:creationId xmlns:a16="http://schemas.microsoft.com/office/drawing/2014/main" id="{D2685507-11C9-43D4-AA03-6F3FD9A49D3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FF5963F-71EE-4733-8AB2-03B795DDEF31}"/>
              </a:ext>
            </a:extLst>
          </p:cNvPr>
          <p:cNvSpPr>
            <a:spLocks noGrp="1"/>
          </p:cNvSpPr>
          <p:nvPr>
            <p:ph type="sldNum" sz="quarter" idx="12"/>
          </p:nvPr>
        </p:nvSpPr>
        <p:spPr/>
        <p:txBody>
          <a:bodyPr/>
          <a:lstStyle/>
          <a:p>
            <a:fld id="{16FDF5ED-9051-4739-8B5F-503FAC0DEE41}" type="slidenum">
              <a:rPr lang="en-US" smtClean="0"/>
              <a:t>‹#›</a:t>
            </a:fld>
            <a:endParaRPr lang="en-US"/>
          </a:p>
        </p:txBody>
      </p:sp>
    </p:spTree>
    <p:extLst>
      <p:ext uri="{BB962C8B-B14F-4D97-AF65-F5344CB8AC3E}">
        <p14:creationId xmlns:p14="http://schemas.microsoft.com/office/powerpoint/2010/main" val="36482295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A97486-3434-40B7-A7E4-36A14DB9172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3D2B8EE-BCFC-44A6-B8BD-30BDA4F331D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95D4182-2FBC-4CE8-87A7-29A41B097A18}"/>
              </a:ext>
            </a:extLst>
          </p:cNvPr>
          <p:cNvSpPr>
            <a:spLocks noGrp="1"/>
          </p:cNvSpPr>
          <p:nvPr>
            <p:ph type="dt" sz="half" idx="10"/>
          </p:nvPr>
        </p:nvSpPr>
        <p:spPr/>
        <p:txBody>
          <a:bodyPr/>
          <a:lstStyle/>
          <a:p>
            <a:fld id="{16FC4F5F-6371-44EE-B1CB-7D72B46CFDD9}" type="datetimeFigureOut">
              <a:rPr lang="en-US" smtClean="0"/>
              <a:t>9/6/2023</a:t>
            </a:fld>
            <a:endParaRPr lang="en-US"/>
          </a:p>
        </p:txBody>
      </p:sp>
      <p:sp>
        <p:nvSpPr>
          <p:cNvPr id="5" name="Footer Placeholder 4">
            <a:extLst>
              <a:ext uri="{FF2B5EF4-FFF2-40B4-BE49-F238E27FC236}">
                <a16:creationId xmlns:a16="http://schemas.microsoft.com/office/drawing/2014/main" id="{B553C426-50ED-4057-BCAA-D419DD496F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26EC90-8326-461B-B20C-78D3BE6F18E7}"/>
              </a:ext>
            </a:extLst>
          </p:cNvPr>
          <p:cNvSpPr>
            <a:spLocks noGrp="1"/>
          </p:cNvSpPr>
          <p:nvPr>
            <p:ph type="sldNum" sz="quarter" idx="12"/>
          </p:nvPr>
        </p:nvSpPr>
        <p:spPr/>
        <p:txBody>
          <a:bodyPr/>
          <a:lstStyle/>
          <a:p>
            <a:fld id="{16FDF5ED-9051-4739-8B5F-503FAC0DEE41}" type="slidenum">
              <a:rPr lang="en-US" smtClean="0"/>
              <a:t>‹#›</a:t>
            </a:fld>
            <a:endParaRPr lang="en-US"/>
          </a:p>
        </p:txBody>
      </p:sp>
    </p:spTree>
    <p:extLst>
      <p:ext uri="{BB962C8B-B14F-4D97-AF65-F5344CB8AC3E}">
        <p14:creationId xmlns:p14="http://schemas.microsoft.com/office/powerpoint/2010/main" val="10672409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686964C-7B25-4508-8E1A-FD826298DEB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D7EE9FB-1814-47D5-A4A7-2FC4465D88C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50D52A5-EBA8-4D2A-BF6F-A20004C03247}"/>
              </a:ext>
            </a:extLst>
          </p:cNvPr>
          <p:cNvSpPr>
            <a:spLocks noGrp="1"/>
          </p:cNvSpPr>
          <p:nvPr>
            <p:ph type="dt" sz="half" idx="10"/>
          </p:nvPr>
        </p:nvSpPr>
        <p:spPr/>
        <p:txBody>
          <a:bodyPr/>
          <a:lstStyle/>
          <a:p>
            <a:fld id="{16FC4F5F-6371-44EE-B1CB-7D72B46CFDD9}" type="datetimeFigureOut">
              <a:rPr lang="en-US" smtClean="0"/>
              <a:t>9/6/2023</a:t>
            </a:fld>
            <a:endParaRPr lang="en-US"/>
          </a:p>
        </p:txBody>
      </p:sp>
      <p:sp>
        <p:nvSpPr>
          <p:cNvPr id="5" name="Footer Placeholder 4">
            <a:extLst>
              <a:ext uri="{FF2B5EF4-FFF2-40B4-BE49-F238E27FC236}">
                <a16:creationId xmlns:a16="http://schemas.microsoft.com/office/drawing/2014/main" id="{16C1445A-A121-4CC3-A5E3-E209938EA4C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6F469F5-4ED2-4714-A08D-25D97FA67EB6}"/>
              </a:ext>
            </a:extLst>
          </p:cNvPr>
          <p:cNvSpPr>
            <a:spLocks noGrp="1"/>
          </p:cNvSpPr>
          <p:nvPr>
            <p:ph type="sldNum" sz="quarter" idx="12"/>
          </p:nvPr>
        </p:nvSpPr>
        <p:spPr/>
        <p:txBody>
          <a:bodyPr/>
          <a:lstStyle/>
          <a:p>
            <a:fld id="{16FDF5ED-9051-4739-8B5F-503FAC0DEE41}" type="slidenum">
              <a:rPr lang="en-US" smtClean="0"/>
              <a:t>‹#›</a:t>
            </a:fld>
            <a:endParaRPr lang="en-US"/>
          </a:p>
        </p:txBody>
      </p:sp>
    </p:spTree>
    <p:extLst>
      <p:ext uri="{BB962C8B-B14F-4D97-AF65-F5344CB8AC3E}">
        <p14:creationId xmlns:p14="http://schemas.microsoft.com/office/powerpoint/2010/main" val="14313193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217656-225E-4FDD-99D1-248F71C31E4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87B58D3-F2A7-4430-8745-6C7DF7A77D9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15CFF8F-1D5B-4251-B628-C2493BCCDCE1}"/>
              </a:ext>
            </a:extLst>
          </p:cNvPr>
          <p:cNvSpPr>
            <a:spLocks noGrp="1"/>
          </p:cNvSpPr>
          <p:nvPr>
            <p:ph type="dt" sz="half" idx="10"/>
          </p:nvPr>
        </p:nvSpPr>
        <p:spPr/>
        <p:txBody>
          <a:bodyPr/>
          <a:lstStyle/>
          <a:p>
            <a:fld id="{16FC4F5F-6371-44EE-B1CB-7D72B46CFDD9}" type="datetimeFigureOut">
              <a:rPr lang="en-US" smtClean="0"/>
              <a:t>9/6/2023</a:t>
            </a:fld>
            <a:endParaRPr lang="en-US"/>
          </a:p>
        </p:txBody>
      </p:sp>
      <p:sp>
        <p:nvSpPr>
          <p:cNvPr id="5" name="Footer Placeholder 4">
            <a:extLst>
              <a:ext uri="{FF2B5EF4-FFF2-40B4-BE49-F238E27FC236}">
                <a16:creationId xmlns:a16="http://schemas.microsoft.com/office/drawing/2014/main" id="{825F1C7B-F253-4127-BE7F-FA7D8248D8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404532C-B8F7-4CB6-A7D4-27B220DC57E7}"/>
              </a:ext>
            </a:extLst>
          </p:cNvPr>
          <p:cNvSpPr>
            <a:spLocks noGrp="1"/>
          </p:cNvSpPr>
          <p:nvPr>
            <p:ph type="sldNum" sz="quarter" idx="12"/>
          </p:nvPr>
        </p:nvSpPr>
        <p:spPr/>
        <p:txBody>
          <a:bodyPr/>
          <a:lstStyle/>
          <a:p>
            <a:fld id="{16FDF5ED-9051-4739-8B5F-503FAC0DEE41}" type="slidenum">
              <a:rPr lang="en-US" smtClean="0"/>
              <a:t>‹#›</a:t>
            </a:fld>
            <a:endParaRPr lang="en-US"/>
          </a:p>
        </p:txBody>
      </p:sp>
    </p:spTree>
    <p:extLst>
      <p:ext uri="{BB962C8B-B14F-4D97-AF65-F5344CB8AC3E}">
        <p14:creationId xmlns:p14="http://schemas.microsoft.com/office/powerpoint/2010/main" val="22405204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889CFC-1A08-467C-99D5-20E479E4B85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C9B3CCD-9C2F-4D85-A9B8-A0FCB5068B9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00A0BF5-D111-4348-A3E1-11892B2EB705}"/>
              </a:ext>
            </a:extLst>
          </p:cNvPr>
          <p:cNvSpPr>
            <a:spLocks noGrp="1"/>
          </p:cNvSpPr>
          <p:nvPr>
            <p:ph type="dt" sz="half" idx="10"/>
          </p:nvPr>
        </p:nvSpPr>
        <p:spPr/>
        <p:txBody>
          <a:bodyPr/>
          <a:lstStyle/>
          <a:p>
            <a:fld id="{16FC4F5F-6371-44EE-B1CB-7D72B46CFDD9}" type="datetimeFigureOut">
              <a:rPr lang="en-US" smtClean="0"/>
              <a:t>9/6/2023</a:t>
            </a:fld>
            <a:endParaRPr lang="en-US"/>
          </a:p>
        </p:txBody>
      </p:sp>
      <p:sp>
        <p:nvSpPr>
          <p:cNvPr id="5" name="Footer Placeholder 4">
            <a:extLst>
              <a:ext uri="{FF2B5EF4-FFF2-40B4-BE49-F238E27FC236}">
                <a16:creationId xmlns:a16="http://schemas.microsoft.com/office/drawing/2014/main" id="{0E7BCB17-BD45-4544-8091-70DBF498B1A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EC58824-311E-4216-813C-30B9AAB7B259}"/>
              </a:ext>
            </a:extLst>
          </p:cNvPr>
          <p:cNvSpPr>
            <a:spLocks noGrp="1"/>
          </p:cNvSpPr>
          <p:nvPr>
            <p:ph type="sldNum" sz="quarter" idx="12"/>
          </p:nvPr>
        </p:nvSpPr>
        <p:spPr/>
        <p:txBody>
          <a:bodyPr/>
          <a:lstStyle/>
          <a:p>
            <a:fld id="{16FDF5ED-9051-4739-8B5F-503FAC0DEE41}" type="slidenum">
              <a:rPr lang="en-US" smtClean="0"/>
              <a:t>‹#›</a:t>
            </a:fld>
            <a:endParaRPr lang="en-US"/>
          </a:p>
        </p:txBody>
      </p:sp>
    </p:spTree>
    <p:extLst>
      <p:ext uri="{BB962C8B-B14F-4D97-AF65-F5344CB8AC3E}">
        <p14:creationId xmlns:p14="http://schemas.microsoft.com/office/powerpoint/2010/main" val="336321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C802F0-AB8D-426A-A6FF-7916D0B59C9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F8A08F0-02AD-440D-89FA-2BE2B55CD91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3876631-4E2D-43CB-96FA-8D994729527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D4686EE-5AC0-4CFC-BB66-A36693BBAEDF}"/>
              </a:ext>
            </a:extLst>
          </p:cNvPr>
          <p:cNvSpPr>
            <a:spLocks noGrp="1"/>
          </p:cNvSpPr>
          <p:nvPr>
            <p:ph type="dt" sz="half" idx="10"/>
          </p:nvPr>
        </p:nvSpPr>
        <p:spPr/>
        <p:txBody>
          <a:bodyPr/>
          <a:lstStyle/>
          <a:p>
            <a:fld id="{16FC4F5F-6371-44EE-B1CB-7D72B46CFDD9}" type="datetimeFigureOut">
              <a:rPr lang="en-US" smtClean="0"/>
              <a:t>9/6/2023</a:t>
            </a:fld>
            <a:endParaRPr lang="en-US"/>
          </a:p>
        </p:txBody>
      </p:sp>
      <p:sp>
        <p:nvSpPr>
          <p:cNvPr id="6" name="Footer Placeholder 5">
            <a:extLst>
              <a:ext uri="{FF2B5EF4-FFF2-40B4-BE49-F238E27FC236}">
                <a16:creationId xmlns:a16="http://schemas.microsoft.com/office/drawing/2014/main" id="{5C880D36-1D98-4C5E-8F34-1B134AA1A65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6125972-1B89-4A42-9354-6FC05B95A227}"/>
              </a:ext>
            </a:extLst>
          </p:cNvPr>
          <p:cNvSpPr>
            <a:spLocks noGrp="1"/>
          </p:cNvSpPr>
          <p:nvPr>
            <p:ph type="sldNum" sz="quarter" idx="12"/>
          </p:nvPr>
        </p:nvSpPr>
        <p:spPr/>
        <p:txBody>
          <a:bodyPr/>
          <a:lstStyle/>
          <a:p>
            <a:fld id="{16FDF5ED-9051-4739-8B5F-503FAC0DEE41}" type="slidenum">
              <a:rPr lang="en-US" smtClean="0"/>
              <a:t>‹#›</a:t>
            </a:fld>
            <a:endParaRPr lang="en-US"/>
          </a:p>
        </p:txBody>
      </p:sp>
    </p:spTree>
    <p:extLst>
      <p:ext uri="{BB962C8B-B14F-4D97-AF65-F5344CB8AC3E}">
        <p14:creationId xmlns:p14="http://schemas.microsoft.com/office/powerpoint/2010/main" val="32067169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2D5218-EA62-4B86-809D-DCA895247CD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C0BEFB6-1100-4F0B-BCFD-5F3F9C1F7D0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017F68F-C60C-4F52-B369-7EA282BE860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75714BF-D98A-4CC7-84BD-D781FA3B4D8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AF83EAC-6921-4723-AD34-E57F4AD7113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BF2C2ED-D69C-4B7F-80B6-32A4C3FFBBDA}"/>
              </a:ext>
            </a:extLst>
          </p:cNvPr>
          <p:cNvSpPr>
            <a:spLocks noGrp="1"/>
          </p:cNvSpPr>
          <p:nvPr>
            <p:ph type="dt" sz="half" idx="10"/>
          </p:nvPr>
        </p:nvSpPr>
        <p:spPr/>
        <p:txBody>
          <a:bodyPr/>
          <a:lstStyle/>
          <a:p>
            <a:fld id="{16FC4F5F-6371-44EE-B1CB-7D72B46CFDD9}" type="datetimeFigureOut">
              <a:rPr lang="en-US" smtClean="0"/>
              <a:t>9/6/2023</a:t>
            </a:fld>
            <a:endParaRPr lang="en-US"/>
          </a:p>
        </p:txBody>
      </p:sp>
      <p:sp>
        <p:nvSpPr>
          <p:cNvPr id="8" name="Footer Placeholder 7">
            <a:extLst>
              <a:ext uri="{FF2B5EF4-FFF2-40B4-BE49-F238E27FC236}">
                <a16:creationId xmlns:a16="http://schemas.microsoft.com/office/drawing/2014/main" id="{E56A3D98-9D82-4488-9A95-1620AFCEF59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0F6160E-2F38-4C44-AA9F-C71828706FFA}"/>
              </a:ext>
            </a:extLst>
          </p:cNvPr>
          <p:cNvSpPr>
            <a:spLocks noGrp="1"/>
          </p:cNvSpPr>
          <p:nvPr>
            <p:ph type="sldNum" sz="quarter" idx="12"/>
          </p:nvPr>
        </p:nvSpPr>
        <p:spPr/>
        <p:txBody>
          <a:bodyPr/>
          <a:lstStyle/>
          <a:p>
            <a:fld id="{16FDF5ED-9051-4739-8B5F-503FAC0DEE41}" type="slidenum">
              <a:rPr lang="en-US" smtClean="0"/>
              <a:t>‹#›</a:t>
            </a:fld>
            <a:endParaRPr lang="en-US"/>
          </a:p>
        </p:txBody>
      </p:sp>
    </p:spTree>
    <p:extLst>
      <p:ext uri="{BB962C8B-B14F-4D97-AF65-F5344CB8AC3E}">
        <p14:creationId xmlns:p14="http://schemas.microsoft.com/office/powerpoint/2010/main" val="26713212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D20EC4-E7DC-4713-AEA5-576A3291434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082FC5B-AA5B-4831-B012-4C259D612C39}"/>
              </a:ext>
            </a:extLst>
          </p:cNvPr>
          <p:cNvSpPr>
            <a:spLocks noGrp="1"/>
          </p:cNvSpPr>
          <p:nvPr>
            <p:ph type="dt" sz="half" idx="10"/>
          </p:nvPr>
        </p:nvSpPr>
        <p:spPr/>
        <p:txBody>
          <a:bodyPr/>
          <a:lstStyle/>
          <a:p>
            <a:fld id="{16FC4F5F-6371-44EE-B1CB-7D72B46CFDD9}" type="datetimeFigureOut">
              <a:rPr lang="en-US" smtClean="0"/>
              <a:t>9/6/2023</a:t>
            </a:fld>
            <a:endParaRPr lang="en-US"/>
          </a:p>
        </p:txBody>
      </p:sp>
      <p:sp>
        <p:nvSpPr>
          <p:cNvPr id="4" name="Footer Placeholder 3">
            <a:extLst>
              <a:ext uri="{FF2B5EF4-FFF2-40B4-BE49-F238E27FC236}">
                <a16:creationId xmlns:a16="http://schemas.microsoft.com/office/drawing/2014/main" id="{C50CA91B-0909-461B-9952-3E0E4EA17F7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5EF9FF8-E9B0-4CEB-8B23-4B1F65EACFAA}"/>
              </a:ext>
            </a:extLst>
          </p:cNvPr>
          <p:cNvSpPr>
            <a:spLocks noGrp="1"/>
          </p:cNvSpPr>
          <p:nvPr>
            <p:ph type="sldNum" sz="quarter" idx="12"/>
          </p:nvPr>
        </p:nvSpPr>
        <p:spPr/>
        <p:txBody>
          <a:bodyPr/>
          <a:lstStyle/>
          <a:p>
            <a:fld id="{16FDF5ED-9051-4739-8B5F-503FAC0DEE41}" type="slidenum">
              <a:rPr lang="en-US" smtClean="0"/>
              <a:t>‹#›</a:t>
            </a:fld>
            <a:endParaRPr lang="en-US"/>
          </a:p>
        </p:txBody>
      </p:sp>
    </p:spTree>
    <p:extLst>
      <p:ext uri="{BB962C8B-B14F-4D97-AF65-F5344CB8AC3E}">
        <p14:creationId xmlns:p14="http://schemas.microsoft.com/office/powerpoint/2010/main" val="38988652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A8EC04D-BA48-4EC2-8CA8-CBD3128FB8C6}"/>
              </a:ext>
            </a:extLst>
          </p:cNvPr>
          <p:cNvSpPr>
            <a:spLocks noGrp="1"/>
          </p:cNvSpPr>
          <p:nvPr>
            <p:ph type="dt" sz="half" idx="10"/>
          </p:nvPr>
        </p:nvSpPr>
        <p:spPr/>
        <p:txBody>
          <a:bodyPr/>
          <a:lstStyle/>
          <a:p>
            <a:fld id="{16FC4F5F-6371-44EE-B1CB-7D72B46CFDD9}" type="datetimeFigureOut">
              <a:rPr lang="en-US" smtClean="0"/>
              <a:t>9/6/2023</a:t>
            </a:fld>
            <a:endParaRPr lang="en-US"/>
          </a:p>
        </p:txBody>
      </p:sp>
      <p:sp>
        <p:nvSpPr>
          <p:cNvPr id="3" name="Footer Placeholder 2">
            <a:extLst>
              <a:ext uri="{FF2B5EF4-FFF2-40B4-BE49-F238E27FC236}">
                <a16:creationId xmlns:a16="http://schemas.microsoft.com/office/drawing/2014/main" id="{D2BF4200-5042-44E0-A172-A2DFD8824D3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91DD5A7-5C02-42B8-9185-A39DAF804338}"/>
              </a:ext>
            </a:extLst>
          </p:cNvPr>
          <p:cNvSpPr>
            <a:spLocks noGrp="1"/>
          </p:cNvSpPr>
          <p:nvPr>
            <p:ph type="sldNum" sz="quarter" idx="12"/>
          </p:nvPr>
        </p:nvSpPr>
        <p:spPr/>
        <p:txBody>
          <a:bodyPr/>
          <a:lstStyle/>
          <a:p>
            <a:fld id="{16FDF5ED-9051-4739-8B5F-503FAC0DEE41}" type="slidenum">
              <a:rPr lang="en-US" smtClean="0"/>
              <a:t>‹#›</a:t>
            </a:fld>
            <a:endParaRPr lang="en-US"/>
          </a:p>
        </p:txBody>
      </p:sp>
    </p:spTree>
    <p:extLst>
      <p:ext uri="{BB962C8B-B14F-4D97-AF65-F5344CB8AC3E}">
        <p14:creationId xmlns:p14="http://schemas.microsoft.com/office/powerpoint/2010/main" val="22524657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BA7230-EA71-42EB-A752-29594CB9948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6A95969-DD69-4268-B752-189557B4C77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36DC3AF-33BC-4505-BB53-6995DAEB2A3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5014740-4707-4514-A6E3-39EF579DF9F6}"/>
              </a:ext>
            </a:extLst>
          </p:cNvPr>
          <p:cNvSpPr>
            <a:spLocks noGrp="1"/>
          </p:cNvSpPr>
          <p:nvPr>
            <p:ph type="dt" sz="half" idx="10"/>
          </p:nvPr>
        </p:nvSpPr>
        <p:spPr/>
        <p:txBody>
          <a:bodyPr/>
          <a:lstStyle/>
          <a:p>
            <a:fld id="{16FC4F5F-6371-44EE-B1CB-7D72B46CFDD9}" type="datetimeFigureOut">
              <a:rPr lang="en-US" smtClean="0"/>
              <a:t>9/6/2023</a:t>
            </a:fld>
            <a:endParaRPr lang="en-US"/>
          </a:p>
        </p:txBody>
      </p:sp>
      <p:sp>
        <p:nvSpPr>
          <p:cNvPr id="6" name="Footer Placeholder 5">
            <a:extLst>
              <a:ext uri="{FF2B5EF4-FFF2-40B4-BE49-F238E27FC236}">
                <a16:creationId xmlns:a16="http://schemas.microsoft.com/office/drawing/2014/main" id="{EE75BF71-36B8-4274-B8D3-996808FA688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AD6DD22-43D2-4EAE-84BF-828DCF2FD3CB}"/>
              </a:ext>
            </a:extLst>
          </p:cNvPr>
          <p:cNvSpPr>
            <a:spLocks noGrp="1"/>
          </p:cNvSpPr>
          <p:nvPr>
            <p:ph type="sldNum" sz="quarter" idx="12"/>
          </p:nvPr>
        </p:nvSpPr>
        <p:spPr/>
        <p:txBody>
          <a:bodyPr/>
          <a:lstStyle/>
          <a:p>
            <a:fld id="{16FDF5ED-9051-4739-8B5F-503FAC0DEE41}" type="slidenum">
              <a:rPr lang="en-US" smtClean="0"/>
              <a:t>‹#›</a:t>
            </a:fld>
            <a:endParaRPr lang="en-US"/>
          </a:p>
        </p:txBody>
      </p:sp>
    </p:spTree>
    <p:extLst>
      <p:ext uri="{BB962C8B-B14F-4D97-AF65-F5344CB8AC3E}">
        <p14:creationId xmlns:p14="http://schemas.microsoft.com/office/powerpoint/2010/main" val="13837400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D1327-BAFA-4886-AC36-AC58C00937D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EDAA1EC-59F7-450B-B78C-05DE4CDB9BB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C0FC16A-0DFA-4BA4-8FD2-0DD8EDCBC2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E87A31F-C79B-4EC7-8AD4-36E8292A3746}"/>
              </a:ext>
            </a:extLst>
          </p:cNvPr>
          <p:cNvSpPr>
            <a:spLocks noGrp="1"/>
          </p:cNvSpPr>
          <p:nvPr>
            <p:ph type="dt" sz="half" idx="10"/>
          </p:nvPr>
        </p:nvSpPr>
        <p:spPr/>
        <p:txBody>
          <a:bodyPr/>
          <a:lstStyle/>
          <a:p>
            <a:fld id="{16FC4F5F-6371-44EE-B1CB-7D72B46CFDD9}" type="datetimeFigureOut">
              <a:rPr lang="en-US" smtClean="0"/>
              <a:t>9/6/2023</a:t>
            </a:fld>
            <a:endParaRPr lang="en-US"/>
          </a:p>
        </p:txBody>
      </p:sp>
      <p:sp>
        <p:nvSpPr>
          <p:cNvPr id="6" name="Footer Placeholder 5">
            <a:extLst>
              <a:ext uri="{FF2B5EF4-FFF2-40B4-BE49-F238E27FC236}">
                <a16:creationId xmlns:a16="http://schemas.microsoft.com/office/drawing/2014/main" id="{5C4E1993-89A1-407D-9572-F3A4A6E835A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92966A9-7479-446B-A973-77BEC55570D3}"/>
              </a:ext>
            </a:extLst>
          </p:cNvPr>
          <p:cNvSpPr>
            <a:spLocks noGrp="1"/>
          </p:cNvSpPr>
          <p:nvPr>
            <p:ph type="sldNum" sz="quarter" idx="12"/>
          </p:nvPr>
        </p:nvSpPr>
        <p:spPr/>
        <p:txBody>
          <a:bodyPr/>
          <a:lstStyle/>
          <a:p>
            <a:fld id="{16FDF5ED-9051-4739-8B5F-503FAC0DEE41}" type="slidenum">
              <a:rPr lang="en-US" smtClean="0"/>
              <a:t>‹#›</a:t>
            </a:fld>
            <a:endParaRPr lang="en-US"/>
          </a:p>
        </p:txBody>
      </p:sp>
    </p:spTree>
    <p:extLst>
      <p:ext uri="{BB962C8B-B14F-4D97-AF65-F5344CB8AC3E}">
        <p14:creationId xmlns:p14="http://schemas.microsoft.com/office/powerpoint/2010/main" val="17737041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1F39FD7-968B-4607-9265-6623DED3237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23B4F85-A150-44F7-9B05-C7B07D2B4E2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18CE97C-5D1E-4E9E-9A1F-AC355DE6C80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6FC4F5F-6371-44EE-B1CB-7D72B46CFDD9}" type="datetimeFigureOut">
              <a:rPr lang="en-US" smtClean="0"/>
              <a:t>9/6/2023</a:t>
            </a:fld>
            <a:endParaRPr lang="en-US"/>
          </a:p>
        </p:txBody>
      </p:sp>
      <p:sp>
        <p:nvSpPr>
          <p:cNvPr id="5" name="Footer Placeholder 4">
            <a:extLst>
              <a:ext uri="{FF2B5EF4-FFF2-40B4-BE49-F238E27FC236}">
                <a16:creationId xmlns:a16="http://schemas.microsoft.com/office/drawing/2014/main" id="{3EBA1443-5BAD-4ABB-8F35-5ED7A2F3B9D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16D7B1B-3D78-4C31-B695-4BAE15A616B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6FDF5ED-9051-4739-8B5F-503FAC0DEE41}" type="slidenum">
              <a:rPr lang="en-US" smtClean="0"/>
              <a:t>‹#›</a:t>
            </a:fld>
            <a:endParaRPr lang="en-US"/>
          </a:p>
        </p:txBody>
      </p:sp>
    </p:spTree>
    <p:extLst>
      <p:ext uri="{BB962C8B-B14F-4D97-AF65-F5344CB8AC3E}">
        <p14:creationId xmlns:p14="http://schemas.microsoft.com/office/powerpoint/2010/main" val="173800392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hyperlink" Target="file:///G:\usb\TL_HTML\Web\Bai4_1.html" TargetMode="Externa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hyperlink" Target="file:///G:\usb\TL_HTML\Web\Bai5_2.html" TargetMode="Externa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file:///G:\usb\TL_HTML\Web\Bai6_2.html" TargetMode="Externa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hyperlink" Target="file:///G:\usb\TL_HTML\Web\Bai6_3.html"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hyperlink" Target="file:///G:\usb\TL_HTML\Web\Bai8_1.html" TargetMode="External"/><Relationship Id="rId2" Type="http://schemas.openxmlformats.org/officeDocument/2006/relationships/hyperlink" Target="file:///G:\usb\TL_HTML\Bai%20tap%20nho\Lien%20ket%2001.html" TargetMode="Externa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hyperlink" Target="file:///G:\usb\TL_HTML\Web\Bai8_4.html" TargetMode="Externa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hyperlink" Target="file:///G:\usb\TL_HTML\Web\Bai8_5.html" TargetMode="Externa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hyperlink" Target="file:///G:\usb\TL_HTML\Bai%20tap%20nho\mau%20sac%201.htm" TargetMode="Externa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hyperlink" Target="file:///G:\usb\TL_HTML\Bai%20tap%20nho\mau%20nen.htm" TargetMode="Externa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hyperlink" Target="file:///G:\usb\TL_HTML\Web\Bai13_3.html" TargetMode="Externa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hyperlink" Target="file:///G:\usb\TL_HTML\Bai%20tap%20nho\co%20chu%202.htm" TargetMode="Externa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hyperlink" Target="file:///G:\usb\TL_HTML\Bai%20tap%20nho\hr%20size.htm" TargetMode="Externa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hyperlink" Target="file:///G:\usb\TL_HTML\Bai%20tap%20nho\hr%20noshade.htm" TargetMode="Externa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hyperlink" Target="file:///G:\usb\TL_HTML\Bai%20tap%20nho\div.htm" TargetMode="Externa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hyperlink" Target="file:///G:\usb\TL_HTML\Bai%20tap%20nho\vdNhacNen.html" TargetMode="External"/><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hyperlink" Target="file:///G:\usb\TL_HTML\Web\Bai17_1.html" TargetMode="External"/><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2" Type="http://schemas.openxmlformats.org/officeDocument/2006/relationships/hyperlink" Target="file:///G:\usb\TL_HTML\Bai%20tap%20nho\frame1.html" TargetMode="External"/><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2.jpeg"/><Relationship Id="rId2"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hyperlink" Target="http://www.utt.edu.vn/" TargetMode="External"/><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282.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284.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285.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286.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288.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289.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291.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292.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293.xml.rels><?xml version="1.0" encoding="UTF-8" standalone="yes"?>
<Relationships xmlns="http://schemas.openxmlformats.org/package/2006/relationships"><Relationship Id="rId2" Type="http://schemas.openxmlformats.org/officeDocument/2006/relationships/image" Target="../media/image137.jpeg"/><Relationship Id="rId1" Type="http://schemas.openxmlformats.org/officeDocument/2006/relationships/slideLayout" Target="../slideLayouts/slideLayout2.xml"/></Relationships>
</file>

<file path=ppt/slides/_rels/slide294.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295.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296.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297.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298.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2.xml"/><Relationship Id="rId4" Type="http://schemas.openxmlformats.org/officeDocument/2006/relationships/image" Target="../media/image146.png"/></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0.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2.xml"/></Relationships>
</file>

<file path=ppt/slides/_rels/slide301.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2.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hyperlink" Target="http://www.lycos.com/" TargetMode="External"/><Relationship Id="rId2" Type="http://schemas.openxmlformats.org/officeDocument/2006/relationships/hyperlink" Target="http://www.google.com/" TargetMode="External"/><Relationship Id="rId1" Type="http://schemas.openxmlformats.org/officeDocument/2006/relationships/slideLayout" Target="../slideLayouts/slideLayout2.xml"/><Relationship Id="rId5" Type="http://schemas.openxmlformats.org/officeDocument/2006/relationships/hyperlink" Target="http://www.researchindex.com/" TargetMode="External"/><Relationship Id="rId4" Type="http://schemas.openxmlformats.org/officeDocument/2006/relationships/hyperlink" Target="http://www.altavista.com/"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www.vnexpress.net/" TargetMode="External"/><Relationship Id="rId2" Type="http://schemas.openxmlformats.org/officeDocument/2006/relationships/hyperlink" Target="http://www.tuoitre.com.vn/" TargetMode="External"/><Relationship Id="rId1" Type="http://schemas.openxmlformats.org/officeDocument/2006/relationships/slideLayout" Target="../slideLayouts/slideLayout2.xml"/><Relationship Id="rId5" Type="http://schemas.openxmlformats.org/officeDocument/2006/relationships/hyperlink" Target="http://www.dantri.com/" TargetMode="External"/><Relationship Id="rId4" Type="http://schemas.openxmlformats.org/officeDocument/2006/relationships/hyperlink" Target="http://www.tintucvietnam.com/" TargetMode="External"/></Relationships>
</file>

<file path=ppt/slides/_rels/slide41.xml.rels><?xml version="1.0" encoding="UTF-8" standalone="yes"?>
<Relationships xmlns="http://schemas.openxmlformats.org/package/2006/relationships"><Relationship Id="rId2" Type="http://schemas.openxmlformats.org/officeDocument/2006/relationships/hyperlink" Target="http://www.programmersheaven.com/" TargetMode="Externa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2.xml"/><Relationship Id="rId4" Type="http://schemas.openxmlformats.org/officeDocument/2006/relationships/image" Target="../media/image17.jpeg"/></Relationships>
</file>

<file path=ppt/slides/_rels/slide6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2.xml"/><Relationship Id="rId4" Type="http://schemas.openxmlformats.org/officeDocument/2006/relationships/image" Target="../media/image17.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19.wmf"/><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hyperlink" Target="file:///G:\usb\TL_HTML\Bai%20tap%20nho\Cac%20muc%20tieu%20de.htm" TargetMode="Externa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48000" y="228602"/>
            <a:ext cx="7391400" cy="685799"/>
          </a:xfrm>
        </p:spPr>
        <p:txBody>
          <a:bodyPr>
            <a:noAutofit/>
          </a:bodyPr>
          <a:lstStyle/>
          <a:p>
            <a:pPr algn="ctr"/>
            <a:r>
              <a:rPr lang="en-US" sz="1600">
                <a:solidFill>
                  <a:schemeClr val="accent3"/>
                </a:solidFill>
              </a:rPr>
              <a:t>TR</a:t>
            </a:r>
            <a:r>
              <a:rPr lang="vi-VN" sz="1600">
                <a:solidFill>
                  <a:schemeClr val="accent3"/>
                </a:solidFill>
              </a:rPr>
              <a:t>Ư</a:t>
            </a:r>
            <a:r>
              <a:rPr lang="en-US" sz="1600" err="1">
                <a:solidFill>
                  <a:schemeClr val="accent3"/>
                </a:solidFill>
              </a:rPr>
              <a:t>ỜNG</a:t>
            </a:r>
            <a:r>
              <a:rPr lang="en-US" sz="1600">
                <a:solidFill>
                  <a:schemeClr val="accent3"/>
                </a:solidFill>
              </a:rPr>
              <a:t> </a:t>
            </a:r>
            <a:r>
              <a:rPr lang="en-US" sz="1600" err="1">
                <a:solidFill>
                  <a:schemeClr val="accent3"/>
                </a:solidFill>
              </a:rPr>
              <a:t>ĐẠI</a:t>
            </a:r>
            <a:r>
              <a:rPr lang="en-US" sz="1600">
                <a:solidFill>
                  <a:schemeClr val="accent3"/>
                </a:solidFill>
              </a:rPr>
              <a:t> </a:t>
            </a:r>
            <a:r>
              <a:rPr lang="en-US" sz="1600" err="1">
                <a:solidFill>
                  <a:schemeClr val="accent3"/>
                </a:solidFill>
              </a:rPr>
              <a:t>HỌC</a:t>
            </a:r>
            <a:r>
              <a:rPr lang="en-US" sz="1600">
                <a:solidFill>
                  <a:schemeClr val="accent3"/>
                </a:solidFill>
              </a:rPr>
              <a:t> </a:t>
            </a:r>
            <a:r>
              <a:rPr lang="en-US" sz="1600" err="1">
                <a:solidFill>
                  <a:schemeClr val="accent3"/>
                </a:solidFill>
              </a:rPr>
              <a:t>CÔNG</a:t>
            </a:r>
            <a:r>
              <a:rPr lang="en-US" sz="1600">
                <a:solidFill>
                  <a:schemeClr val="accent3"/>
                </a:solidFill>
              </a:rPr>
              <a:t> </a:t>
            </a:r>
            <a:r>
              <a:rPr lang="en-US" sz="1600" err="1">
                <a:solidFill>
                  <a:schemeClr val="accent3"/>
                </a:solidFill>
              </a:rPr>
              <a:t>NGHỆ</a:t>
            </a:r>
            <a:r>
              <a:rPr lang="en-US" sz="1600">
                <a:solidFill>
                  <a:schemeClr val="accent3"/>
                </a:solidFill>
              </a:rPr>
              <a:t> </a:t>
            </a:r>
            <a:r>
              <a:rPr lang="en-US" sz="1600" err="1">
                <a:solidFill>
                  <a:schemeClr val="accent3"/>
                </a:solidFill>
              </a:rPr>
              <a:t>GIAO</a:t>
            </a:r>
            <a:r>
              <a:rPr lang="en-US" sz="1600">
                <a:solidFill>
                  <a:schemeClr val="accent3"/>
                </a:solidFill>
              </a:rPr>
              <a:t> </a:t>
            </a:r>
            <a:r>
              <a:rPr lang="en-US" sz="1600" err="1">
                <a:solidFill>
                  <a:schemeClr val="accent3"/>
                </a:solidFill>
              </a:rPr>
              <a:t>THÔNG</a:t>
            </a:r>
            <a:r>
              <a:rPr lang="en-US" sz="1600">
                <a:solidFill>
                  <a:schemeClr val="accent3"/>
                </a:solidFill>
              </a:rPr>
              <a:t> </a:t>
            </a:r>
            <a:r>
              <a:rPr lang="en-US" sz="1600" err="1">
                <a:solidFill>
                  <a:schemeClr val="accent3"/>
                </a:solidFill>
              </a:rPr>
              <a:t>VẬN</a:t>
            </a:r>
            <a:r>
              <a:rPr lang="en-US" sz="1600">
                <a:solidFill>
                  <a:schemeClr val="accent3"/>
                </a:solidFill>
              </a:rPr>
              <a:t> </a:t>
            </a:r>
            <a:r>
              <a:rPr lang="en-US" sz="1600" err="1">
                <a:solidFill>
                  <a:schemeClr val="accent3"/>
                </a:solidFill>
              </a:rPr>
              <a:t>TẢI</a:t>
            </a:r>
            <a:br>
              <a:rPr lang="en-US" sz="1600">
                <a:solidFill>
                  <a:schemeClr val="accent3"/>
                </a:solidFill>
              </a:rPr>
            </a:br>
            <a:r>
              <a:rPr lang="en-US" sz="1600">
                <a:solidFill>
                  <a:schemeClr val="accent3"/>
                </a:solidFill>
              </a:rPr>
              <a:t>KHOA </a:t>
            </a:r>
            <a:r>
              <a:rPr lang="en-US" sz="1600" err="1">
                <a:solidFill>
                  <a:schemeClr val="accent3"/>
                </a:solidFill>
              </a:rPr>
              <a:t>CÔNG</a:t>
            </a:r>
            <a:r>
              <a:rPr lang="en-US" sz="1600">
                <a:solidFill>
                  <a:schemeClr val="accent3"/>
                </a:solidFill>
              </a:rPr>
              <a:t> </a:t>
            </a:r>
            <a:r>
              <a:rPr lang="en-US" sz="1600" err="1">
                <a:solidFill>
                  <a:schemeClr val="accent3"/>
                </a:solidFill>
              </a:rPr>
              <a:t>NGHỆ</a:t>
            </a:r>
            <a:r>
              <a:rPr lang="en-US" sz="1600">
                <a:solidFill>
                  <a:schemeClr val="accent3"/>
                </a:solidFill>
              </a:rPr>
              <a:t> </a:t>
            </a:r>
            <a:r>
              <a:rPr lang="en-US" sz="1600" err="1">
                <a:solidFill>
                  <a:schemeClr val="accent3"/>
                </a:solidFill>
              </a:rPr>
              <a:t>THÔNG</a:t>
            </a:r>
            <a:r>
              <a:rPr lang="en-US" sz="1600">
                <a:solidFill>
                  <a:schemeClr val="accent3"/>
                </a:solidFill>
              </a:rPr>
              <a:t> TIN – </a:t>
            </a:r>
            <a:r>
              <a:rPr lang="en-US" sz="1600" err="1">
                <a:solidFill>
                  <a:schemeClr val="accent3"/>
                </a:solidFill>
              </a:rPr>
              <a:t>BỘ</a:t>
            </a:r>
            <a:r>
              <a:rPr lang="en-US" sz="1600">
                <a:solidFill>
                  <a:schemeClr val="accent3"/>
                </a:solidFill>
              </a:rPr>
              <a:t> </a:t>
            </a:r>
            <a:r>
              <a:rPr lang="en-US" sz="1600" err="1">
                <a:solidFill>
                  <a:schemeClr val="accent3"/>
                </a:solidFill>
              </a:rPr>
              <a:t>MÔN</a:t>
            </a:r>
            <a:r>
              <a:rPr lang="en-US" sz="1600">
                <a:solidFill>
                  <a:schemeClr val="accent3"/>
                </a:solidFill>
              </a:rPr>
              <a:t> </a:t>
            </a:r>
            <a:r>
              <a:rPr lang="en-US" sz="1600" err="1">
                <a:solidFill>
                  <a:schemeClr val="accent3"/>
                </a:solidFill>
              </a:rPr>
              <a:t>HỆ</a:t>
            </a:r>
            <a:r>
              <a:rPr lang="en-US" sz="1600">
                <a:solidFill>
                  <a:schemeClr val="accent3"/>
                </a:solidFill>
              </a:rPr>
              <a:t> </a:t>
            </a:r>
            <a:r>
              <a:rPr lang="en-US" sz="1600" err="1">
                <a:solidFill>
                  <a:schemeClr val="accent3"/>
                </a:solidFill>
              </a:rPr>
              <a:t>THỐNG</a:t>
            </a:r>
            <a:r>
              <a:rPr lang="en-US" sz="1600">
                <a:solidFill>
                  <a:schemeClr val="accent3"/>
                </a:solidFill>
              </a:rPr>
              <a:t> </a:t>
            </a:r>
            <a:r>
              <a:rPr lang="en-US" sz="1600" err="1">
                <a:solidFill>
                  <a:schemeClr val="accent3"/>
                </a:solidFill>
              </a:rPr>
              <a:t>THÔNG</a:t>
            </a:r>
            <a:r>
              <a:rPr lang="en-US" sz="1600">
                <a:solidFill>
                  <a:schemeClr val="accent3"/>
                </a:solidFill>
              </a:rPr>
              <a:t> TIN</a:t>
            </a:r>
          </a:p>
        </p:txBody>
      </p:sp>
      <p:sp>
        <p:nvSpPr>
          <p:cNvPr id="3" name="Subtitle 2"/>
          <p:cNvSpPr>
            <a:spLocks noGrp="1"/>
          </p:cNvSpPr>
          <p:nvPr>
            <p:ph type="subTitle" idx="1"/>
          </p:nvPr>
        </p:nvSpPr>
        <p:spPr>
          <a:xfrm>
            <a:off x="2362200" y="1818444"/>
            <a:ext cx="7772400" cy="1534357"/>
          </a:xfrm>
        </p:spPr>
        <p:txBody>
          <a:bodyPr>
            <a:norm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a:r>
              <a:rPr lang="en-US" sz="4400" dirty="0">
                <a:ln w="0"/>
                <a:solidFill>
                  <a:schemeClr val="accent1"/>
                </a:solidFill>
                <a:effectLst>
                  <a:outerShdw blurRad="38100" dist="25400" dir="5400000" algn="ctr" rotWithShape="0">
                    <a:srgbClr val="6E747A">
                      <a:alpha val="43000"/>
                    </a:srgbClr>
                  </a:outerShdw>
                </a:effectLst>
              </a:rPr>
              <a:t>LẬP TRÌNH </a:t>
            </a:r>
          </a:p>
          <a:p>
            <a:pPr algn="ctr"/>
            <a:r>
              <a:rPr lang="en-US" sz="4400" dirty="0">
                <a:ln w="0"/>
                <a:solidFill>
                  <a:schemeClr val="accent1"/>
                </a:solidFill>
                <a:effectLst>
                  <a:outerShdw blurRad="38100" dist="25400" dir="5400000" algn="ctr" rotWithShape="0">
                    <a:srgbClr val="6E747A">
                      <a:alpha val="43000"/>
                    </a:srgbClr>
                  </a:outerShdw>
                </a:effectLst>
              </a:rPr>
              <a:t>TRÊN MÔI TRƯỜNG WEB</a:t>
            </a:r>
            <a:endParaRPr lang="en-US" sz="3500" b="1" cap="all"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endParaRPr>
          </a:p>
        </p:txBody>
      </p:sp>
      <p:pic>
        <p:nvPicPr>
          <p:cNvPr id="5" name="Picture 3" descr="D:\International Cooporation\2013\Hop tac voi LAO\Images\utt - bo vien.JPG">
            <a:extLst>
              <a:ext uri="{FF2B5EF4-FFF2-40B4-BE49-F238E27FC236}">
                <a16:creationId xmlns:a16="http://schemas.microsoft.com/office/drawing/2014/main" id="{BCB28735-0EE5-4C87-A761-ED0DBC86283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7675" y="244475"/>
            <a:ext cx="1289050" cy="882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itle 1">
            <a:extLst>
              <a:ext uri="{FF2B5EF4-FFF2-40B4-BE49-F238E27FC236}">
                <a16:creationId xmlns:a16="http://schemas.microsoft.com/office/drawing/2014/main" id="{D721B4E1-B933-4035-B438-02DA9ED1CD11}"/>
              </a:ext>
            </a:extLst>
          </p:cNvPr>
          <p:cNvSpPr txBox="1">
            <a:spLocks/>
          </p:cNvSpPr>
          <p:nvPr/>
        </p:nvSpPr>
        <p:spPr>
          <a:xfrm>
            <a:off x="6781800" y="3507420"/>
            <a:ext cx="3429000" cy="914400"/>
          </a:xfrm>
          <a:prstGeom prst="rect">
            <a:avLst/>
          </a:prstGeom>
        </p:spPr>
        <p:txBody>
          <a:bodyPr vert="horz" anchor="b">
            <a:noAutofit/>
            <a:scene3d>
              <a:camera prst="orthographicFront"/>
              <a:lightRig rig="soft" dir="t"/>
            </a:scene3d>
            <a:sp3d prstMaterial="softEdge">
              <a:bevelT w="25400" h="25400"/>
            </a:sp3d>
          </a:bodyPr>
          <a:lstStyle>
            <a:lvl1pPr algn="r" rtl="0" eaLnBrk="1" latinLnBrk="0" hangingPunct="1">
              <a:spcBef>
                <a:spcPct val="0"/>
              </a:spcBef>
              <a:buNone/>
              <a:defRPr kumimoji="0" sz="4800" b="1" kern="1200">
                <a:solidFill>
                  <a:schemeClr val="tx2"/>
                </a:solidFill>
                <a:effectLst>
                  <a:outerShdw blurRad="31750" dist="25400" dir="5400000" algn="tl" rotWithShape="0">
                    <a:srgbClr val="000000">
                      <a:alpha val="25000"/>
                    </a:srgbClr>
                  </a:outerShdw>
                </a:effectLst>
                <a:latin typeface="Times New Roman" pitchFamily="18" charset="0"/>
                <a:ea typeface="+mj-ea"/>
                <a:cs typeface="Times New Roman" pitchFamily="18" charset="0"/>
              </a:defRPr>
            </a:lvl1pPr>
            <a:extLst/>
          </a:lstStyle>
          <a:p>
            <a:pPr algn="l">
              <a:lnSpc>
                <a:spcPct val="150000"/>
              </a:lnSpc>
            </a:pPr>
            <a:r>
              <a:rPr lang="en-US" sz="1600" dirty="0" err="1">
                <a:solidFill>
                  <a:schemeClr val="tx1"/>
                </a:solidFill>
                <a:effectLst/>
              </a:rPr>
              <a:t>Nguyễn</a:t>
            </a:r>
            <a:r>
              <a:rPr lang="en-US" sz="1600" dirty="0">
                <a:solidFill>
                  <a:schemeClr val="tx1"/>
                </a:solidFill>
                <a:effectLst/>
              </a:rPr>
              <a:t> </a:t>
            </a:r>
            <a:r>
              <a:rPr lang="en-US" sz="1600" dirty="0" err="1">
                <a:solidFill>
                  <a:schemeClr val="tx1"/>
                </a:solidFill>
                <a:effectLst/>
              </a:rPr>
              <a:t>Tùng</a:t>
            </a:r>
            <a:r>
              <a:rPr lang="en-US" sz="1600" dirty="0">
                <a:solidFill>
                  <a:schemeClr val="tx1"/>
                </a:solidFill>
                <a:effectLst/>
              </a:rPr>
              <a:t> </a:t>
            </a:r>
            <a:r>
              <a:rPr lang="en-US" sz="1600" dirty="0" err="1">
                <a:solidFill>
                  <a:schemeClr val="tx1"/>
                </a:solidFill>
                <a:effectLst/>
              </a:rPr>
              <a:t>Dương</a:t>
            </a:r>
            <a:endParaRPr lang="en-US" sz="1600" dirty="0">
              <a:solidFill>
                <a:schemeClr val="tx1"/>
              </a:solidFill>
              <a:effectLst/>
            </a:endParaRPr>
          </a:p>
          <a:p>
            <a:pPr algn="l">
              <a:lnSpc>
                <a:spcPct val="150000"/>
              </a:lnSpc>
            </a:pPr>
            <a:r>
              <a:rPr lang="en-US" sz="1600" dirty="0">
                <a:solidFill>
                  <a:schemeClr val="tx1"/>
                </a:solidFill>
                <a:effectLst/>
              </a:rPr>
              <a:t>Email: toduongvpvn@gmail.com</a:t>
            </a:r>
          </a:p>
        </p:txBody>
      </p:sp>
    </p:spTree>
    <p:extLst>
      <p:ext uri="{BB962C8B-B14F-4D97-AF65-F5344CB8AC3E}">
        <p14:creationId xmlns:p14="http://schemas.microsoft.com/office/powerpoint/2010/main" val="588824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074FCB9-5287-4BAE-9E7F-52D01E4E7920}"/>
              </a:ext>
            </a:extLst>
          </p:cNvPr>
          <p:cNvSpPr>
            <a:spLocks noGrp="1"/>
          </p:cNvSpPr>
          <p:nvPr>
            <p:ph idx="1"/>
          </p:nvPr>
        </p:nvSpPr>
        <p:spPr/>
        <p:txBody>
          <a:bodyPr/>
          <a:lstStyle/>
          <a:p>
            <a:pPr>
              <a:spcBef>
                <a:spcPct val="0"/>
              </a:spcBef>
            </a:pPr>
            <a:r>
              <a:rPr lang="en-US" altLang="en-US">
                <a:solidFill>
                  <a:srgbClr val="FF0000"/>
                </a:solidFill>
              </a:rPr>
              <a:t>Giới thiệu lịch sử</a:t>
            </a:r>
          </a:p>
          <a:p>
            <a:pPr>
              <a:spcBef>
                <a:spcPct val="0"/>
              </a:spcBef>
            </a:pPr>
            <a:r>
              <a:rPr lang="vi-VN" altLang="en-US"/>
              <a:t>Các khái niệm căn bản</a:t>
            </a:r>
          </a:p>
          <a:p>
            <a:pPr>
              <a:spcBef>
                <a:spcPct val="0"/>
              </a:spcBef>
            </a:pPr>
            <a:r>
              <a:rPr lang="en-US" altLang="en-US"/>
              <a:t>Khai thác tài nguyên trên Internet</a:t>
            </a:r>
          </a:p>
          <a:p>
            <a:pPr>
              <a:spcBef>
                <a:spcPct val="0"/>
              </a:spcBef>
            </a:pPr>
            <a:endParaRPr lang="en-US" altLang="en-US"/>
          </a:p>
          <a:p>
            <a:endParaRPr lang="en-US"/>
          </a:p>
        </p:txBody>
      </p:sp>
      <p:sp>
        <p:nvSpPr>
          <p:cNvPr id="3" name="Title 2">
            <a:extLst>
              <a:ext uri="{FF2B5EF4-FFF2-40B4-BE49-F238E27FC236}">
                <a16:creationId xmlns:a16="http://schemas.microsoft.com/office/drawing/2014/main" id="{A240F612-11CC-4F4F-8C77-CA4A062DC23C}"/>
              </a:ext>
            </a:extLst>
          </p:cNvPr>
          <p:cNvSpPr>
            <a:spLocks noGrp="1"/>
          </p:cNvSpPr>
          <p:nvPr>
            <p:ph type="title"/>
          </p:nvPr>
        </p:nvSpPr>
        <p:spPr/>
        <p:txBody>
          <a:bodyPr/>
          <a:lstStyle/>
          <a:p>
            <a:r>
              <a:rPr lang="en-US"/>
              <a:t>Nội dung</a:t>
            </a:r>
          </a:p>
        </p:txBody>
      </p:sp>
    </p:spTree>
    <p:extLst>
      <p:ext uri="{BB962C8B-B14F-4D97-AF65-F5344CB8AC3E}">
        <p14:creationId xmlns:p14="http://schemas.microsoft.com/office/powerpoint/2010/main" val="15033802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47D789E-C61B-414F-B357-B5DF02BDA3A5}"/>
              </a:ext>
            </a:extLst>
          </p:cNvPr>
          <p:cNvSpPr>
            <a:spLocks noGrp="1"/>
          </p:cNvSpPr>
          <p:nvPr>
            <p:ph idx="1"/>
          </p:nvPr>
        </p:nvSpPr>
        <p:spPr/>
        <p:txBody>
          <a:bodyPr>
            <a:normAutofit/>
          </a:bodyPr>
          <a:lstStyle/>
          <a:p>
            <a:pPr marL="109728" indent="0">
              <a:buNone/>
            </a:pPr>
            <a:r>
              <a:rPr lang="en-US" altLang="en-US" b="1"/>
              <a:t>2.2.2. Đặt những tiêu đề vào tài liệu html</a:t>
            </a:r>
          </a:p>
          <a:p>
            <a:pPr marL="109728" indent="0">
              <a:buNone/>
            </a:pPr>
            <a:r>
              <a:rPr lang="en-US" altLang="en-US"/>
              <a:t>Ví dụ đoạn mã sau vào trong phần thân:</a:t>
            </a:r>
          </a:p>
          <a:p>
            <a:pPr marL="109728" indent="0">
              <a:buNone/>
            </a:pPr>
            <a:r>
              <a:rPr lang="en-US" altLang="en-US">
                <a:solidFill>
                  <a:srgbClr val="0070C0"/>
                </a:solidFill>
              </a:rPr>
              <a:t>&lt;body&gt;...&lt;/body&gt;</a:t>
            </a:r>
          </a:p>
          <a:p>
            <a:pPr marL="1371600" lvl="2" indent="-457200">
              <a:buNone/>
            </a:pPr>
            <a:r>
              <a:rPr lang="en-US" altLang="en-US">
                <a:solidFill>
                  <a:srgbClr val="0070C0"/>
                </a:solidFill>
              </a:rPr>
              <a:t>&lt;h1&gt;</a:t>
            </a:r>
            <a:r>
              <a:rPr lang="en-US" altLang="en-US"/>
              <a:t>Tiêu đề lớn nhất</a:t>
            </a:r>
            <a:r>
              <a:rPr lang="en-US" altLang="en-US">
                <a:solidFill>
                  <a:srgbClr val="0070C0"/>
                </a:solidFill>
              </a:rPr>
              <a:t>&lt;/h1&gt;</a:t>
            </a:r>
          </a:p>
          <a:p>
            <a:pPr marL="1371600" lvl="2" indent="-457200">
              <a:buNone/>
            </a:pPr>
            <a:r>
              <a:rPr lang="en-US" altLang="en-US">
                <a:solidFill>
                  <a:srgbClr val="0070C0"/>
                </a:solidFill>
              </a:rPr>
              <a:t>&lt;h2&gt;</a:t>
            </a:r>
            <a:r>
              <a:rPr lang="en-US" altLang="en-US"/>
              <a:t>Tiêu đề lớn thứ hai</a:t>
            </a:r>
            <a:r>
              <a:rPr lang="en-US" altLang="en-US">
                <a:solidFill>
                  <a:srgbClr val="0070C0"/>
                </a:solidFill>
              </a:rPr>
              <a:t>&lt;/h2&gt;</a:t>
            </a:r>
          </a:p>
          <a:p>
            <a:pPr marL="1371600" lvl="2" indent="-457200">
              <a:buNone/>
            </a:pPr>
            <a:r>
              <a:rPr lang="en-US" altLang="en-US">
                <a:solidFill>
                  <a:srgbClr val="0070C0"/>
                </a:solidFill>
              </a:rPr>
              <a:t>&lt;h3&gt;</a:t>
            </a:r>
            <a:r>
              <a:rPr lang="en-US" altLang="en-US"/>
              <a:t>Tiêu đề thứ 3</a:t>
            </a:r>
            <a:r>
              <a:rPr lang="en-US" altLang="en-US">
                <a:solidFill>
                  <a:srgbClr val="0070C0"/>
                </a:solidFill>
              </a:rPr>
              <a:t>&lt;/h3&gt;</a:t>
            </a:r>
          </a:p>
          <a:p>
            <a:pPr marL="1371600" lvl="2" indent="-457200">
              <a:buNone/>
            </a:pPr>
            <a:r>
              <a:rPr lang="en-US" altLang="en-US">
                <a:solidFill>
                  <a:srgbClr val="0070C0"/>
                </a:solidFill>
              </a:rPr>
              <a:t>&lt;h4&gt;</a:t>
            </a:r>
            <a:r>
              <a:rPr lang="en-US" altLang="en-US"/>
              <a:t>Tiêu đề thứ 4</a:t>
            </a:r>
            <a:r>
              <a:rPr lang="en-US" altLang="en-US">
                <a:solidFill>
                  <a:srgbClr val="0070C0"/>
                </a:solidFill>
              </a:rPr>
              <a:t>&lt;/h4&gt;</a:t>
            </a:r>
          </a:p>
          <a:p>
            <a:pPr marL="1371600" lvl="2" indent="-457200">
              <a:buNone/>
            </a:pPr>
            <a:r>
              <a:rPr lang="en-US" altLang="en-US">
                <a:solidFill>
                  <a:srgbClr val="0070C0"/>
                </a:solidFill>
              </a:rPr>
              <a:t>&lt;h5&gt;</a:t>
            </a:r>
            <a:r>
              <a:rPr lang="en-US" altLang="en-US"/>
              <a:t>Tiêu đề thứ 5</a:t>
            </a:r>
            <a:r>
              <a:rPr lang="en-US" altLang="en-US">
                <a:solidFill>
                  <a:srgbClr val="0070C0"/>
                </a:solidFill>
              </a:rPr>
              <a:t>&lt;/h5&gt;</a:t>
            </a:r>
          </a:p>
          <a:p>
            <a:pPr marL="1371600" lvl="2" indent="-457200">
              <a:buNone/>
            </a:pPr>
            <a:r>
              <a:rPr lang="en-US" altLang="en-US">
                <a:solidFill>
                  <a:srgbClr val="0070C0"/>
                </a:solidFill>
              </a:rPr>
              <a:t>&lt;h6&gt;</a:t>
            </a:r>
            <a:r>
              <a:rPr lang="en-US" altLang="en-US"/>
              <a:t>Tiêu đề nhỏ nhất</a:t>
            </a:r>
            <a:r>
              <a:rPr lang="en-US" altLang="en-US">
                <a:solidFill>
                  <a:srgbClr val="0070C0"/>
                </a:solidFill>
              </a:rPr>
              <a:t>&lt;/h6&gt;</a:t>
            </a:r>
            <a:endParaRPr lang="en-US">
              <a:solidFill>
                <a:srgbClr val="0070C0"/>
              </a:solidFill>
            </a:endParaRPr>
          </a:p>
        </p:txBody>
      </p:sp>
      <p:sp>
        <p:nvSpPr>
          <p:cNvPr id="3" name="Title 2">
            <a:extLst>
              <a:ext uri="{FF2B5EF4-FFF2-40B4-BE49-F238E27FC236}">
                <a16:creationId xmlns:a16="http://schemas.microsoft.com/office/drawing/2014/main" id="{2F4D3B38-51E3-4E2A-AA2A-355306A3ED61}"/>
              </a:ext>
            </a:extLst>
          </p:cNvPr>
          <p:cNvSpPr>
            <a:spLocks noGrp="1"/>
          </p:cNvSpPr>
          <p:nvPr>
            <p:ph type="title"/>
          </p:nvPr>
        </p:nvSpPr>
        <p:spPr/>
        <p:txBody>
          <a:bodyPr/>
          <a:lstStyle/>
          <a:p>
            <a:r>
              <a:rPr lang="en-US" altLang="en-US" sz="3200"/>
              <a:t>Thiết kế web với HTML</a:t>
            </a:r>
            <a:endParaRPr lang="en-US"/>
          </a:p>
        </p:txBody>
      </p:sp>
    </p:spTree>
    <p:extLst>
      <p:ext uri="{BB962C8B-B14F-4D97-AF65-F5344CB8AC3E}">
        <p14:creationId xmlns:p14="http://schemas.microsoft.com/office/powerpoint/2010/main" val="234553772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D8B52F9-6D89-4EFF-AD27-FEE4C96E590E}"/>
              </a:ext>
            </a:extLst>
          </p:cNvPr>
          <p:cNvSpPr>
            <a:spLocks noGrp="1"/>
          </p:cNvSpPr>
          <p:nvPr>
            <p:ph idx="1"/>
          </p:nvPr>
        </p:nvSpPr>
        <p:spPr/>
        <p:txBody>
          <a:bodyPr/>
          <a:lstStyle/>
          <a:p>
            <a:pPr marL="609600" indent="-609600"/>
            <a:r>
              <a:rPr lang="en-US" altLang="en-US"/>
              <a:t>Lưu tài liệu lại với phần mở rộng là </a:t>
            </a:r>
            <a:r>
              <a:rPr lang="en-US" altLang="en-US">
                <a:solidFill>
                  <a:schemeClr val="hlink"/>
                </a:solidFill>
              </a:rPr>
              <a:t>htm </a:t>
            </a:r>
            <a:r>
              <a:rPr lang="en-US" altLang="en-US"/>
              <a:t>hoặc </a:t>
            </a:r>
            <a:r>
              <a:rPr lang="en-US" altLang="en-US">
                <a:solidFill>
                  <a:schemeClr val="hlink"/>
                </a:solidFill>
              </a:rPr>
              <a:t>html</a:t>
            </a:r>
            <a:r>
              <a:rPr lang="en-US" altLang="en-US"/>
              <a:t>.</a:t>
            </a:r>
          </a:p>
          <a:p>
            <a:pPr marL="609600" indent="-609600"/>
            <a:r>
              <a:rPr lang="en-US" altLang="en-US"/>
              <a:t>Mở thư mục làm việc để mở trang html của mình mới làm. Xem sự hiển thị 6 mức tiêu đề.</a:t>
            </a:r>
          </a:p>
          <a:p>
            <a:endParaRPr lang="en-US"/>
          </a:p>
        </p:txBody>
      </p:sp>
      <p:sp>
        <p:nvSpPr>
          <p:cNvPr id="3" name="Title 2">
            <a:extLst>
              <a:ext uri="{FF2B5EF4-FFF2-40B4-BE49-F238E27FC236}">
                <a16:creationId xmlns:a16="http://schemas.microsoft.com/office/drawing/2014/main" id="{1288A542-68BD-435C-AAA7-F6810A183A06}"/>
              </a:ext>
            </a:extLst>
          </p:cNvPr>
          <p:cNvSpPr>
            <a:spLocks noGrp="1"/>
          </p:cNvSpPr>
          <p:nvPr>
            <p:ph type="title"/>
          </p:nvPr>
        </p:nvSpPr>
        <p:spPr/>
        <p:txBody>
          <a:bodyPr/>
          <a:lstStyle/>
          <a:p>
            <a:r>
              <a:rPr lang="en-US" altLang="en-US" sz="3600"/>
              <a:t>Thiết kế web với HTML</a:t>
            </a:r>
            <a:endParaRPr lang="en-US"/>
          </a:p>
        </p:txBody>
      </p:sp>
    </p:spTree>
    <p:extLst>
      <p:ext uri="{BB962C8B-B14F-4D97-AF65-F5344CB8AC3E}">
        <p14:creationId xmlns:p14="http://schemas.microsoft.com/office/powerpoint/2010/main" val="154739852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D8B52F9-6D89-4EFF-AD27-FEE4C96E590E}"/>
              </a:ext>
            </a:extLst>
          </p:cNvPr>
          <p:cNvSpPr>
            <a:spLocks noGrp="1"/>
          </p:cNvSpPr>
          <p:nvPr>
            <p:ph idx="1"/>
          </p:nvPr>
        </p:nvSpPr>
        <p:spPr/>
        <p:txBody>
          <a:bodyPr/>
          <a:lstStyle/>
          <a:p>
            <a:pPr marL="109728" indent="0">
              <a:buNone/>
            </a:pPr>
            <a:r>
              <a:rPr lang="en-US" altLang="en-US" b="1" dirty="0"/>
              <a:t>2.3. Chia </a:t>
            </a:r>
            <a:r>
              <a:rPr lang="en-US" altLang="en-US" b="1" dirty="0" err="1"/>
              <a:t>văn</a:t>
            </a:r>
            <a:r>
              <a:rPr lang="en-US" altLang="en-US" b="1" dirty="0"/>
              <a:t> </a:t>
            </a:r>
            <a:r>
              <a:rPr lang="en-US" altLang="en-US" b="1" dirty="0" err="1"/>
              <a:t>bản</a:t>
            </a:r>
            <a:r>
              <a:rPr lang="en-US" altLang="en-US" b="1" dirty="0"/>
              <a:t> ra </a:t>
            </a:r>
            <a:r>
              <a:rPr lang="en-US" altLang="en-US" b="1" dirty="0" err="1"/>
              <a:t>thành</a:t>
            </a:r>
            <a:r>
              <a:rPr lang="en-US" altLang="en-US" b="1" dirty="0"/>
              <a:t> </a:t>
            </a:r>
            <a:r>
              <a:rPr lang="en-US" altLang="en-US" b="1" dirty="0" err="1"/>
              <a:t>nhiều</a:t>
            </a:r>
            <a:r>
              <a:rPr lang="en-US" altLang="en-US" b="1" dirty="0"/>
              <a:t> </a:t>
            </a:r>
            <a:r>
              <a:rPr lang="en-US" altLang="en-US" b="1" dirty="0" err="1"/>
              <a:t>đoạn</a:t>
            </a:r>
            <a:endParaRPr lang="en-US" altLang="en-US" b="1" dirty="0"/>
          </a:p>
          <a:p>
            <a:pPr marL="609600" indent="-609600">
              <a:buNone/>
            </a:pPr>
            <a:r>
              <a:rPr lang="en-US" altLang="en-US" b="1" dirty="0"/>
              <a:t> </a:t>
            </a:r>
            <a:r>
              <a:rPr lang="en-US" altLang="en-US" sz="2400" b="1" dirty="0"/>
              <a:t>2.3.1. Chia </a:t>
            </a:r>
            <a:r>
              <a:rPr lang="en-US" altLang="en-US" sz="2400" b="1" dirty="0" err="1"/>
              <a:t>đoạn</a:t>
            </a:r>
            <a:r>
              <a:rPr lang="en-US" altLang="en-US" sz="2400" b="1" dirty="0"/>
              <a:t> </a:t>
            </a:r>
            <a:r>
              <a:rPr lang="en-US" altLang="en-US" sz="2400" b="1" dirty="0" err="1"/>
              <a:t>trong</a:t>
            </a:r>
            <a:r>
              <a:rPr lang="en-US" altLang="en-US" sz="2400" b="1" dirty="0"/>
              <a:t> HTML</a:t>
            </a:r>
          </a:p>
          <a:p>
            <a:pPr lvl="1" indent="0"/>
            <a:r>
              <a:rPr lang="en-US" altLang="en-US" dirty="0"/>
              <a:t> Tag chia </a:t>
            </a:r>
            <a:r>
              <a:rPr lang="en-US" altLang="en-US" dirty="0" err="1"/>
              <a:t>đoạn</a:t>
            </a:r>
            <a:r>
              <a:rPr lang="en-US" altLang="en-US" dirty="0"/>
              <a:t>: </a:t>
            </a:r>
            <a:r>
              <a:rPr lang="en-US" altLang="en-US" dirty="0">
                <a:solidFill>
                  <a:srgbClr val="0070C0"/>
                </a:solidFill>
              </a:rPr>
              <a:t>&lt;p&gt;</a:t>
            </a:r>
          </a:p>
          <a:p>
            <a:pPr lvl="1" indent="0"/>
            <a:r>
              <a:rPr lang="en-US" altLang="en-US" dirty="0"/>
              <a:t> </a:t>
            </a:r>
            <a:r>
              <a:rPr lang="en-US" altLang="en-US" dirty="0" err="1"/>
              <a:t>Khi</a:t>
            </a:r>
            <a:r>
              <a:rPr lang="en-US" altLang="en-US" dirty="0"/>
              <a:t> </a:t>
            </a:r>
            <a:r>
              <a:rPr lang="en-US" altLang="en-US" dirty="0" err="1"/>
              <a:t>gặp</a:t>
            </a:r>
            <a:r>
              <a:rPr lang="en-US" altLang="en-US" dirty="0"/>
              <a:t> </a:t>
            </a:r>
            <a:r>
              <a:rPr lang="en-US" altLang="en-US" dirty="0">
                <a:solidFill>
                  <a:srgbClr val="0070C0"/>
                </a:solidFill>
              </a:rPr>
              <a:t>&lt;p&gt;</a:t>
            </a:r>
            <a:r>
              <a:rPr lang="en-US" altLang="en-US" dirty="0"/>
              <a:t> Web browser </a:t>
            </a:r>
            <a:r>
              <a:rPr lang="en-US" altLang="en-US" dirty="0" err="1"/>
              <a:t>sẽ</a:t>
            </a:r>
            <a:r>
              <a:rPr lang="en-US" altLang="en-US" dirty="0"/>
              <a:t> </a:t>
            </a:r>
            <a:r>
              <a:rPr lang="en-US" altLang="en-US" dirty="0" err="1"/>
              <a:t>chèn</a:t>
            </a:r>
            <a:r>
              <a:rPr lang="en-US" altLang="en-US" dirty="0"/>
              <a:t> </a:t>
            </a:r>
            <a:r>
              <a:rPr lang="en-US" altLang="en-US" dirty="0" err="1"/>
              <a:t>một</a:t>
            </a:r>
            <a:r>
              <a:rPr lang="en-US" altLang="en-US" dirty="0"/>
              <a:t> </a:t>
            </a:r>
            <a:r>
              <a:rPr lang="en-US" altLang="en-US" dirty="0" err="1"/>
              <a:t>dòng</a:t>
            </a:r>
            <a:r>
              <a:rPr lang="en-US" altLang="en-US" dirty="0"/>
              <a:t> </a:t>
            </a:r>
            <a:r>
              <a:rPr lang="en-US" altLang="en-US" dirty="0" err="1"/>
              <a:t>trống</a:t>
            </a:r>
            <a:r>
              <a:rPr lang="en-US" altLang="en-US" dirty="0"/>
              <a:t> </a:t>
            </a:r>
            <a:r>
              <a:rPr lang="en-US" altLang="en-US" dirty="0" err="1"/>
              <a:t>và</a:t>
            </a:r>
            <a:r>
              <a:rPr lang="en-US" altLang="en-US" dirty="0"/>
              <a:t> </a:t>
            </a:r>
            <a:r>
              <a:rPr lang="en-US" altLang="en-US" dirty="0" err="1"/>
              <a:t>bắt</a:t>
            </a:r>
            <a:r>
              <a:rPr lang="en-US" altLang="en-US" dirty="0"/>
              <a:t> </a:t>
            </a:r>
            <a:r>
              <a:rPr lang="en-US" altLang="en-US" dirty="0" err="1"/>
              <a:t>đầu</a:t>
            </a:r>
            <a:r>
              <a:rPr lang="en-US" altLang="en-US" dirty="0"/>
              <a:t> </a:t>
            </a:r>
            <a:r>
              <a:rPr lang="en-US" altLang="en-US" dirty="0" err="1"/>
              <a:t>một</a:t>
            </a:r>
            <a:r>
              <a:rPr lang="en-US" altLang="en-US" dirty="0"/>
              <a:t> </a:t>
            </a:r>
            <a:r>
              <a:rPr lang="en-US" altLang="en-US" dirty="0" err="1"/>
              <a:t>đoạn</a:t>
            </a:r>
            <a:r>
              <a:rPr lang="en-US" altLang="en-US" dirty="0"/>
              <a:t> </a:t>
            </a:r>
            <a:r>
              <a:rPr lang="en-US" altLang="en-US" dirty="0" err="1"/>
              <a:t>mới</a:t>
            </a:r>
            <a:r>
              <a:rPr lang="en-US" altLang="en-US" dirty="0"/>
              <a:t>.</a:t>
            </a:r>
          </a:p>
          <a:p>
            <a:pPr lvl="1" indent="0"/>
            <a:r>
              <a:rPr lang="en-US" altLang="en-US" dirty="0"/>
              <a:t> Tag </a:t>
            </a:r>
            <a:r>
              <a:rPr lang="en-US" altLang="en-US" dirty="0">
                <a:solidFill>
                  <a:srgbClr val="0070C0"/>
                </a:solidFill>
              </a:rPr>
              <a:t>&lt;p&gt; </a:t>
            </a:r>
            <a:r>
              <a:rPr lang="en-US" altLang="en-US" dirty="0" err="1"/>
              <a:t>không</a:t>
            </a:r>
            <a:r>
              <a:rPr lang="en-US" altLang="en-US" dirty="0"/>
              <a:t> </a:t>
            </a:r>
            <a:r>
              <a:rPr lang="en-US" altLang="en-US" dirty="0" err="1"/>
              <a:t>cần</a:t>
            </a:r>
            <a:r>
              <a:rPr lang="en-US" altLang="en-US" dirty="0"/>
              <a:t> tag </a:t>
            </a:r>
            <a:r>
              <a:rPr lang="en-US" altLang="en-US" dirty="0" err="1"/>
              <a:t>kết</a:t>
            </a:r>
            <a:r>
              <a:rPr lang="en-US" altLang="en-US" dirty="0"/>
              <a:t> </a:t>
            </a:r>
            <a:r>
              <a:rPr lang="en-US" altLang="en-US" dirty="0" err="1"/>
              <a:t>thúc</a:t>
            </a:r>
            <a:r>
              <a:rPr lang="en-US" altLang="en-US" dirty="0"/>
              <a:t> (</a:t>
            </a:r>
            <a:r>
              <a:rPr lang="en-US" altLang="en-US" dirty="0">
                <a:solidFill>
                  <a:srgbClr val="0070C0"/>
                </a:solidFill>
              </a:rPr>
              <a:t>&lt;/p&gt;</a:t>
            </a:r>
            <a:r>
              <a:rPr lang="en-US" altLang="en-US" dirty="0"/>
              <a:t>).</a:t>
            </a:r>
          </a:p>
          <a:p>
            <a:pPr marL="109728" indent="0">
              <a:buNone/>
            </a:pPr>
            <a:endParaRPr lang="en-US" dirty="0"/>
          </a:p>
        </p:txBody>
      </p:sp>
      <p:sp>
        <p:nvSpPr>
          <p:cNvPr id="3" name="Title 2">
            <a:extLst>
              <a:ext uri="{FF2B5EF4-FFF2-40B4-BE49-F238E27FC236}">
                <a16:creationId xmlns:a16="http://schemas.microsoft.com/office/drawing/2014/main" id="{1288A542-68BD-435C-AAA7-F6810A183A06}"/>
              </a:ext>
            </a:extLst>
          </p:cNvPr>
          <p:cNvSpPr>
            <a:spLocks noGrp="1"/>
          </p:cNvSpPr>
          <p:nvPr>
            <p:ph type="title"/>
          </p:nvPr>
        </p:nvSpPr>
        <p:spPr/>
        <p:txBody>
          <a:bodyPr/>
          <a:lstStyle/>
          <a:p>
            <a:r>
              <a:rPr lang="en-US" altLang="en-US" sz="3600"/>
              <a:t>Thiết kế web với HTML</a:t>
            </a:r>
            <a:endParaRPr lang="en-US"/>
          </a:p>
        </p:txBody>
      </p:sp>
    </p:spTree>
    <p:extLst>
      <p:ext uri="{BB962C8B-B14F-4D97-AF65-F5344CB8AC3E}">
        <p14:creationId xmlns:p14="http://schemas.microsoft.com/office/powerpoint/2010/main" val="177102173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D8B52F9-6D89-4EFF-AD27-FEE4C96E590E}"/>
              </a:ext>
            </a:extLst>
          </p:cNvPr>
          <p:cNvSpPr>
            <a:spLocks noGrp="1"/>
          </p:cNvSpPr>
          <p:nvPr>
            <p:ph idx="1"/>
          </p:nvPr>
        </p:nvSpPr>
        <p:spPr/>
        <p:txBody>
          <a:bodyPr/>
          <a:lstStyle/>
          <a:p>
            <a:pPr marL="109728" indent="0">
              <a:lnSpc>
                <a:spcPct val="130000"/>
              </a:lnSpc>
              <a:buNone/>
            </a:pPr>
            <a:r>
              <a:rPr lang="en-US" altLang="en-US" b="1"/>
              <a:t>2.3.1. Căn chỉnh đoạn</a:t>
            </a:r>
          </a:p>
          <a:p>
            <a:pPr>
              <a:lnSpc>
                <a:spcPct val="130000"/>
              </a:lnSpc>
            </a:pPr>
            <a:r>
              <a:rPr lang="en-US" altLang="en-US" sz="2400"/>
              <a:t>Tag </a:t>
            </a:r>
            <a:r>
              <a:rPr lang="en-US" altLang="en-US" sz="2400" b="1">
                <a:solidFill>
                  <a:srgbClr val="0070C0"/>
                </a:solidFill>
              </a:rPr>
              <a:t>&lt;p align=align_type&gt;</a:t>
            </a:r>
            <a:r>
              <a:rPr lang="en-US" altLang="en-US" sz="2400"/>
              <a:t>: </a:t>
            </a:r>
          </a:p>
          <a:p>
            <a:pPr marL="109728" indent="0">
              <a:lnSpc>
                <a:spcPct val="130000"/>
              </a:lnSpc>
              <a:buNone/>
            </a:pPr>
            <a:r>
              <a:rPr lang="en-US" altLang="en-US" sz="2400">
                <a:solidFill>
                  <a:schemeClr val="folHlink"/>
                </a:solidFill>
              </a:rPr>
              <a:t>    align=align_type</a:t>
            </a:r>
            <a:r>
              <a:rPr lang="en-US" altLang="en-US" sz="2400"/>
              <a:t> dùng chỉ định căn đoạn mới, </a:t>
            </a:r>
            <a:r>
              <a:rPr lang="en-US" altLang="en-US" sz="2400">
                <a:solidFill>
                  <a:schemeClr val="folHlink"/>
                </a:solidFill>
              </a:rPr>
              <a:t>align_type</a:t>
            </a:r>
            <a:r>
              <a:rPr lang="en-US" altLang="en-US" sz="2400"/>
              <a:t> là   </a:t>
            </a:r>
            <a:r>
              <a:rPr lang="en-US" altLang="en-US" sz="2400">
                <a:solidFill>
                  <a:schemeClr val="tx2"/>
                </a:solidFill>
              </a:rPr>
              <a:t>center</a:t>
            </a:r>
            <a:r>
              <a:rPr lang="en-US" altLang="en-US" sz="2400"/>
              <a:t> hoặc </a:t>
            </a:r>
            <a:r>
              <a:rPr lang="en-US" altLang="en-US" sz="2400">
                <a:solidFill>
                  <a:schemeClr val="tx2"/>
                </a:solidFill>
              </a:rPr>
              <a:t>right</a:t>
            </a:r>
            <a:r>
              <a:rPr lang="en-US" altLang="en-US" sz="2400"/>
              <a:t>.</a:t>
            </a:r>
          </a:p>
          <a:p>
            <a:pPr>
              <a:lnSpc>
                <a:spcPct val="130000"/>
              </a:lnSpc>
            </a:pPr>
            <a:r>
              <a:rPr lang="en-US" altLang="en-US" sz="2400"/>
              <a:t>Ví dụ:</a:t>
            </a:r>
          </a:p>
          <a:p>
            <a:pPr lvl="2">
              <a:lnSpc>
                <a:spcPct val="130000"/>
              </a:lnSpc>
              <a:buNone/>
            </a:pPr>
            <a:r>
              <a:rPr lang="en-US" altLang="en-US">
                <a:solidFill>
                  <a:srgbClr val="0070C0"/>
                </a:solidFill>
              </a:rPr>
              <a:t>&lt;p align=“center”&gt;</a:t>
            </a:r>
            <a:r>
              <a:rPr lang="en-US" altLang="en-US"/>
              <a:t>Chữ ở giữa</a:t>
            </a:r>
            <a:r>
              <a:rPr lang="en-US" altLang="en-US">
                <a:solidFill>
                  <a:srgbClr val="0070C0"/>
                </a:solidFill>
              </a:rPr>
              <a:t>&lt;/p&gt;</a:t>
            </a:r>
          </a:p>
          <a:p>
            <a:pPr lvl="2">
              <a:lnSpc>
                <a:spcPct val="130000"/>
              </a:lnSpc>
              <a:buNone/>
            </a:pPr>
            <a:r>
              <a:rPr lang="en-US" altLang="en-US">
                <a:solidFill>
                  <a:srgbClr val="0070C0"/>
                </a:solidFill>
              </a:rPr>
              <a:t>&lt;p align=“right”&gt;</a:t>
            </a:r>
            <a:r>
              <a:rPr lang="en-US" altLang="en-US"/>
              <a:t>Chữ bên phải</a:t>
            </a:r>
            <a:r>
              <a:rPr lang="en-US" altLang="en-US">
                <a:solidFill>
                  <a:srgbClr val="0070C0"/>
                </a:solidFill>
              </a:rPr>
              <a:t>&lt;/p&gt;</a:t>
            </a:r>
          </a:p>
          <a:p>
            <a:endParaRPr lang="en-US"/>
          </a:p>
        </p:txBody>
      </p:sp>
      <p:sp>
        <p:nvSpPr>
          <p:cNvPr id="3" name="Title 2">
            <a:extLst>
              <a:ext uri="{FF2B5EF4-FFF2-40B4-BE49-F238E27FC236}">
                <a16:creationId xmlns:a16="http://schemas.microsoft.com/office/drawing/2014/main" id="{1288A542-68BD-435C-AAA7-F6810A183A06}"/>
              </a:ext>
            </a:extLst>
          </p:cNvPr>
          <p:cNvSpPr>
            <a:spLocks noGrp="1"/>
          </p:cNvSpPr>
          <p:nvPr>
            <p:ph type="title"/>
          </p:nvPr>
        </p:nvSpPr>
        <p:spPr/>
        <p:txBody>
          <a:bodyPr/>
          <a:lstStyle/>
          <a:p>
            <a:r>
              <a:rPr lang="en-US" altLang="en-US" sz="3600"/>
              <a:t>Thiết kế web với HTML</a:t>
            </a:r>
            <a:endParaRPr lang="en-US"/>
          </a:p>
        </p:txBody>
      </p:sp>
    </p:spTree>
    <p:extLst>
      <p:ext uri="{BB962C8B-B14F-4D97-AF65-F5344CB8AC3E}">
        <p14:creationId xmlns:p14="http://schemas.microsoft.com/office/powerpoint/2010/main" val="32758966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D8B52F9-6D89-4EFF-AD27-FEE4C96E590E}"/>
              </a:ext>
            </a:extLst>
          </p:cNvPr>
          <p:cNvSpPr>
            <a:spLocks noGrp="1"/>
          </p:cNvSpPr>
          <p:nvPr>
            <p:ph idx="1"/>
          </p:nvPr>
        </p:nvSpPr>
        <p:spPr/>
        <p:txBody>
          <a:bodyPr/>
          <a:lstStyle/>
          <a:p>
            <a:pPr marL="609600" indent="-609600">
              <a:buClr>
                <a:schemeClr val="tx1"/>
              </a:buClr>
              <a:buNone/>
            </a:pPr>
            <a:r>
              <a:rPr lang="en-US" altLang="en-US" sz="2400" b="1">
                <a:solidFill>
                  <a:schemeClr val="hlink"/>
                </a:solidFill>
              </a:rPr>
              <a:t> </a:t>
            </a:r>
            <a:r>
              <a:rPr lang="en-US" altLang="en-US" sz="2400" b="1"/>
              <a:t>2.3.2. Chèn các dấu chia đoạn</a:t>
            </a:r>
          </a:p>
          <a:p>
            <a:pPr marL="746125" lvl="1" indent="0">
              <a:buClr>
                <a:schemeClr val="tx1"/>
              </a:buClr>
            </a:pPr>
            <a:r>
              <a:rPr lang="en-US" altLang="en-US"/>
              <a:t> Sử dụng tag </a:t>
            </a:r>
            <a:r>
              <a:rPr lang="en-US" altLang="en-US">
                <a:solidFill>
                  <a:schemeClr val="tx2"/>
                </a:solidFill>
              </a:rPr>
              <a:t>&lt;p&gt;</a:t>
            </a:r>
            <a:r>
              <a:rPr lang="en-US" altLang="en-US"/>
              <a:t> để tạo một trang HTML, trong đó có các đoạn văn bản riêng biệt.</a:t>
            </a:r>
          </a:p>
          <a:p>
            <a:pPr marL="746125" lvl="1" indent="0">
              <a:buClr>
                <a:schemeClr val="tx1"/>
              </a:buClr>
            </a:pPr>
            <a:r>
              <a:rPr lang="en-US" altLang="en-US"/>
              <a:t> Dùng Web browser để kiểm tra công việc của mình.</a:t>
            </a:r>
          </a:p>
          <a:p>
            <a:pPr marL="746125" lvl="1" indent="0">
              <a:buClr>
                <a:schemeClr val="tx1"/>
              </a:buClr>
            </a:pPr>
            <a:r>
              <a:rPr lang="en-US" altLang="en-US"/>
              <a:t> </a:t>
            </a:r>
            <a:r>
              <a:rPr lang="en-US" altLang="en-US">
                <a:hlinkClick r:id="rId2" action="ppaction://hlinkfile"/>
              </a:rPr>
              <a:t>Ví dụ</a:t>
            </a:r>
            <a:endParaRPr lang="en-US" altLang="en-US"/>
          </a:p>
        </p:txBody>
      </p:sp>
      <p:sp>
        <p:nvSpPr>
          <p:cNvPr id="3" name="Title 2">
            <a:extLst>
              <a:ext uri="{FF2B5EF4-FFF2-40B4-BE49-F238E27FC236}">
                <a16:creationId xmlns:a16="http://schemas.microsoft.com/office/drawing/2014/main" id="{1288A542-68BD-435C-AAA7-F6810A183A06}"/>
              </a:ext>
            </a:extLst>
          </p:cNvPr>
          <p:cNvSpPr>
            <a:spLocks noGrp="1"/>
          </p:cNvSpPr>
          <p:nvPr>
            <p:ph type="title"/>
          </p:nvPr>
        </p:nvSpPr>
        <p:spPr/>
        <p:txBody>
          <a:bodyPr/>
          <a:lstStyle/>
          <a:p>
            <a:r>
              <a:rPr lang="en-US" altLang="en-US" sz="3600"/>
              <a:t>Thiết kế web với HTML</a:t>
            </a:r>
            <a:endParaRPr lang="en-US"/>
          </a:p>
        </p:txBody>
      </p:sp>
    </p:spTree>
    <p:extLst>
      <p:ext uri="{BB962C8B-B14F-4D97-AF65-F5344CB8AC3E}">
        <p14:creationId xmlns:p14="http://schemas.microsoft.com/office/powerpoint/2010/main" val="201681676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D8B52F9-6D89-4EFF-AD27-FEE4C96E590E}"/>
              </a:ext>
            </a:extLst>
          </p:cNvPr>
          <p:cNvSpPr>
            <a:spLocks noGrp="1"/>
          </p:cNvSpPr>
          <p:nvPr>
            <p:ph idx="1"/>
          </p:nvPr>
        </p:nvSpPr>
        <p:spPr>
          <a:xfrm>
            <a:off x="2057400" y="1066801"/>
            <a:ext cx="8153400" cy="4754563"/>
          </a:xfrm>
        </p:spPr>
        <p:txBody>
          <a:bodyPr>
            <a:normAutofit/>
          </a:bodyPr>
          <a:lstStyle/>
          <a:p>
            <a:pPr marL="609600" indent="-609600">
              <a:buClr>
                <a:schemeClr val="tx1"/>
              </a:buClr>
              <a:buNone/>
            </a:pPr>
            <a:r>
              <a:rPr lang="en-US" altLang="en-US" b="1" dirty="0"/>
              <a:t>2.4. </a:t>
            </a:r>
            <a:r>
              <a:rPr lang="en-US" altLang="en-US" b="1" dirty="0" err="1"/>
              <a:t>Đường</a:t>
            </a:r>
            <a:r>
              <a:rPr lang="en-US" altLang="en-US" b="1" dirty="0"/>
              <a:t> </a:t>
            </a:r>
            <a:r>
              <a:rPr lang="en-US" altLang="en-US" b="1" dirty="0" err="1"/>
              <a:t>kẻ</a:t>
            </a:r>
            <a:r>
              <a:rPr lang="en-US" altLang="en-US" b="1" dirty="0"/>
              <a:t> </a:t>
            </a:r>
            <a:r>
              <a:rPr lang="en-US" altLang="en-US" b="1" dirty="0" err="1"/>
              <a:t>ngang</a:t>
            </a:r>
            <a:endParaRPr lang="en-US" altLang="en-US" b="1" dirty="0"/>
          </a:p>
          <a:p>
            <a:pPr marL="609600" indent="-609600">
              <a:buClr>
                <a:schemeClr val="tx1"/>
              </a:buClr>
              <a:buNone/>
            </a:pPr>
            <a:r>
              <a:rPr lang="en-US" altLang="en-US" sz="2400" b="1" dirty="0"/>
              <a:t>2.4.1. </a:t>
            </a:r>
            <a:r>
              <a:rPr lang="en-US" altLang="en-US" sz="2400" b="1" dirty="0" err="1"/>
              <a:t>Tạo</a:t>
            </a:r>
            <a:r>
              <a:rPr lang="en-US" altLang="en-US" sz="2400" b="1" dirty="0"/>
              <a:t> </a:t>
            </a:r>
            <a:r>
              <a:rPr lang="en-US" altLang="en-US" sz="2400" b="1" dirty="0" err="1"/>
              <a:t>đường</a:t>
            </a:r>
            <a:r>
              <a:rPr lang="en-US" altLang="en-US" sz="2400" b="1" dirty="0"/>
              <a:t> </a:t>
            </a:r>
            <a:r>
              <a:rPr lang="en-US" altLang="en-US" sz="2400" b="1" dirty="0" err="1"/>
              <a:t>kẻ</a:t>
            </a:r>
            <a:r>
              <a:rPr lang="en-US" altLang="en-US" sz="2400" b="1" dirty="0"/>
              <a:t> </a:t>
            </a:r>
            <a:r>
              <a:rPr lang="en-US" altLang="en-US" sz="2400" b="1" dirty="0" err="1"/>
              <a:t>ngang</a:t>
            </a:r>
            <a:endParaRPr lang="en-US" altLang="en-US" sz="2400" b="1" dirty="0"/>
          </a:p>
          <a:p>
            <a:pPr marL="739775" lvl="1" indent="6350">
              <a:buClr>
                <a:schemeClr val="tx1"/>
              </a:buClr>
            </a:pPr>
            <a:r>
              <a:rPr lang="en-US" altLang="en-US" dirty="0"/>
              <a:t> </a:t>
            </a:r>
            <a:r>
              <a:rPr lang="en-US" altLang="en-US" b="1" dirty="0"/>
              <a:t>Tag hard rule </a:t>
            </a:r>
            <a:r>
              <a:rPr lang="en-US" altLang="en-US" b="1" dirty="0">
                <a:solidFill>
                  <a:schemeClr val="tx2"/>
                </a:solidFill>
              </a:rPr>
              <a:t>&lt;</a:t>
            </a:r>
            <a:r>
              <a:rPr lang="en-US" altLang="en-US" b="1" dirty="0" err="1">
                <a:solidFill>
                  <a:schemeClr val="tx2"/>
                </a:solidFill>
              </a:rPr>
              <a:t>hr</a:t>
            </a:r>
            <a:r>
              <a:rPr lang="en-US" altLang="en-US" b="1" dirty="0">
                <a:solidFill>
                  <a:schemeClr val="tx2"/>
                </a:solidFill>
              </a:rPr>
              <a:t>&gt;</a:t>
            </a:r>
            <a:r>
              <a:rPr lang="en-US" altLang="en-US" b="1" dirty="0"/>
              <a:t>:</a:t>
            </a:r>
            <a:r>
              <a:rPr lang="en-US" altLang="en-US" dirty="0"/>
              <a:t> </a:t>
            </a:r>
            <a:r>
              <a:rPr lang="en-US" altLang="en-US" dirty="0" err="1"/>
              <a:t>chèn</a:t>
            </a:r>
            <a:r>
              <a:rPr lang="en-US" altLang="en-US" dirty="0"/>
              <a:t> </a:t>
            </a:r>
            <a:r>
              <a:rPr lang="en-US" altLang="en-US" dirty="0" err="1"/>
              <a:t>một</a:t>
            </a:r>
            <a:r>
              <a:rPr lang="en-US" altLang="en-US" dirty="0"/>
              <a:t> </a:t>
            </a:r>
            <a:r>
              <a:rPr lang="en-US" altLang="en-US" dirty="0" err="1"/>
              <a:t>đường</a:t>
            </a:r>
            <a:r>
              <a:rPr lang="en-US" altLang="en-US" dirty="0"/>
              <a:t> </a:t>
            </a:r>
            <a:r>
              <a:rPr lang="en-US" altLang="en-US" dirty="0" err="1"/>
              <a:t>thẳng</a:t>
            </a:r>
            <a:r>
              <a:rPr lang="en-US" altLang="en-US" dirty="0"/>
              <a:t> </a:t>
            </a:r>
            <a:r>
              <a:rPr lang="en-US" altLang="en-US" dirty="0" err="1"/>
              <a:t>trong</a:t>
            </a:r>
            <a:r>
              <a:rPr lang="en-US" altLang="en-US" dirty="0"/>
              <a:t> </a:t>
            </a:r>
            <a:r>
              <a:rPr lang="en-US" altLang="en-US" dirty="0" err="1"/>
              <a:t>trang</a:t>
            </a:r>
            <a:r>
              <a:rPr lang="en-US" altLang="en-US" dirty="0"/>
              <a:t> html.</a:t>
            </a:r>
          </a:p>
          <a:p>
            <a:pPr marL="739775" lvl="1" indent="6350">
              <a:buClr>
                <a:schemeClr val="tx1"/>
              </a:buClr>
            </a:pPr>
            <a:r>
              <a:rPr lang="en-US" altLang="en-US" dirty="0"/>
              <a:t> </a:t>
            </a:r>
            <a:r>
              <a:rPr lang="en-US" altLang="en-US" b="1" dirty="0"/>
              <a:t>Tag </a:t>
            </a:r>
            <a:r>
              <a:rPr lang="en-US" altLang="en-US" b="1" dirty="0">
                <a:solidFill>
                  <a:schemeClr val="tx2"/>
                </a:solidFill>
              </a:rPr>
              <a:t>&lt;</a:t>
            </a:r>
            <a:r>
              <a:rPr lang="en-US" altLang="en-US" b="1" dirty="0" err="1">
                <a:solidFill>
                  <a:schemeClr val="tx2"/>
                </a:solidFill>
              </a:rPr>
              <a:t>br</a:t>
            </a:r>
            <a:r>
              <a:rPr lang="en-US" altLang="en-US" b="1" dirty="0">
                <a:solidFill>
                  <a:schemeClr val="tx2"/>
                </a:solidFill>
              </a:rPr>
              <a:t>&gt;</a:t>
            </a:r>
            <a:r>
              <a:rPr lang="en-US" altLang="en-US" b="1" dirty="0"/>
              <a:t>:</a:t>
            </a:r>
            <a:r>
              <a:rPr lang="en-US" altLang="en-US" dirty="0"/>
              <a:t> </a:t>
            </a:r>
            <a:r>
              <a:rPr lang="en-US" altLang="en-US" dirty="0" err="1"/>
              <a:t>đẩy</a:t>
            </a:r>
            <a:r>
              <a:rPr lang="en-US" altLang="en-US" dirty="0"/>
              <a:t> </a:t>
            </a:r>
            <a:r>
              <a:rPr lang="en-US" altLang="en-US" dirty="0" err="1"/>
              <a:t>văn</a:t>
            </a:r>
            <a:r>
              <a:rPr lang="en-US" altLang="en-US" dirty="0"/>
              <a:t> </a:t>
            </a:r>
            <a:r>
              <a:rPr lang="en-US" altLang="en-US" dirty="0" err="1"/>
              <a:t>bản</a:t>
            </a:r>
            <a:r>
              <a:rPr lang="en-US" altLang="en-US" dirty="0"/>
              <a:t> </a:t>
            </a:r>
            <a:r>
              <a:rPr lang="en-US" altLang="en-US" dirty="0" err="1"/>
              <a:t>xuống</a:t>
            </a:r>
            <a:r>
              <a:rPr lang="en-US" altLang="en-US" dirty="0"/>
              <a:t> </a:t>
            </a:r>
            <a:r>
              <a:rPr lang="en-US" altLang="en-US" dirty="0" err="1"/>
              <a:t>dòng</a:t>
            </a:r>
            <a:r>
              <a:rPr lang="en-US" altLang="en-US" dirty="0"/>
              <a:t>, </a:t>
            </a:r>
            <a:r>
              <a:rPr lang="en-US" altLang="en-US" dirty="0" err="1"/>
              <a:t>nhưng</a:t>
            </a:r>
            <a:r>
              <a:rPr lang="en-US" altLang="en-US" dirty="0"/>
              <a:t> </a:t>
            </a:r>
            <a:r>
              <a:rPr lang="en-US" altLang="en-US" dirty="0" err="1"/>
              <a:t>không</a:t>
            </a:r>
            <a:r>
              <a:rPr lang="en-US" altLang="en-US" dirty="0"/>
              <a:t> </a:t>
            </a:r>
            <a:r>
              <a:rPr lang="en-US" altLang="en-US" dirty="0" err="1"/>
              <a:t>chèn</a:t>
            </a:r>
            <a:r>
              <a:rPr lang="en-US" altLang="en-US" dirty="0"/>
              <a:t> </a:t>
            </a:r>
            <a:r>
              <a:rPr lang="en-US" altLang="en-US" dirty="0" err="1"/>
              <a:t>thêm</a:t>
            </a:r>
            <a:r>
              <a:rPr lang="en-US" altLang="en-US" dirty="0"/>
              <a:t> </a:t>
            </a:r>
            <a:r>
              <a:rPr lang="en-US" altLang="en-US" dirty="0" err="1"/>
              <a:t>dòng</a:t>
            </a:r>
            <a:r>
              <a:rPr lang="en-US" altLang="en-US" dirty="0"/>
              <a:t> </a:t>
            </a:r>
            <a:r>
              <a:rPr lang="en-US" altLang="en-US" dirty="0" err="1"/>
              <a:t>trống</a:t>
            </a:r>
            <a:r>
              <a:rPr lang="en-US" altLang="en-US" dirty="0"/>
              <a:t>.</a:t>
            </a:r>
          </a:p>
          <a:p>
            <a:pPr marL="739775" lvl="1" indent="6350">
              <a:buClr>
                <a:schemeClr val="tx1"/>
              </a:buClr>
            </a:pPr>
            <a:r>
              <a:rPr lang="en-US" altLang="en-US" dirty="0"/>
              <a:t> Tag </a:t>
            </a:r>
            <a:r>
              <a:rPr lang="en-US" altLang="en-US" dirty="0">
                <a:solidFill>
                  <a:schemeClr val="tx2"/>
                </a:solidFill>
              </a:rPr>
              <a:t>&lt;blockquote&gt; </a:t>
            </a:r>
            <a:r>
              <a:rPr lang="en-US" altLang="en-US" dirty="0" err="1">
                <a:solidFill>
                  <a:schemeClr val="folHlink"/>
                </a:solidFill>
              </a:rPr>
              <a:t>đoạn</a:t>
            </a:r>
            <a:r>
              <a:rPr lang="en-US" altLang="en-US" dirty="0">
                <a:solidFill>
                  <a:schemeClr val="folHlink"/>
                </a:solidFill>
              </a:rPr>
              <a:t> </a:t>
            </a:r>
            <a:r>
              <a:rPr lang="en-US" altLang="en-US" dirty="0" err="1">
                <a:solidFill>
                  <a:schemeClr val="folHlink"/>
                </a:solidFill>
              </a:rPr>
              <a:t>văn</a:t>
            </a:r>
            <a:r>
              <a:rPr lang="en-US" altLang="en-US" dirty="0">
                <a:solidFill>
                  <a:schemeClr val="folHlink"/>
                </a:solidFill>
              </a:rPr>
              <a:t> </a:t>
            </a:r>
            <a:r>
              <a:rPr lang="en-US" altLang="en-US" dirty="0" err="1">
                <a:solidFill>
                  <a:schemeClr val="folHlink"/>
                </a:solidFill>
              </a:rPr>
              <a:t>bản</a:t>
            </a:r>
            <a:r>
              <a:rPr lang="en-US" altLang="en-US" dirty="0">
                <a:solidFill>
                  <a:schemeClr val="folHlink"/>
                </a:solidFill>
              </a:rPr>
              <a:t> </a:t>
            </a:r>
            <a:r>
              <a:rPr lang="en-US" altLang="en-US" dirty="0">
                <a:solidFill>
                  <a:schemeClr val="tx2"/>
                </a:solidFill>
              </a:rPr>
              <a:t>&lt;/blockquote&gt;</a:t>
            </a:r>
            <a:r>
              <a:rPr lang="en-US" altLang="en-US" dirty="0"/>
              <a:t>: </a:t>
            </a:r>
            <a:r>
              <a:rPr lang="en-US" altLang="en-US" dirty="0" err="1"/>
              <a:t>Toàn</a:t>
            </a:r>
            <a:r>
              <a:rPr lang="en-US" altLang="en-US" dirty="0"/>
              <a:t> </a:t>
            </a:r>
            <a:r>
              <a:rPr lang="en-US" altLang="en-US" dirty="0" err="1"/>
              <a:t>bộ</a:t>
            </a:r>
            <a:r>
              <a:rPr lang="en-US" altLang="en-US" dirty="0"/>
              <a:t> </a:t>
            </a:r>
            <a:r>
              <a:rPr lang="en-US" altLang="en-US" dirty="0" err="1"/>
              <a:t>đoạn</a:t>
            </a:r>
            <a:r>
              <a:rPr lang="en-US" altLang="en-US" dirty="0"/>
              <a:t> </a:t>
            </a:r>
            <a:r>
              <a:rPr lang="en-US" altLang="en-US" dirty="0" err="1"/>
              <a:t>văn</a:t>
            </a:r>
            <a:r>
              <a:rPr lang="en-US" altLang="en-US" dirty="0"/>
              <a:t> </a:t>
            </a:r>
            <a:r>
              <a:rPr lang="en-US" altLang="en-US" dirty="0" err="1"/>
              <a:t>bản</a:t>
            </a:r>
            <a:r>
              <a:rPr lang="en-US" altLang="en-US" dirty="0"/>
              <a:t> </a:t>
            </a:r>
            <a:r>
              <a:rPr lang="en-US" altLang="en-US" dirty="0" err="1"/>
              <a:t>lùi</a:t>
            </a:r>
            <a:r>
              <a:rPr lang="en-US" altLang="en-US" dirty="0"/>
              <a:t> </a:t>
            </a:r>
            <a:r>
              <a:rPr lang="en-US" altLang="en-US" dirty="0" err="1"/>
              <a:t>vào</a:t>
            </a:r>
            <a:r>
              <a:rPr lang="en-US" altLang="en-US" dirty="0"/>
              <a:t> ở </a:t>
            </a:r>
            <a:r>
              <a:rPr lang="en-US" altLang="en-US" dirty="0" err="1"/>
              <a:t>đầu</a:t>
            </a:r>
            <a:r>
              <a:rPr lang="en-US" altLang="en-US" dirty="0"/>
              <a:t> </a:t>
            </a:r>
            <a:r>
              <a:rPr lang="en-US" altLang="en-US" dirty="0" err="1"/>
              <a:t>dòng</a:t>
            </a:r>
            <a:r>
              <a:rPr lang="en-US" altLang="en-US" dirty="0"/>
              <a:t>.</a:t>
            </a:r>
          </a:p>
          <a:p>
            <a:pPr marL="739775" lvl="1" indent="6350">
              <a:buClr>
                <a:schemeClr val="tx1"/>
              </a:buClr>
            </a:pPr>
            <a:r>
              <a:rPr lang="en-US" altLang="en-US" dirty="0"/>
              <a:t> </a:t>
            </a:r>
            <a:r>
              <a:rPr lang="en-US" altLang="en-US" dirty="0" err="1"/>
              <a:t>Ví</a:t>
            </a:r>
            <a:r>
              <a:rPr lang="en-US" altLang="en-US" dirty="0"/>
              <a:t> </a:t>
            </a:r>
            <a:r>
              <a:rPr lang="en-US" altLang="en-US" dirty="0" err="1"/>
              <a:t>dụ</a:t>
            </a:r>
            <a:r>
              <a:rPr lang="en-US" altLang="en-US" dirty="0"/>
              <a:t>:</a:t>
            </a:r>
          </a:p>
        </p:txBody>
      </p:sp>
      <p:sp>
        <p:nvSpPr>
          <p:cNvPr id="3" name="Title 2">
            <a:extLst>
              <a:ext uri="{FF2B5EF4-FFF2-40B4-BE49-F238E27FC236}">
                <a16:creationId xmlns:a16="http://schemas.microsoft.com/office/drawing/2014/main" id="{1288A542-68BD-435C-AAA7-F6810A183A06}"/>
              </a:ext>
            </a:extLst>
          </p:cNvPr>
          <p:cNvSpPr>
            <a:spLocks noGrp="1"/>
          </p:cNvSpPr>
          <p:nvPr>
            <p:ph type="title"/>
          </p:nvPr>
        </p:nvSpPr>
        <p:spPr/>
        <p:txBody>
          <a:bodyPr/>
          <a:lstStyle/>
          <a:p>
            <a:r>
              <a:rPr lang="en-US" altLang="en-US" sz="3600"/>
              <a:t>Thiết kế web với HTML</a:t>
            </a:r>
            <a:endParaRPr lang="en-US"/>
          </a:p>
        </p:txBody>
      </p:sp>
    </p:spTree>
    <p:extLst>
      <p:ext uri="{BB962C8B-B14F-4D97-AF65-F5344CB8AC3E}">
        <p14:creationId xmlns:p14="http://schemas.microsoft.com/office/powerpoint/2010/main" val="194698013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7ED7259-EC72-414B-82B5-E6A6F853728F}"/>
              </a:ext>
            </a:extLst>
          </p:cNvPr>
          <p:cNvSpPr>
            <a:spLocks noGrp="1"/>
          </p:cNvSpPr>
          <p:nvPr>
            <p:ph idx="1"/>
          </p:nvPr>
        </p:nvSpPr>
        <p:spPr/>
        <p:txBody>
          <a:bodyPr/>
          <a:lstStyle/>
          <a:p>
            <a:r>
              <a:rPr lang="en-US" altLang="en-US" sz="2400" b="1"/>
              <a:t>2.4.2.</a:t>
            </a:r>
            <a:r>
              <a:rPr lang="en-US" altLang="en-US" sz="2400"/>
              <a:t> </a:t>
            </a:r>
            <a:r>
              <a:rPr lang="en-US" altLang="en-US" sz="2400" b="1"/>
              <a:t>Định dạng thuộc tính cho đường kẻ</a:t>
            </a:r>
          </a:p>
          <a:p>
            <a:endParaRPr lang="en-US" altLang="en-US" sz="2400" b="1"/>
          </a:p>
          <a:p>
            <a:endParaRPr lang="en-US"/>
          </a:p>
        </p:txBody>
      </p:sp>
      <p:sp>
        <p:nvSpPr>
          <p:cNvPr id="3" name="Title 2">
            <a:extLst>
              <a:ext uri="{FF2B5EF4-FFF2-40B4-BE49-F238E27FC236}">
                <a16:creationId xmlns:a16="http://schemas.microsoft.com/office/drawing/2014/main" id="{BA05664B-6D05-4D81-B9FE-E91D601ED033}"/>
              </a:ext>
            </a:extLst>
          </p:cNvPr>
          <p:cNvSpPr>
            <a:spLocks noGrp="1"/>
          </p:cNvSpPr>
          <p:nvPr>
            <p:ph type="title"/>
          </p:nvPr>
        </p:nvSpPr>
        <p:spPr/>
        <p:txBody>
          <a:bodyPr/>
          <a:lstStyle/>
          <a:p>
            <a:r>
              <a:rPr lang="en-US" altLang="en-US" sz="3200"/>
              <a:t>Thiết kế web với HTML</a:t>
            </a:r>
            <a:endParaRPr lang="en-US"/>
          </a:p>
        </p:txBody>
      </p:sp>
      <p:graphicFrame>
        <p:nvGraphicFramePr>
          <p:cNvPr id="5" name="Table 4">
            <a:extLst>
              <a:ext uri="{FF2B5EF4-FFF2-40B4-BE49-F238E27FC236}">
                <a16:creationId xmlns:a16="http://schemas.microsoft.com/office/drawing/2014/main" id="{7AB16434-83AA-4514-8DA9-B08F4AEE5317}"/>
              </a:ext>
            </a:extLst>
          </p:cNvPr>
          <p:cNvGraphicFramePr>
            <a:graphicFrameLocks noGrp="1"/>
          </p:cNvGraphicFramePr>
          <p:nvPr/>
        </p:nvGraphicFramePr>
        <p:xfrm>
          <a:off x="2438400" y="1835050"/>
          <a:ext cx="7620000" cy="2953249"/>
        </p:xfrm>
        <a:graphic>
          <a:graphicData uri="http://schemas.openxmlformats.org/drawingml/2006/table">
            <a:tbl>
              <a:tblPr/>
              <a:tblGrid>
                <a:gridCol w="1905000">
                  <a:extLst>
                    <a:ext uri="{9D8B030D-6E8A-4147-A177-3AD203B41FA5}">
                      <a16:colId xmlns:a16="http://schemas.microsoft.com/office/drawing/2014/main" val="1722150527"/>
                    </a:ext>
                  </a:extLst>
                </a:gridCol>
                <a:gridCol w="5715000">
                  <a:extLst>
                    <a:ext uri="{9D8B030D-6E8A-4147-A177-3AD203B41FA5}">
                      <a16:colId xmlns:a16="http://schemas.microsoft.com/office/drawing/2014/main" val="938690229"/>
                    </a:ext>
                  </a:extLst>
                </a:gridCol>
              </a:tblGrid>
              <a:tr h="443976">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sz="20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Thuộc tính</a:t>
                      </a:r>
                    </a:p>
                  </a:txBody>
                  <a:tcPr marT="45724" marB="4572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sz="20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Mô tả</a:t>
                      </a:r>
                    </a:p>
                  </a:txBody>
                  <a:tcPr marT="45724" marB="4572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591378661"/>
                  </a:ext>
                </a:extLst>
              </a:tr>
              <a:tr h="443976">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Size</a:t>
                      </a:r>
                    </a:p>
                  </a:txBody>
                  <a:tcPr marT="45724" marB="4572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sz="20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Thiết lập độ dày của đường kẻ ngang</a:t>
                      </a:r>
                    </a:p>
                  </a:txBody>
                  <a:tcPr marT="45724" marB="4572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6411036"/>
                  </a:ext>
                </a:extLst>
              </a:tr>
              <a:tr h="830715">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Width</a:t>
                      </a:r>
                    </a:p>
                  </a:txBody>
                  <a:tcPr marT="45724" marB="4572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sz="20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Tạo độ rộng(pixel) hay tỷ lệ phần trăm của đường thẳng so với  độ rộng của cửa sổ Browser</a:t>
                      </a:r>
                    </a:p>
                  </a:txBody>
                  <a:tcPr marT="45724" marB="4572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923531750"/>
                  </a:ext>
                </a:extLst>
              </a:tr>
              <a:tr h="484884">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sz="20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Align </a:t>
                      </a:r>
                    </a:p>
                  </a:txBody>
                  <a:tcPr marT="45724" marB="4572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sz="20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Căn lề cho đường thẳng (Left, right, center)</a:t>
                      </a:r>
                    </a:p>
                  </a:txBody>
                  <a:tcPr marT="45724" marB="4572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960905953"/>
                  </a:ext>
                </a:extLst>
              </a:tr>
              <a:tr h="749698">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sz="20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Noshade</a:t>
                      </a:r>
                    </a:p>
                  </a:txBody>
                  <a:tcPr marT="45724" marB="4572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sz="20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Thay</a:t>
                      </a:r>
                      <a:r>
                        <a:rPr kumimoji="0" 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sz="20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đổi</a:t>
                      </a:r>
                      <a:r>
                        <a:rPr kumimoji="0" 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sz="20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thể</a:t>
                      </a:r>
                      <a:r>
                        <a:rPr kumimoji="0" 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sz="20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hiện</a:t>
                      </a:r>
                      <a:r>
                        <a:rPr kumimoji="0" 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sz="20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của</a:t>
                      </a:r>
                      <a:r>
                        <a:rPr kumimoji="0" 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sz="20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đường</a:t>
                      </a:r>
                      <a:r>
                        <a:rPr kumimoji="0" 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sz="20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kẻ</a:t>
                      </a:r>
                      <a:r>
                        <a:rPr kumimoji="0" 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sz="20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ngang</a:t>
                      </a:r>
                      <a:r>
                        <a:rPr kumimoji="0" 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sz="20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không</a:t>
                      </a:r>
                      <a:r>
                        <a:rPr kumimoji="0" 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sz="20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có</a:t>
                      </a:r>
                      <a:r>
                        <a:rPr kumimoji="0" 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sz="20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bóng</a:t>
                      </a:r>
                      <a:endParaRPr kumimoji="0" 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marT="45724" marB="45724"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511736007"/>
                  </a:ext>
                </a:extLst>
              </a:tr>
            </a:tbl>
          </a:graphicData>
        </a:graphic>
      </p:graphicFrame>
      <p:sp>
        <p:nvSpPr>
          <p:cNvPr id="6" name="Rectangle 5">
            <a:extLst>
              <a:ext uri="{FF2B5EF4-FFF2-40B4-BE49-F238E27FC236}">
                <a16:creationId xmlns:a16="http://schemas.microsoft.com/office/drawing/2014/main" id="{DD54A0E5-B7C6-4EFD-9C82-7350A0744A69}"/>
              </a:ext>
            </a:extLst>
          </p:cNvPr>
          <p:cNvSpPr/>
          <p:nvPr/>
        </p:nvSpPr>
        <p:spPr>
          <a:xfrm>
            <a:off x="2286000" y="5095023"/>
            <a:ext cx="8077200" cy="400110"/>
          </a:xfrm>
          <a:prstGeom prst="rect">
            <a:avLst/>
          </a:prstGeom>
        </p:spPr>
        <p:txBody>
          <a:bodyPr wrap="square">
            <a:spAutoFit/>
          </a:bodyPr>
          <a:lstStyle/>
          <a:p>
            <a:pPr>
              <a:spcBef>
                <a:spcPct val="50000"/>
              </a:spcBef>
            </a:pPr>
            <a:r>
              <a:rPr lang="en-US" altLang="en-US" sz="2000" b="1">
                <a:solidFill>
                  <a:schemeClr val="accent1"/>
                </a:solidFill>
                <a:latin typeface="Times New Roman" panose="02020603050405020304" pitchFamily="18" charset="0"/>
                <a:cs typeface="Times New Roman" panose="02020603050405020304" pitchFamily="18" charset="0"/>
              </a:rPr>
              <a:t>Thêm thuộc tính vào đường thẳng &lt;Br thuộc tính = giá trị&gt;</a:t>
            </a:r>
          </a:p>
        </p:txBody>
      </p:sp>
    </p:spTree>
    <p:extLst>
      <p:ext uri="{BB962C8B-B14F-4D97-AF65-F5344CB8AC3E}">
        <p14:creationId xmlns:p14="http://schemas.microsoft.com/office/powerpoint/2010/main" val="329615142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D8B52F9-6D89-4EFF-AD27-FEE4C96E590E}"/>
              </a:ext>
            </a:extLst>
          </p:cNvPr>
          <p:cNvSpPr>
            <a:spLocks noGrp="1"/>
          </p:cNvSpPr>
          <p:nvPr>
            <p:ph idx="1"/>
          </p:nvPr>
        </p:nvSpPr>
        <p:spPr/>
        <p:txBody>
          <a:bodyPr/>
          <a:lstStyle/>
          <a:p>
            <a:pPr marL="609600" indent="-609600">
              <a:buClr>
                <a:schemeClr val="tx1"/>
              </a:buClr>
              <a:buNone/>
            </a:pPr>
            <a:r>
              <a:rPr lang="en-US" altLang="en-US" b="1"/>
              <a:t>2.4.3. Thực hành</a:t>
            </a:r>
          </a:p>
          <a:p>
            <a:pPr marL="609600" indent="-609600">
              <a:buClr>
                <a:schemeClr val="tx1"/>
              </a:buClr>
              <a:buNone/>
            </a:pPr>
            <a:r>
              <a:rPr lang="en-US" altLang="en-US"/>
              <a:t>	Tạo một trang tài liệu html giới thiệu về mình, các bạn trong lớp. Trong đó có dùng tiêu đề, các tag vừa học để phân mảng từng phần.</a:t>
            </a:r>
          </a:p>
          <a:p>
            <a:pPr marL="746125" lvl="1" indent="0">
              <a:buClr>
                <a:schemeClr val="tx1"/>
              </a:buClr>
              <a:buFontTx/>
              <a:buChar char="•"/>
            </a:pPr>
            <a:r>
              <a:rPr lang="en-US" altLang="en-US"/>
              <a:t> Dùng </a:t>
            </a:r>
            <a:r>
              <a:rPr lang="en-US" altLang="en-US">
                <a:solidFill>
                  <a:srgbClr val="0070C0"/>
                </a:solidFill>
              </a:rPr>
              <a:t>“&amp;lt;”</a:t>
            </a:r>
            <a:r>
              <a:rPr lang="en-US" altLang="en-US"/>
              <a:t> để viết ra ký tự “</a:t>
            </a:r>
            <a:r>
              <a:rPr lang="en-US" altLang="en-US">
                <a:solidFill>
                  <a:schemeClr val="tx2"/>
                </a:solidFill>
              </a:rPr>
              <a:t>&lt;</a:t>
            </a:r>
            <a:r>
              <a:rPr lang="en-US" altLang="en-US"/>
              <a:t>“.</a:t>
            </a:r>
          </a:p>
          <a:p>
            <a:pPr marL="746125" lvl="1" indent="0">
              <a:buClr>
                <a:schemeClr val="tx1"/>
              </a:buClr>
              <a:buFontTx/>
              <a:buChar char="•"/>
            </a:pPr>
            <a:r>
              <a:rPr lang="en-US" altLang="en-US"/>
              <a:t> Dùng </a:t>
            </a:r>
            <a:r>
              <a:rPr lang="en-US" altLang="en-US">
                <a:solidFill>
                  <a:srgbClr val="0070C0"/>
                </a:solidFill>
              </a:rPr>
              <a:t>“&amp;gt;”</a:t>
            </a:r>
            <a:r>
              <a:rPr lang="en-US" altLang="en-US"/>
              <a:t> để viết ra ký tự “</a:t>
            </a:r>
            <a:r>
              <a:rPr lang="en-US" altLang="en-US">
                <a:solidFill>
                  <a:schemeClr val="tx2"/>
                </a:solidFill>
              </a:rPr>
              <a:t>&gt;</a:t>
            </a:r>
            <a:r>
              <a:rPr lang="en-US" altLang="en-US"/>
              <a:t>”.</a:t>
            </a:r>
          </a:p>
          <a:p>
            <a:pPr marL="609600" indent="-609600"/>
            <a:endParaRPr lang="en-US" altLang="en-US"/>
          </a:p>
        </p:txBody>
      </p:sp>
      <p:sp>
        <p:nvSpPr>
          <p:cNvPr id="3" name="Title 2">
            <a:extLst>
              <a:ext uri="{FF2B5EF4-FFF2-40B4-BE49-F238E27FC236}">
                <a16:creationId xmlns:a16="http://schemas.microsoft.com/office/drawing/2014/main" id="{1288A542-68BD-435C-AAA7-F6810A183A06}"/>
              </a:ext>
            </a:extLst>
          </p:cNvPr>
          <p:cNvSpPr>
            <a:spLocks noGrp="1"/>
          </p:cNvSpPr>
          <p:nvPr>
            <p:ph type="title"/>
          </p:nvPr>
        </p:nvSpPr>
        <p:spPr/>
        <p:txBody>
          <a:bodyPr/>
          <a:lstStyle/>
          <a:p>
            <a:r>
              <a:rPr lang="en-US" altLang="en-US" sz="3600"/>
              <a:t>Thiết kế web với HTML</a:t>
            </a:r>
            <a:endParaRPr lang="en-US"/>
          </a:p>
        </p:txBody>
      </p:sp>
    </p:spTree>
    <p:extLst>
      <p:ext uri="{BB962C8B-B14F-4D97-AF65-F5344CB8AC3E}">
        <p14:creationId xmlns:p14="http://schemas.microsoft.com/office/powerpoint/2010/main" val="196495475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D8B52F9-6D89-4EFF-AD27-FEE4C96E590E}"/>
              </a:ext>
            </a:extLst>
          </p:cNvPr>
          <p:cNvSpPr>
            <a:spLocks noGrp="1"/>
          </p:cNvSpPr>
          <p:nvPr>
            <p:ph idx="1"/>
          </p:nvPr>
        </p:nvSpPr>
        <p:spPr/>
        <p:txBody>
          <a:bodyPr>
            <a:normAutofit/>
          </a:bodyPr>
          <a:lstStyle/>
          <a:p>
            <a:pPr marL="109728" indent="0">
              <a:buNone/>
            </a:pPr>
            <a:r>
              <a:rPr lang="en-US" altLang="en-US" b="1" dirty="0"/>
              <a:t>2.5. </a:t>
            </a:r>
            <a:r>
              <a:rPr lang="en-US" altLang="en-US" b="1" dirty="0" err="1"/>
              <a:t>Làm</a:t>
            </a:r>
            <a:r>
              <a:rPr lang="en-US" altLang="en-US" b="1" dirty="0"/>
              <a:t> </a:t>
            </a:r>
            <a:r>
              <a:rPr lang="en-US" altLang="en-US" b="1" dirty="0" err="1"/>
              <a:t>việc</a:t>
            </a:r>
            <a:r>
              <a:rPr lang="en-US" altLang="en-US" b="1" dirty="0"/>
              <a:t> </a:t>
            </a:r>
            <a:r>
              <a:rPr lang="en-US" altLang="en-US" b="1" dirty="0" err="1"/>
              <a:t>với</a:t>
            </a:r>
            <a:r>
              <a:rPr lang="en-US" altLang="en-US" b="1" dirty="0"/>
              <a:t> </a:t>
            </a:r>
            <a:r>
              <a:rPr lang="en-US" altLang="en-US" b="1" dirty="0" err="1"/>
              <a:t>các</a:t>
            </a:r>
            <a:r>
              <a:rPr lang="en-US" altLang="en-US" b="1" dirty="0"/>
              <a:t> </a:t>
            </a:r>
            <a:r>
              <a:rPr lang="en-US" altLang="en-US" b="1" dirty="0" err="1"/>
              <a:t>kiểu</a:t>
            </a:r>
            <a:r>
              <a:rPr lang="en-US" altLang="en-US" b="1" dirty="0"/>
              <a:t> </a:t>
            </a:r>
            <a:r>
              <a:rPr lang="en-US" altLang="en-US" b="1" dirty="0" err="1"/>
              <a:t>mẫu</a:t>
            </a:r>
            <a:endParaRPr lang="en-US" altLang="en-US" b="1" dirty="0"/>
          </a:p>
          <a:p>
            <a:pPr marL="609600" indent="-609600">
              <a:buNone/>
            </a:pPr>
            <a:r>
              <a:rPr lang="en-US" altLang="en-US" dirty="0"/>
              <a:t>   </a:t>
            </a:r>
            <a:r>
              <a:rPr lang="en-US" altLang="en-US" b="1" dirty="0"/>
              <a:t> 2.5.1. </a:t>
            </a:r>
            <a:r>
              <a:rPr lang="en-US" altLang="en-US" b="1" dirty="0" err="1"/>
              <a:t>Các</a:t>
            </a:r>
            <a:r>
              <a:rPr lang="en-US" altLang="en-US" b="1" dirty="0"/>
              <a:t> Tag style </a:t>
            </a:r>
            <a:r>
              <a:rPr lang="en-US" altLang="en-US" b="1" dirty="0" err="1"/>
              <a:t>của</a:t>
            </a:r>
            <a:r>
              <a:rPr lang="en-US" altLang="en-US" b="1" dirty="0"/>
              <a:t> HTML </a:t>
            </a:r>
          </a:p>
          <a:p>
            <a:pPr marL="739775" lvl="1" indent="6350"/>
            <a:r>
              <a:rPr lang="en-US" altLang="en-US" dirty="0"/>
              <a:t> Tag </a:t>
            </a:r>
            <a:r>
              <a:rPr lang="en-US" altLang="en-US" dirty="0">
                <a:solidFill>
                  <a:srgbClr val="0070C0"/>
                </a:solidFill>
              </a:rPr>
              <a:t>&lt;b&gt;</a:t>
            </a:r>
            <a:r>
              <a:rPr lang="en-US" altLang="en-US" b="1" dirty="0" err="1"/>
              <a:t>Chữ</a:t>
            </a:r>
            <a:r>
              <a:rPr lang="en-US" altLang="en-US" b="1" dirty="0"/>
              <a:t> </a:t>
            </a:r>
            <a:r>
              <a:rPr lang="en-US" altLang="en-US" b="1" dirty="0" err="1"/>
              <a:t>đậm</a:t>
            </a:r>
            <a:r>
              <a:rPr lang="en-US" altLang="en-US" dirty="0">
                <a:solidFill>
                  <a:srgbClr val="0070C0"/>
                </a:solidFill>
              </a:rPr>
              <a:t>&lt;/b&gt;</a:t>
            </a:r>
            <a:r>
              <a:rPr lang="en-US" altLang="en-US" dirty="0">
                <a:solidFill>
                  <a:schemeClr val="tx2"/>
                </a:solidFill>
              </a:rPr>
              <a:t>.</a:t>
            </a:r>
          </a:p>
          <a:p>
            <a:pPr marL="739775" lvl="1" indent="6350"/>
            <a:r>
              <a:rPr lang="en-US" altLang="en-US" dirty="0"/>
              <a:t> Tag </a:t>
            </a:r>
            <a:r>
              <a:rPr lang="en-US" altLang="en-US" dirty="0">
                <a:solidFill>
                  <a:srgbClr val="0070C0"/>
                </a:solidFill>
              </a:rPr>
              <a:t>&lt;</a:t>
            </a:r>
            <a:r>
              <a:rPr lang="en-US" altLang="en-US" dirty="0" err="1">
                <a:solidFill>
                  <a:srgbClr val="0070C0"/>
                </a:solidFill>
              </a:rPr>
              <a:t>i</a:t>
            </a:r>
            <a:r>
              <a:rPr lang="en-US" altLang="en-US" dirty="0">
                <a:solidFill>
                  <a:srgbClr val="0070C0"/>
                </a:solidFill>
              </a:rPr>
              <a:t>&gt;</a:t>
            </a:r>
            <a:r>
              <a:rPr lang="en-US" altLang="en-US" i="1" dirty="0" err="1">
                <a:solidFill>
                  <a:srgbClr val="0070C0"/>
                </a:solidFill>
              </a:rPr>
              <a:t>C</a:t>
            </a:r>
            <a:r>
              <a:rPr lang="en-US" altLang="en-US" i="1" dirty="0" err="1"/>
              <a:t>hữ</a:t>
            </a:r>
            <a:r>
              <a:rPr lang="en-US" altLang="en-US" i="1" dirty="0"/>
              <a:t> </a:t>
            </a:r>
            <a:r>
              <a:rPr lang="en-US" altLang="en-US" i="1" dirty="0" err="1"/>
              <a:t>nghiêng</a:t>
            </a:r>
            <a:r>
              <a:rPr lang="en-US" altLang="en-US" dirty="0">
                <a:solidFill>
                  <a:srgbClr val="0070C0"/>
                </a:solidFill>
              </a:rPr>
              <a:t>&lt;/</a:t>
            </a:r>
            <a:r>
              <a:rPr lang="en-US" altLang="en-US" dirty="0" err="1">
                <a:solidFill>
                  <a:srgbClr val="0070C0"/>
                </a:solidFill>
              </a:rPr>
              <a:t>i</a:t>
            </a:r>
            <a:r>
              <a:rPr lang="en-US" altLang="en-US" dirty="0">
                <a:solidFill>
                  <a:srgbClr val="0070C0"/>
                </a:solidFill>
              </a:rPr>
              <a:t>&gt;</a:t>
            </a:r>
            <a:r>
              <a:rPr lang="en-US" altLang="en-US" dirty="0"/>
              <a:t>.</a:t>
            </a:r>
          </a:p>
          <a:p>
            <a:pPr marL="739775" lvl="1" indent="6350"/>
            <a:r>
              <a:rPr lang="en-US" altLang="en-US" dirty="0"/>
              <a:t> Tag </a:t>
            </a:r>
            <a:r>
              <a:rPr lang="en-US" altLang="en-US" dirty="0">
                <a:solidFill>
                  <a:srgbClr val="0070C0"/>
                </a:solidFill>
              </a:rPr>
              <a:t>&lt;u&gt;</a:t>
            </a:r>
            <a:r>
              <a:rPr lang="en-US" altLang="en-US" u="sng" dirty="0" err="1"/>
              <a:t>Chữ</a:t>
            </a:r>
            <a:r>
              <a:rPr lang="en-US" altLang="en-US" u="sng" dirty="0"/>
              <a:t> </a:t>
            </a:r>
            <a:r>
              <a:rPr lang="en-US" altLang="en-US" u="sng" dirty="0" err="1"/>
              <a:t>gạch</a:t>
            </a:r>
            <a:r>
              <a:rPr lang="en-US" altLang="en-US" u="sng" dirty="0"/>
              <a:t> </a:t>
            </a:r>
            <a:r>
              <a:rPr lang="en-US" altLang="en-US" u="sng" dirty="0" err="1"/>
              <a:t>chân</a:t>
            </a:r>
            <a:r>
              <a:rPr lang="en-US" altLang="en-US" dirty="0">
                <a:solidFill>
                  <a:srgbClr val="0070C0"/>
                </a:solidFill>
              </a:rPr>
              <a:t>&lt;/u&gt;</a:t>
            </a:r>
            <a:r>
              <a:rPr lang="en-US" altLang="en-US" dirty="0"/>
              <a:t>.</a:t>
            </a:r>
          </a:p>
          <a:p>
            <a:pPr marL="739775" lvl="1" indent="6350"/>
            <a:r>
              <a:rPr lang="en-US" altLang="en-US" dirty="0"/>
              <a:t> Tag </a:t>
            </a:r>
            <a:r>
              <a:rPr lang="en-US" altLang="en-US" dirty="0">
                <a:solidFill>
                  <a:srgbClr val="0070C0"/>
                </a:solidFill>
              </a:rPr>
              <a:t>&lt;s&gt;</a:t>
            </a:r>
            <a:r>
              <a:rPr lang="en-US" altLang="en-US" dirty="0" err="1"/>
              <a:t>Chữ</a:t>
            </a:r>
            <a:r>
              <a:rPr lang="en-US" altLang="en-US" dirty="0"/>
              <a:t> </a:t>
            </a:r>
            <a:r>
              <a:rPr lang="en-US" altLang="en-US" dirty="0" err="1"/>
              <a:t>gạch</a:t>
            </a:r>
            <a:r>
              <a:rPr lang="en-US" altLang="en-US" dirty="0"/>
              <a:t> </a:t>
            </a:r>
            <a:r>
              <a:rPr lang="en-US" altLang="en-US" dirty="0" err="1"/>
              <a:t>giữa</a:t>
            </a:r>
            <a:r>
              <a:rPr lang="en-US" altLang="en-US" dirty="0">
                <a:solidFill>
                  <a:srgbClr val="0070C0"/>
                </a:solidFill>
              </a:rPr>
              <a:t>&lt;/s&gt;</a:t>
            </a:r>
            <a:r>
              <a:rPr lang="en-US" altLang="en-US" dirty="0"/>
              <a:t>.</a:t>
            </a:r>
          </a:p>
          <a:p>
            <a:pPr marL="739775" lvl="1" indent="6350"/>
            <a:r>
              <a:rPr lang="en-US" altLang="en-US" dirty="0"/>
              <a:t> Tag</a:t>
            </a:r>
            <a:r>
              <a:rPr lang="en-US" altLang="en-US" dirty="0">
                <a:solidFill>
                  <a:srgbClr val="0070C0"/>
                </a:solidFill>
              </a:rPr>
              <a:t> &lt;</a:t>
            </a:r>
            <a:r>
              <a:rPr lang="en-US" altLang="en-US" dirty="0" err="1">
                <a:solidFill>
                  <a:srgbClr val="0070C0"/>
                </a:solidFill>
              </a:rPr>
              <a:t>tt</a:t>
            </a:r>
            <a:r>
              <a:rPr lang="en-US" altLang="en-US" dirty="0">
                <a:solidFill>
                  <a:srgbClr val="0070C0"/>
                </a:solidFill>
              </a:rPr>
              <a:t>&gt;</a:t>
            </a:r>
            <a:r>
              <a:rPr lang="en-US" altLang="en-US" dirty="0" err="1"/>
              <a:t>Chữ</a:t>
            </a:r>
            <a:r>
              <a:rPr lang="en-US" altLang="en-US" dirty="0"/>
              <a:t> </a:t>
            </a:r>
            <a:r>
              <a:rPr lang="en-US" altLang="en-US" dirty="0" err="1"/>
              <a:t>đánh</a:t>
            </a:r>
            <a:r>
              <a:rPr lang="en-US" altLang="en-US" dirty="0"/>
              <a:t> </a:t>
            </a:r>
            <a:r>
              <a:rPr lang="en-US" altLang="en-US" dirty="0" err="1"/>
              <a:t>máy</a:t>
            </a:r>
            <a:r>
              <a:rPr lang="en-US" altLang="en-US" dirty="0">
                <a:solidFill>
                  <a:srgbClr val="0070C0"/>
                </a:solidFill>
              </a:rPr>
              <a:t>&lt;/</a:t>
            </a:r>
            <a:r>
              <a:rPr lang="en-US" altLang="en-US" dirty="0" err="1">
                <a:solidFill>
                  <a:srgbClr val="0070C0"/>
                </a:solidFill>
              </a:rPr>
              <a:t>tt</a:t>
            </a:r>
            <a:r>
              <a:rPr lang="en-US" altLang="en-US" dirty="0">
                <a:solidFill>
                  <a:srgbClr val="0070C0"/>
                </a:solidFill>
              </a:rPr>
              <a:t>&gt;</a:t>
            </a:r>
            <a:r>
              <a:rPr lang="en-US" altLang="en-US" dirty="0"/>
              <a:t>.</a:t>
            </a:r>
          </a:p>
          <a:p>
            <a:r>
              <a:rPr lang="en-US" dirty="0" err="1"/>
              <a:t>Ví</a:t>
            </a:r>
            <a:r>
              <a:rPr lang="en-US" dirty="0"/>
              <a:t> </a:t>
            </a:r>
            <a:r>
              <a:rPr lang="en-US" dirty="0" err="1"/>
              <a:t>dụ</a:t>
            </a:r>
            <a:r>
              <a:rPr lang="en-US" dirty="0"/>
              <a:t>:</a:t>
            </a:r>
          </a:p>
        </p:txBody>
      </p:sp>
      <p:sp>
        <p:nvSpPr>
          <p:cNvPr id="3" name="Title 2">
            <a:extLst>
              <a:ext uri="{FF2B5EF4-FFF2-40B4-BE49-F238E27FC236}">
                <a16:creationId xmlns:a16="http://schemas.microsoft.com/office/drawing/2014/main" id="{1288A542-68BD-435C-AAA7-F6810A183A06}"/>
              </a:ext>
            </a:extLst>
          </p:cNvPr>
          <p:cNvSpPr>
            <a:spLocks noGrp="1"/>
          </p:cNvSpPr>
          <p:nvPr>
            <p:ph type="title"/>
          </p:nvPr>
        </p:nvSpPr>
        <p:spPr/>
        <p:txBody>
          <a:bodyPr/>
          <a:lstStyle/>
          <a:p>
            <a:r>
              <a:rPr lang="en-US" altLang="en-US" sz="3600"/>
              <a:t>Thiết kế web với HTML</a:t>
            </a:r>
            <a:endParaRPr lang="en-US"/>
          </a:p>
        </p:txBody>
      </p:sp>
    </p:spTree>
    <p:extLst>
      <p:ext uri="{BB962C8B-B14F-4D97-AF65-F5344CB8AC3E}">
        <p14:creationId xmlns:p14="http://schemas.microsoft.com/office/powerpoint/2010/main" val="112323499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D8B52F9-6D89-4EFF-AD27-FEE4C96E590E}"/>
              </a:ext>
            </a:extLst>
          </p:cNvPr>
          <p:cNvSpPr>
            <a:spLocks noGrp="1"/>
          </p:cNvSpPr>
          <p:nvPr>
            <p:ph idx="1"/>
          </p:nvPr>
        </p:nvSpPr>
        <p:spPr/>
        <p:txBody>
          <a:bodyPr/>
          <a:lstStyle/>
          <a:p>
            <a:pPr marL="609600" indent="-609600">
              <a:buClr>
                <a:schemeClr val="tx1"/>
              </a:buClr>
              <a:buNone/>
            </a:pPr>
            <a:r>
              <a:rPr lang="en-US" altLang="en-US" sz="3200" b="1"/>
              <a:t>2.5.2. Tag định dạng logic</a:t>
            </a:r>
          </a:p>
          <a:p>
            <a:pPr marL="609600" indent="-609600"/>
            <a:r>
              <a:rPr lang="en-US" altLang="en-US"/>
              <a:t>Tag đậm logic type</a:t>
            </a:r>
          </a:p>
          <a:p>
            <a:pPr marL="990600" lvl="1" indent="-533400">
              <a:buNone/>
            </a:pPr>
            <a:r>
              <a:rPr lang="en-US" altLang="en-US">
                <a:solidFill>
                  <a:schemeClr val="tx2"/>
                </a:solidFill>
              </a:rPr>
              <a:t>&lt;strong&gt;</a:t>
            </a:r>
            <a:r>
              <a:rPr lang="en-US" altLang="en-US" b="1"/>
              <a:t>Dòng này đậm</a:t>
            </a:r>
            <a:r>
              <a:rPr lang="en-US" altLang="en-US">
                <a:solidFill>
                  <a:schemeClr val="tx2"/>
                </a:solidFill>
              </a:rPr>
              <a:t>&lt;/strong&gt;</a:t>
            </a:r>
          </a:p>
          <a:p>
            <a:pPr marL="609600" indent="-609600"/>
            <a:r>
              <a:rPr lang="en-US" altLang="en-US"/>
              <a:t>Tag nghiêng logic type</a:t>
            </a:r>
          </a:p>
          <a:p>
            <a:pPr marL="990600" lvl="1" indent="-533400">
              <a:buNone/>
            </a:pPr>
            <a:r>
              <a:rPr lang="en-US" altLang="en-US">
                <a:solidFill>
                  <a:schemeClr val="tx2"/>
                </a:solidFill>
              </a:rPr>
              <a:t>&lt;em&gt;</a:t>
            </a:r>
            <a:r>
              <a:rPr lang="en-US" altLang="en-US" i="1"/>
              <a:t>Dòng này nghiêng</a:t>
            </a:r>
            <a:r>
              <a:rPr lang="en-US" altLang="en-US">
                <a:solidFill>
                  <a:schemeClr val="tx2"/>
                </a:solidFill>
              </a:rPr>
              <a:t>&lt;/em&gt;</a:t>
            </a:r>
          </a:p>
          <a:p>
            <a:pPr marL="609600" indent="-609600"/>
            <a:r>
              <a:rPr lang="en-US" altLang="en-US"/>
              <a:t>Tag gạch ngang logic type</a:t>
            </a:r>
          </a:p>
          <a:p>
            <a:pPr marL="990600" lvl="1" indent="-533400">
              <a:buNone/>
            </a:pPr>
            <a:r>
              <a:rPr lang="en-US" altLang="en-US">
                <a:solidFill>
                  <a:schemeClr val="tx2"/>
                </a:solidFill>
              </a:rPr>
              <a:t>&lt;strike&gt;</a:t>
            </a:r>
            <a:r>
              <a:rPr lang="en-US" altLang="en-US"/>
              <a:t>Dòng này gạch giữa</a:t>
            </a:r>
            <a:r>
              <a:rPr lang="en-US" altLang="en-US">
                <a:solidFill>
                  <a:schemeClr val="tx2"/>
                </a:solidFill>
              </a:rPr>
              <a:t>&lt;/strike&gt;</a:t>
            </a:r>
          </a:p>
          <a:p>
            <a:endParaRPr lang="en-US"/>
          </a:p>
        </p:txBody>
      </p:sp>
      <p:sp>
        <p:nvSpPr>
          <p:cNvPr id="3" name="Title 2">
            <a:extLst>
              <a:ext uri="{FF2B5EF4-FFF2-40B4-BE49-F238E27FC236}">
                <a16:creationId xmlns:a16="http://schemas.microsoft.com/office/drawing/2014/main" id="{1288A542-68BD-435C-AAA7-F6810A183A06}"/>
              </a:ext>
            </a:extLst>
          </p:cNvPr>
          <p:cNvSpPr>
            <a:spLocks noGrp="1"/>
          </p:cNvSpPr>
          <p:nvPr>
            <p:ph type="title"/>
          </p:nvPr>
        </p:nvSpPr>
        <p:spPr/>
        <p:txBody>
          <a:bodyPr/>
          <a:lstStyle/>
          <a:p>
            <a:r>
              <a:rPr lang="en-US" altLang="en-US" sz="3600"/>
              <a:t>Thiết kế web với HTML</a:t>
            </a:r>
            <a:endParaRPr lang="en-US"/>
          </a:p>
        </p:txBody>
      </p:sp>
    </p:spTree>
    <p:extLst>
      <p:ext uri="{BB962C8B-B14F-4D97-AF65-F5344CB8AC3E}">
        <p14:creationId xmlns:p14="http://schemas.microsoft.com/office/powerpoint/2010/main" val="1214457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4DE5019-29AD-4BAA-AD54-05C22C58D415}"/>
              </a:ext>
            </a:extLst>
          </p:cNvPr>
          <p:cNvSpPr>
            <a:spLocks noGrp="1"/>
          </p:cNvSpPr>
          <p:nvPr>
            <p:ph type="title"/>
          </p:nvPr>
        </p:nvSpPr>
        <p:spPr/>
        <p:txBody>
          <a:bodyPr/>
          <a:lstStyle/>
          <a:p>
            <a:r>
              <a:rPr lang="en-US"/>
              <a:t>Internet – Mạng máy tính</a:t>
            </a:r>
          </a:p>
        </p:txBody>
      </p:sp>
      <p:pic>
        <p:nvPicPr>
          <p:cNvPr id="5" name="Content Placeholder 4">
            <a:extLst>
              <a:ext uri="{FF2B5EF4-FFF2-40B4-BE49-F238E27FC236}">
                <a16:creationId xmlns:a16="http://schemas.microsoft.com/office/drawing/2014/main" id="{9F5689FE-050A-4A69-BF23-3A7FE2BB532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l="16406" t="29167" r="13281" b="15625"/>
          <a:stretch>
            <a:fillRect/>
          </a:stretch>
        </p:blipFill>
        <p:spPr bwMode="auto">
          <a:xfrm>
            <a:off x="2149364" y="1104900"/>
            <a:ext cx="7893273"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8757710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D8B52F9-6D89-4EFF-AD27-FEE4C96E590E}"/>
              </a:ext>
            </a:extLst>
          </p:cNvPr>
          <p:cNvSpPr>
            <a:spLocks noGrp="1"/>
          </p:cNvSpPr>
          <p:nvPr>
            <p:ph idx="1"/>
          </p:nvPr>
        </p:nvSpPr>
        <p:spPr/>
        <p:txBody>
          <a:bodyPr/>
          <a:lstStyle/>
          <a:p>
            <a:r>
              <a:rPr lang="en-US" altLang="en-US" b="1" dirty="0"/>
              <a:t>Tag </a:t>
            </a:r>
            <a:r>
              <a:rPr lang="en-US" altLang="en-US" b="1" dirty="0" err="1"/>
              <a:t>kiểu</a:t>
            </a:r>
            <a:r>
              <a:rPr lang="en-US" altLang="en-US" b="1" dirty="0"/>
              <a:t> </a:t>
            </a:r>
            <a:r>
              <a:rPr lang="en-US" altLang="en-US" b="1" dirty="0" err="1"/>
              <a:t>đánh</a:t>
            </a:r>
            <a:r>
              <a:rPr lang="en-US" altLang="en-US" b="1" dirty="0"/>
              <a:t> </a:t>
            </a:r>
            <a:r>
              <a:rPr lang="en-US" altLang="en-US" b="1" dirty="0" err="1"/>
              <a:t>máy</a:t>
            </a:r>
            <a:r>
              <a:rPr lang="en-US" altLang="en-US" b="1" dirty="0"/>
              <a:t> logic type</a:t>
            </a:r>
          </a:p>
          <a:p>
            <a:pPr lvl="1" algn="ctr">
              <a:buNone/>
            </a:pPr>
            <a:r>
              <a:rPr lang="en-US" altLang="en-US" dirty="0">
                <a:solidFill>
                  <a:schemeClr val="tx2"/>
                </a:solidFill>
              </a:rPr>
              <a:t>&lt;</a:t>
            </a:r>
            <a:r>
              <a:rPr lang="en-US" altLang="en-US" dirty="0" err="1">
                <a:solidFill>
                  <a:schemeClr val="tx2"/>
                </a:solidFill>
              </a:rPr>
              <a:t>samp</a:t>
            </a:r>
            <a:r>
              <a:rPr lang="en-US" altLang="en-US" dirty="0">
                <a:solidFill>
                  <a:schemeClr val="tx2"/>
                </a:solidFill>
              </a:rPr>
              <a:t>&gt;</a:t>
            </a:r>
            <a:r>
              <a:rPr lang="en-US" altLang="en-US" dirty="0" err="1"/>
              <a:t>Chữ</a:t>
            </a:r>
            <a:r>
              <a:rPr lang="en-US" altLang="en-US" dirty="0"/>
              <a:t> </a:t>
            </a:r>
            <a:r>
              <a:rPr lang="en-US" altLang="en-US" dirty="0" err="1"/>
              <a:t>đánh</a:t>
            </a:r>
            <a:r>
              <a:rPr lang="en-US" altLang="en-US" dirty="0"/>
              <a:t> </a:t>
            </a:r>
            <a:r>
              <a:rPr lang="en-US" altLang="en-US" dirty="0" err="1"/>
              <a:t>máy</a:t>
            </a:r>
            <a:r>
              <a:rPr lang="en-US" altLang="en-US" dirty="0">
                <a:solidFill>
                  <a:schemeClr val="tx2"/>
                </a:solidFill>
              </a:rPr>
              <a:t>&lt;/</a:t>
            </a:r>
            <a:r>
              <a:rPr lang="en-US" altLang="en-US" dirty="0" err="1">
                <a:solidFill>
                  <a:schemeClr val="tx2"/>
                </a:solidFill>
              </a:rPr>
              <a:t>samp</a:t>
            </a:r>
            <a:r>
              <a:rPr lang="en-US" altLang="en-US" dirty="0">
                <a:solidFill>
                  <a:schemeClr val="tx2"/>
                </a:solidFill>
              </a:rPr>
              <a:t>&gt;</a:t>
            </a:r>
          </a:p>
          <a:p>
            <a:r>
              <a:rPr lang="en-US" altLang="en-US" b="1" dirty="0"/>
              <a:t>Tag </a:t>
            </a:r>
            <a:r>
              <a:rPr lang="en-US" altLang="en-US" b="1" dirty="0" err="1"/>
              <a:t>chỉ</a:t>
            </a:r>
            <a:r>
              <a:rPr lang="en-US" altLang="en-US" b="1" dirty="0"/>
              <a:t> </a:t>
            </a:r>
            <a:r>
              <a:rPr lang="en-US" altLang="en-US" b="1" dirty="0" err="1"/>
              <a:t>số</a:t>
            </a:r>
            <a:r>
              <a:rPr lang="en-US" altLang="en-US" b="1" dirty="0"/>
              <a:t> </a:t>
            </a:r>
            <a:r>
              <a:rPr lang="en-US" altLang="en-US" b="1" dirty="0" err="1"/>
              <a:t>trên</a:t>
            </a:r>
            <a:endParaRPr lang="en-US" altLang="en-US" b="1" dirty="0"/>
          </a:p>
          <a:p>
            <a:pPr lvl="1" algn="ctr">
              <a:buNone/>
            </a:pPr>
            <a:r>
              <a:rPr lang="en-US" altLang="en-US" dirty="0">
                <a:solidFill>
                  <a:schemeClr val="folHlink"/>
                </a:solidFill>
              </a:rPr>
              <a:t>x</a:t>
            </a:r>
            <a:r>
              <a:rPr lang="en-US" altLang="en-US" dirty="0">
                <a:solidFill>
                  <a:schemeClr val="tx2"/>
                </a:solidFill>
              </a:rPr>
              <a:t>&lt;sup&gt;</a:t>
            </a:r>
            <a:r>
              <a:rPr lang="en-US" altLang="en-US" dirty="0">
                <a:solidFill>
                  <a:schemeClr val="folHlink"/>
                </a:solidFill>
              </a:rPr>
              <a:t>y</a:t>
            </a:r>
            <a:r>
              <a:rPr lang="en-US" altLang="en-US" dirty="0">
                <a:solidFill>
                  <a:schemeClr val="tx2"/>
                </a:solidFill>
              </a:rPr>
              <a:t>&lt;/sup&gt;</a:t>
            </a:r>
            <a:r>
              <a:rPr lang="en-US" altLang="en-US" dirty="0"/>
              <a:t> ----&gt; </a:t>
            </a:r>
            <a:r>
              <a:rPr lang="en-US" altLang="en-US" dirty="0" err="1">
                <a:solidFill>
                  <a:schemeClr val="folHlink"/>
                </a:solidFill>
              </a:rPr>
              <a:t>x</a:t>
            </a:r>
            <a:r>
              <a:rPr lang="en-US" altLang="en-US" baseline="50000" dirty="0" err="1">
                <a:solidFill>
                  <a:schemeClr val="folHlink"/>
                </a:solidFill>
              </a:rPr>
              <a:t>y</a:t>
            </a:r>
            <a:endParaRPr lang="en-US" altLang="en-US" baseline="50000" dirty="0">
              <a:solidFill>
                <a:schemeClr val="folHlink"/>
              </a:solidFill>
            </a:endParaRPr>
          </a:p>
          <a:p>
            <a:r>
              <a:rPr lang="en-US" altLang="en-US" b="1" dirty="0"/>
              <a:t>Tag </a:t>
            </a:r>
            <a:r>
              <a:rPr lang="en-US" altLang="en-US" b="1" dirty="0" err="1"/>
              <a:t>chỉ</a:t>
            </a:r>
            <a:r>
              <a:rPr lang="en-US" altLang="en-US" b="1" dirty="0"/>
              <a:t> </a:t>
            </a:r>
            <a:r>
              <a:rPr lang="en-US" altLang="en-US" b="1" dirty="0" err="1"/>
              <a:t>số</a:t>
            </a:r>
            <a:r>
              <a:rPr lang="en-US" altLang="en-US" b="1" dirty="0"/>
              <a:t> </a:t>
            </a:r>
            <a:r>
              <a:rPr lang="en-US" altLang="en-US" b="1" dirty="0" err="1"/>
              <a:t>dưới</a:t>
            </a:r>
            <a:endParaRPr lang="en-US" altLang="en-US" b="1" dirty="0"/>
          </a:p>
          <a:p>
            <a:pPr lvl="1" algn="ctr">
              <a:buNone/>
            </a:pPr>
            <a:r>
              <a:rPr lang="en-US" altLang="en-US" dirty="0">
                <a:solidFill>
                  <a:schemeClr val="folHlink"/>
                </a:solidFill>
              </a:rPr>
              <a:t>x</a:t>
            </a:r>
            <a:r>
              <a:rPr lang="en-US" altLang="en-US" dirty="0">
                <a:solidFill>
                  <a:schemeClr val="tx2"/>
                </a:solidFill>
              </a:rPr>
              <a:t>&lt;sub&gt;</a:t>
            </a:r>
            <a:r>
              <a:rPr lang="en-US" altLang="en-US" dirty="0">
                <a:solidFill>
                  <a:schemeClr val="folHlink"/>
                </a:solidFill>
              </a:rPr>
              <a:t>2</a:t>
            </a:r>
            <a:r>
              <a:rPr lang="en-US" altLang="en-US" dirty="0">
                <a:solidFill>
                  <a:schemeClr val="tx2"/>
                </a:solidFill>
              </a:rPr>
              <a:t>&lt;/sub&gt;</a:t>
            </a:r>
            <a:r>
              <a:rPr lang="en-US" altLang="en-US" dirty="0"/>
              <a:t> ----&gt; </a:t>
            </a:r>
            <a:r>
              <a:rPr lang="en-US" altLang="en-US" dirty="0">
                <a:solidFill>
                  <a:schemeClr val="folHlink"/>
                </a:solidFill>
              </a:rPr>
              <a:t>x</a:t>
            </a:r>
            <a:r>
              <a:rPr lang="en-US" altLang="en-US" baseline="-30000" dirty="0">
                <a:solidFill>
                  <a:schemeClr val="folHlink"/>
                </a:solidFill>
              </a:rPr>
              <a:t>2</a:t>
            </a:r>
            <a:endParaRPr lang="en-US" altLang="en-US" dirty="0">
              <a:solidFill>
                <a:schemeClr val="folHlink"/>
              </a:solidFill>
            </a:endParaRPr>
          </a:p>
          <a:p>
            <a:r>
              <a:rPr lang="en-US" altLang="en-US" b="1" dirty="0" err="1">
                <a:hlinkClick r:id="rId2" action="ppaction://hlinkfile"/>
              </a:rPr>
              <a:t>Ví</a:t>
            </a:r>
            <a:r>
              <a:rPr lang="en-US" altLang="en-US" b="1" dirty="0">
                <a:hlinkClick r:id="rId2" action="ppaction://hlinkfile"/>
              </a:rPr>
              <a:t> </a:t>
            </a:r>
            <a:r>
              <a:rPr lang="en-US" altLang="en-US" b="1" dirty="0" err="1">
                <a:hlinkClick r:id="rId2" action="ppaction://hlinkfile"/>
              </a:rPr>
              <a:t>dụ</a:t>
            </a:r>
            <a:endParaRPr lang="en-US" altLang="en-US" b="1" dirty="0"/>
          </a:p>
          <a:p>
            <a:pPr marL="109728" indent="0">
              <a:buNone/>
            </a:pPr>
            <a:endParaRPr lang="en-US" dirty="0"/>
          </a:p>
        </p:txBody>
      </p:sp>
      <p:sp>
        <p:nvSpPr>
          <p:cNvPr id="3" name="Title 2">
            <a:extLst>
              <a:ext uri="{FF2B5EF4-FFF2-40B4-BE49-F238E27FC236}">
                <a16:creationId xmlns:a16="http://schemas.microsoft.com/office/drawing/2014/main" id="{1288A542-68BD-435C-AAA7-F6810A183A06}"/>
              </a:ext>
            </a:extLst>
          </p:cNvPr>
          <p:cNvSpPr>
            <a:spLocks noGrp="1"/>
          </p:cNvSpPr>
          <p:nvPr>
            <p:ph type="title"/>
          </p:nvPr>
        </p:nvSpPr>
        <p:spPr/>
        <p:txBody>
          <a:bodyPr/>
          <a:lstStyle/>
          <a:p>
            <a:r>
              <a:rPr lang="en-US" altLang="en-US" sz="3600"/>
              <a:t>Thiết kế web với HTML</a:t>
            </a:r>
            <a:endParaRPr lang="en-US"/>
          </a:p>
        </p:txBody>
      </p:sp>
    </p:spTree>
    <p:extLst>
      <p:ext uri="{BB962C8B-B14F-4D97-AF65-F5344CB8AC3E}">
        <p14:creationId xmlns:p14="http://schemas.microsoft.com/office/powerpoint/2010/main" val="330415764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D8B52F9-6D89-4EFF-AD27-FEE4C96E590E}"/>
              </a:ext>
            </a:extLst>
          </p:cNvPr>
          <p:cNvSpPr>
            <a:spLocks noGrp="1"/>
          </p:cNvSpPr>
          <p:nvPr>
            <p:ph idx="1"/>
          </p:nvPr>
        </p:nvSpPr>
        <p:spPr/>
        <p:txBody>
          <a:bodyPr/>
          <a:lstStyle/>
          <a:p>
            <a:pPr marL="609600" indent="-609600">
              <a:buClr>
                <a:schemeClr val="tx1"/>
              </a:buClr>
              <a:buNone/>
            </a:pPr>
            <a:r>
              <a:rPr lang="en-US" altLang="en-US" b="1"/>
              <a:t>2.5.2. Áp dụng tag style vào trong tài liệu html</a:t>
            </a:r>
          </a:p>
          <a:p>
            <a:pPr marL="1023493" indent="-533400">
              <a:buClr>
                <a:schemeClr val="tx1"/>
              </a:buClr>
            </a:pPr>
            <a:r>
              <a:rPr lang="en-US" altLang="en-US"/>
              <a:t> </a:t>
            </a:r>
            <a:r>
              <a:rPr lang="en-US" altLang="en-US" sz="2400"/>
              <a:t>Chúng ta có thể áp dụng linh hoạt các tag </a:t>
            </a:r>
            <a:r>
              <a:rPr lang="en-US" altLang="en-US" sz="2400">
                <a:solidFill>
                  <a:schemeClr val="tx2"/>
                </a:solidFill>
              </a:rPr>
              <a:t>&lt;b&gt;...&lt;/b&gt;</a:t>
            </a:r>
            <a:r>
              <a:rPr lang="en-US" altLang="en-US" sz="2400"/>
              <a:t>, </a:t>
            </a:r>
            <a:r>
              <a:rPr lang="en-US" altLang="en-US" sz="2400">
                <a:solidFill>
                  <a:schemeClr val="tx2"/>
                </a:solidFill>
              </a:rPr>
              <a:t>&lt;i&gt;...&lt;/i&gt;</a:t>
            </a:r>
            <a:r>
              <a:rPr lang="en-US" altLang="en-US" sz="2400"/>
              <a:t>, </a:t>
            </a:r>
            <a:r>
              <a:rPr lang="en-US" altLang="en-US" sz="2400">
                <a:solidFill>
                  <a:schemeClr val="tx2"/>
                </a:solidFill>
              </a:rPr>
              <a:t>&lt;u&gt;...&lt;/u&gt;</a:t>
            </a:r>
            <a:r>
              <a:rPr lang="en-US" altLang="en-US" sz="2400"/>
              <a:t>, </a:t>
            </a:r>
            <a:r>
              <a:rPr lang="en-US" altLang="en-US" sz="2400">
                <a:solidFill>
                  <a:schemeClr val="tx2"/>
                </a:solidFill>
              </a:rPr>
              <a:t>&lt;s&gt;...&lt;/s&gt;</a:t>
            </a:r>
            <a:r>
              <a:rPr lang="en-US" altLang="en-US" sz="2400"/>
              <a:t>, </a:t>
            </a:r>
            <a:r>
              <a:rPr lang="en-US" altLang="en-US" sz="2400">
                <a:solidFill>
                  <a:schemeClr val="tx2"/>
                </a:solidFill>
              </a:rPr>
              <a:t>&lt;tt&gt;...&lt;/tt&gt;,...</a:t>
            </a:r>
            <a:r>
              <a:rPr lang="en-US" altLang="en-US" sz="2400"/>
              <a:t> để tạo các kiểu khác, như: </a:t>
            </a:r>
            <a:r>
              <a:rPr lang="en-US" altLang="en-US" sz="2400" b="1" i="1"/>
              <a:t>đậm nghiêng</a:t>
            </a:r>
            <a:r>
              <a:rPr lang="en-US" altLang="en-US" sz="2400"/>
              <a:t>, </a:t>
            </a:r>
            <a:r>
              <a:rPr lang="en-US" altLang="en-US" sz="2400" i="1"/>
              <a:t>chữ đánh máy nghiêng</a:t>
            </a:r>
            <a:r>
              <a:rPr lang="en-US" altLang="en-US" sz="2400"/>
              <a:t>, </a:t>
            </a:r>
            <a:r>
              <a:rPr lang="en-US" altLang="en-US" sz="2400" b="1"/>
              <a:t>chữ đánh máy đậm</a:t>
            </a:r>
            <a:r>
              <a:rPr lang="en-US" altLang="en-US" sz="2400"/>
              <a:t>...</a:t>
            </a:r>
          </a:p>
          <a:p>
            <a:endParaRPr lang="en-US"/>
          </a:p>
        </p:txBody>
      </p:sp>
      <p:sp>
        <p:nvSpPr>
          <p:cNvPr id="3" name="Title 2">
            <a:extLst>
              <a:ext uri="{FF2B5EF4-FFF2-40B4-BE49-F238E27FC236}">
                <a16:creationId xmlns:a16="http://schemas.microsoft.com/office/drawing/2014/main" id="{1288A542-68BD-435C-AAA7-F6810A183A06}"/>
              </a:ext>
            </a:extLst>
          </p:cNvPr>
          <p:cNvSpPr>
            <a:spLocks noGrp="1"/>
          </p:cNvSpPr>
          <p:nvPr>
            <p:ph type="title"/>
          </p:nvPr>
        </p:nvSpPr>
        <p:spPr/>
        <p:txBody>
          <a:bodyPr/>
          <a:lstStyle/>
          <a:p>
            <a:r>
              <a:rPr lang="en-US" altLang="en-US" sz="3600"/>
              <a:t>Thiết kế web với HTML</a:t>
            </a:r>
            <a:endParaRPr lang="en-US"/>
          </a:p>
        </p:txBody>
      </p:sp>
    </p:spTree>
    <p:extLst>
      <p:ext uri="{BB962C8B-B14F-4D97-AF65-F5344CB8AC3E}">
        <p14:creationId xmlns:p14="http://schemas.microsoft.com/office/powerpoint/2010/main" val="108506094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D8B52F9-6D89-4EFF-AD27-FEE4C96E590E}"/>
              </a:ext>
            </a:extLst>
          </p:cNvPr>
          <p:cNvSpPr>
            <a:spLocks noGrp="1"/>
          </p:cNvSpPr>
          <p:nvPr>
            <p:ph idx="1"/>
          </p:nvPr>
        </p:nvSpPr>
        <p:spPr/>
        <p:txBody>
          <a:bodyPr/>
          <a:lstStyle/>
          <a:p>
            <a:pPr marL="109728" indent="0">
              <a:buNone/>
            </a:pPr>
            <a:r>
              <a:rPr lang="en-US" b="1" dirty="0"/>
              <a:t>2.6. </a:t>
            </a:r>
            <a:r>
              <a:rPr lang="en-US" b="1" dirty="0" err="1"/>
              <a:t>Danh</a:t>
            </a:r>
            <a:r>
              <a:rPr lang="en-US" b="1" dirty="0"/>
              <a:t> </a:t>
            </a:r>
            <a:r>
              <a:rPr lang="en-US" b="1" dirty="0" err="1"/>
              <a:t>sách</a:t>
            </a:r>
            <a:endParaRPr lang="en-US" b="1" dirty="0"/>
          </a:p>
          <a:p>
            <a:pPr marL="109728" indent="0">
              <a:buNone/>
            </a:pPr>
            <a:r>
              <a:rPr lang="en-US" b="1" dirty="0"/>
              <a:t>2.6.1. </a:t>
            </a:r>
            <a:r>
              <a:rPr lang="en-US" b="1" dirty="0" err="1"/>
              <a:t>Danh</a:t>
            </a:r>
            <a:r>
              <a:rPr lang="en-US" b="1" dirty="0"/>
              <a:t> </a:t>
            </a:r>
            <a:r>
              <a:rPr lang="en-US" b="1" dirty="0" err="1"/>
              <a:t>sách</a:t>
            </a:r>
            <a:r>
              <a:rPr lang="en-US" b="1" dirty="0"/>
              <a:t> </a:t>
            </a:r>
            <a:r>
              <a:rPr lang="en-US" b="1" dirty="0" err="1"/>
              <a:t>không</a:t>
            </a:r>
            <a:r>
              <a:rPr lang="en-US" b="1" dirty="0"/>
              <a:t> </a:t>
            </a:r>
            <a:r>
              <a:rPr lang="en-US" b="1" dirty="0" err="1"/>
              <a:t>có</a:t>
            </a:r>
            <a:r>
              <a:rPr lang="en-US" b="1" dirty="0"/>
              <a:t> </a:t>
            </a:r>
            <a:r>
              <a:rPr lang="en-US" b="1" dirty="0" err="1"/>
              <a:t>thứ</a:t>
            </a:r>
            <a:r>
              <a:rPr lang="en-US" b="1" dirty="0"/>
              <a:t> </a:t>
            </a:r>
            <a:r>
              <a:rPr lang="en-US" b="1" dirty="0" err="1"/>
              <a:t>tự</a:t>
            </a:r>
            <a:endParaRPr lang="en-US" b="1" dirty="0"/>
          </a:p>
          <a:p>
            <a:pPr marL="483743" indent="6350">
              <a:tabLst>
                <a:tab pos="6686550" algn="l"/>
              </a:tabLst>
            </a:pPr>
            <a:r>
              <a:rPr lang="en-US" altLang="en-US" dirty="0"/>
              <a:t> </a:t>
            </a:r>
            <a:r>
              <a:rPr lang="en-US" altLang="en-US" dirty="0" err="1"/>
              <a:t>Sử</a:t>
            </a:r>
            <a:r>
              <a:rPr lang="en-US" altLang="en-US" dirty="0"/>
              <a:t> </a:t>
            </a:r>
            <a:r>
              <a:rPr lang="en-US" altLang="en-US" dirty="0" err="1"/>
              <a:t>dụng</a:t>
            </a:r>
            <a:r>
              <a:rPr lang="en-US" altLang="en-US" dirty="0"/>
              <a:t> tag </a:t>
            </a:r>
            <a:r>
              <a:rPr lang="en-US" altLang="en-US" dirty="0">
                <a:solidFill>
                  <a:schemeClr val="tx2"/>
                </a:solidFill>
              </a:rPr>
              <a:t>&lt;ul&gt;...&lt;/ul&gt;</a:t>
            </a:r>
            <a:r>
              <a:rPr lang="en-US" altLang="en-US" dirty="0"/>
              <a:t>: </a:t>
            </a:r>
            <a:r>
              <a:rPr lang="en-US" altLang="en-US" dirty="0" err="1"/>
              <a:t>cho</a:t>
            </a:r>
            <a:r>
              <a:rPr lang="en-US" altLang="en-US" dirty="0"/>
              <a:t> </a:t>
            </a:r>
            <a:r>
              <a:rPr lang="en-US" altLang="en-US" dirty="0" err="1"/>
              <a:t>một</a:t>
            </a:r>
            <a:r>
              <a:rPr lang="en-US" altLang="en-US" dirty="0"/>
              <a:t> </a:t>
            </a:r>
            <a:r>
              <a:rPr lang="en-US" altLang="en-US" dirty="0" err="1"/>
              <a:t>danh</a:t>
            </a:r>
            <a:r>
              <a:rPr lang="en-US" altLang="en-US" dirty="0"/>
              <a:t> </a:t>
            </a:r>
            <a:r>
              <a:rPr lang="en-US" altLang="en-US" dirty="0" err="1"/>
              <a:t>sách</a:t>
            </a:r>
            <a:r>
              <a:rPr lang="en-US" altLang="en-US" dirty="0"/>
              <a:t> </a:t>
            </a:r>
            <a:r>
              <a:rPr lang="en-US" altLang="en-US" dirty="0" err="1"/>
              <a:t>các</a:t>
            </a:r>
            <a:r>
              <a:rPr lang="en-US" altLang="en-US" dirty="0"/>
              <a:t> </a:t>
            </a:r>
            <a:r>
              <a:rPr lang="en-US" altLang="en-US" dirty="0" err="1"/>
              <a:t>mục</a:t>
            </a:r>
            <a:r>
              <a:rPr lang="en-US" altLang="en-US" dirty="0"/>
              <a:t> </a:t>
            </a:r>
            <a:r>
              <a:rPr lang="en-US" altLang="en-US" dirty="0" err="1"/>
              <a:t>với</a:t>
            </a:r>
            <a:r>
              <a:rPr lang="en-US" altLang="en-US" dirty="0"/>
              <a:t> </a:t>
            </a:r>
            <a:r>
              <a:rPr lang="en-US" altLang="en-US" dirty="0" err="1"/>
              <a:t>những</a:t>
            </a:r>
            <a:r>
              <a:rPr lang="en-US" altLang="en-US" dirty="0"/>
              <a:t> </a:t>
            </a:r>
            <a:r>
              <a:rPr lang="en-US" altLang="en-US" dirty="0" err="1"/>
              <a:t>ký</a:t>
            </a:r>
            <a:r>
              <a:rPr lang="en-US" altLang="en-US" dirty="0"/>
              <a:t> </a:t>
            </a:r>
            <a:r>
              <a:rPr lang="en-US" altLang="en-US" dirty="0" err="1"/>
              <a:t>hiệu</a:t>
            </a:r>
            <a:r>
              <a:rPr lang="en-US" altLang="en-US" dirty="0"/>
              <a:t> </a:t>
            </a:r>
            <a:r>
              <a:rPr lang="en-US" altLang="en-US" dirty="0" err="1"/>
              <a:t>được</a:t>
            </a:r>
            <a:r>
              <a:rPr lang="en-US" altLang="en-US" dirty="0"/>
              <a:t> </a:t>
            </a:r>
          </a:p>
          <a:p>
            <a:pPr marL="483743" indent="0">
              <a:buNone/>
              <a:tabLst>
                <a:tab pos="6686550" algn="l"/>
              </a:tabLst>
            </a:pPr>
            <a:r>
              <a:rPr lang="en-US" altLang="en-US" dirty="0" err="1"/>
              <a:t>đánh</a:t>
            </a:r>
            <a:r>
              <a:rPr lang="en-US" altLang="en-US" dirty="0"/>
              <a:t> </a:t>
            </a:r>
            <a:r>
              <a:rPr lang="en-US" altLang="en-US" dirty="0" err="1"/>
              <a:t>dấu</a:t>
            </a:r>
            <a:r>
              <a:rPr lang="en-US" altLang="en-US" dirty="0"/>
              <a:t> </a:t>
            </a:r>
            <a:r>
              <a:rPr lang="en-US" altLang="en-US" dirty="0" err="1"/>
              <a:t>phía</a:t>
            </a:r>
            <a:r>
              <a:rPr lang="en-US" altLang="en-US" dirty="0"/>
              <a:t> </a:t>
            </a:r>
            <a:r>
              <a:rPr lang="en-US" altLang="en-US" dirty="0" err="1"/>
              <a:t>trước</a:t>
            </a:r>
            <a:r>
              <a:rPr lang="en-US" altLang="en-US" dirty="0"/>
              <a:t>.</a:t>
            </a:r>
          </a:p>
          <a:p>
            <a:pPr marL="483743" indent="6350">
              <a:tabLst>
                <a:tab pos="6686550" algn="l"/>
              </a:tabLst>
            </a:pPr>
            <a:r>
              <a:rPr lang="en-US" altLang="en-US" dirty="0"/>
              <a:t> Tag </a:t>
            </a:r>
            <a:r>
              <a:rPr lang="en-US" altLang="en-US" dirty="0">
                <a:solidFill>
                  <a:schemeClr val="tx2"/>
                </a:solidFill>
              </a:rPr>
              <a:t>&lt;li&gt;</a:t>
            </a:r>
            <a:r>
              <a:rPr lang="en-US" altLang="en-US" dirty="0"/>
              <a:t> </a:t>
            </a:r>
            <a:r>
              <a:rPr lang="en-US" altLang="en-US" dirty="0" err="1"/>
              <a:t>chỉ</a:t>
            </a:r>
            <a:r>
              <a:rPr lang="en-US" altLang="en-US" dirty="0"/>
              <a:t> ra </a:t>
            </a:r>
            <a:r>
              <a:rPr lang="en-US" altLang="en-US" dirty="0" err="1"/>
              <a:t>từng</a:t>
            </a:r>
            <a:r>
              <a:rPr lang="en-US" altLang="en-US" dirty="0"/>
              <a:t> </a:t>
            </a:r>
            <a:r>
              <a:rPr lang="en-US" altLang="en-US" dirty="0" err="1"/>
              <a:t>mục</a:t>
            </a:r>
            <a:r>
              <a:rPr lang="en-US" altLang="en-US" dirty="0"/>
              <a:t> </a:t>
            </a:r>
            <a:r>
              <a:rPr lang="en-US" altLang="en-US" dirty="0" err="1"/>
              <a:t>cho</a:t>
            </a:r>
            <a:r>
              <a:rPr lang="en-US" altLang="en-US" dirty="0"/>
              <a:t> </a:t>
            </a:r>
            <a:r>
              <a:rPr lang="en-US" altLang="en-US" dirty="0" err="1"/>
              <a:t>một</a:t>
            </a:r>
            <a:r>
              <a:rPr lang="en-US" altLang="en-US" dirty="0"/>
              <a:t> </a:t>
            </a:r>
          </a:p>
          <a:p>
            <a:pPr marL="483743" indent="0">
              <a:buNone/>
              <a:tabLst>
                <a:tab pos="6686550" algn="l"/>
              </a:tabLst>
            </a:pPr>
            <a:r>
              <a:rPr lang="en-US" altLang="en-US" dirty="0" err="1"/>
              <a:t>danh</a:t>
            </a:r>
            <a:r>
              <a:rPr lang="en-US" altLang="en-US" dirty="0"/>
              <a:t> </a:t>
            </a:r>
            <a:r>
              <a:rPr lang="en-US" altLang="en-US" dirty="0" err="1"/>
              <a:t>sách</a:t>
            </a:r>
            <a:r>
              <a:rPr lang="en-US" altLang="en-US" dirty="0"/>
              <a:t>.</a:t>
            </a:r>
          </a:p>
          <a:p>
            <a:pPr marL="739775" lvl="1" indent="6350">
              <a:tabLst>
                <a:tab pos="6686550" algn="l"/>
              </a:tabLst>
            </a:pPr>
            <a:endParaRPr lang="en-US" altLang="en-US" dirty="0">
              <a:latin typeface="Arial" panose="020B0604020202020204" pitchFamily="34" charset="0"/>
            </a:endParaRPr>
          </a:p>
          <a:p>
            <a:pPr marL="109728" indent="0">
              <a:buNone/>
            </a:pPr>
            <a:endParaRPr lang="en-US" b="1" dirty="0"/>
          </a:p>
        </p:txBody>
      </p:sp>
      <p:sp>
        <p:nvSpPr>
          <p:cNvPr id="3" name="Title 2">
            <a:extLst>
              <a:ext uri="{FF2B5EF4-FFF2-40B4-BE49-F238E27FC236}">
                <a16:creationId xmlns:a16="http://schemas.microsoft.com/office/drawing/2014/main" id="{1288A542-68BD-435C-AAA7-F6810A183A06}"/>
              </a:ext>
            </a:extLst>
          </p:cNvPr>
          <p:cNvSpPr>
            <a:spLocks noGrp="1"/>
          </p:cNvSpPr>
          <p:nvPr>
            <p:ph type="title"/>
          </p:nvPr>
        </p:nvSpPr>
        <p:spPr/>
        <p:txBody>
          <a:bodyPr/>
          <a:lstStyle/>
          <a:p>
            <a:r>
              <a:rPr lang="en-US" altLang="en-US" sz="3600"/>
              <a:t>Thiết kế web với HTML</a:t>
            </a:r>
            <a:endParaRPr lang="en-US"/>
          </a:p>
        </p:txBody>
      </p:sp>
      <p:pic>
        <p:nvPicPr>
          <p:cNvPr id="4" name="Picture 3">
            <a:extLst>
              <a:ext uri="{FF2B5EF4-FFF2-40B4-BE49-F238E27FC236}">
                <a16:creationId xmlns:a16="http://schemas.microsoft.com/office/drawing/2014/main" id="{8824FEAF-5036-45C7-AC9E-8C9ADBC69187}"/>
              </a:ext>
            </a:extLst>
          </p:cNvPr>
          <p:cNvPicPr>
            <a:picLocks noChangeAspect="1"/>
          </p:cNvPicPr>
          <p:nvPr/>
        </p:nvPicPr>
        <p:blipFill>
          <a:blip r:embed="rId2"/>
          <a:stretch>
            <a:fillRect/>
          </a:stretch>
        </p:blipFill>
        <p:spPr>
          <a:xfrm>
            <a:off x="7696200" y="3276601"/>
            <a:ext cx="2286000" cy="3057181"/>
          </a:xfrm>
          <a:prstGeom prst="rect">
            <a:avLst/>
          </a:prstGeom>
        </p:spPr>
      </p:pic>
    </p:spTree>
    <p:extLst>
      <p:ext uri="{BB962C8B-B14F-4D97-AF65-F5344CB8AC3E}">
        <p14:creationId xmlns:p14="http://schemas.microsoft.com/office/powerpoint/2010/main" val="305719144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D8B52F9-6D89-4EFF-AD27-FEE4C96E590E}"/>
              </a:ext>
            </a:extLst>
          </p:cNvPr>
          <p:cNvSpPr>
            <a:spLocks noGrp="1"/>
          </p:cNvSpPr>
          <p:nvPr>
            <p:ph idx="1"/>
          </p:nvPr>
        </p:nvSpPr>
        <p:spPr/>
        <p:txBody>
          <a:bodyPr/>
          <a:lstStyle/>
          <a:p>
            <a:r>
              <a:rPr lang="en-US" altLang="en-US" dirty="0" err="1"/>
              <a:t>Ví</a:t>
            </a:r>
            <a:r>
              <a:rPr lang="en-US" altLang="en-US" dirty="0"/>
              <a:t> </a:t>
            </a:r>
            <a:r>
              <a:rPr lang="en-US" altLang="en-US" dirty="0" err="1"/>
              <a:t>dụ</a:t>
            </a:r>
            <a:r>
              <a:rPr lang="en-US" altLang="en-US" dirty="0"/>
              <a:t>, ta </a:t>
            </a:r>
            <a:r>
              <a:rPr lang="en-US" altLang="en-US" dirty="0" err="1"/>
              <a:t>có</a:t>
            </a:r>
            <a:r>
              <a:rPr lang="en-US" altLang="en-US" dirty="0"/>
              <a:t> </a:t>
            </a:r>
            <a:r>
              <a:rPr lang="en-US" altLang="en-US" dirty="0" err="1"/>
              <a:t>đoạn</a:t>
            </a:r>
            <a:r>
              <a:rPr lang="en-US" altLang="en-US" dirty="0"/>
              <a:t> </a:t>
            </a:r>
            <a:r>
              <a:rPr lang="en-US" altLang="en-US" dirty="0" err="1"/>
              <a:t>mã</a:t>
            </a:r>
            <a:r>
              <a:rPr lang="en-US" altLang="en-US" dirty="0"/>
              <a:t> </a:t>
            </a:r>
            <a:r>
              <a:rPr lang="en-US" altLang="en-US" dirty="0" err="1"/>
              <a:t>sau</a:t>
            </a:r>
            <a:r>
              <a:rPr lang="en-US" altLang="en-US" dirty="0"/>
              <a:t>:</a:t>
            </a:r>
          </a:p>
          <a:p>
            <a:pPr lvl="1">
              <a:buNone/>
            </a:pPr>
            <a:r>
              <a:rPr lang="en-US" altLang="en-US" dirty="0">
                <a:solidFill>
                  <a:schemeClr val="tx2"/>
                </a:solidFill>
              </a:rPr>
              <a:t>&lt;ul&gt;</a:t>
            </a:r>
          </a:p>
          <a:p>
            <a:pPr lvl="1">
              <a:buNone/>
            </a:pPr>
            <a:r>
              <a:rPr lang="en-US" altLang="en-US" dirty="0"/>
              <a:t>	</a:t>
            </a:r>
            <a:r>
              <a:rPr lang="en-US" altLang="en-US" dirty="0">
                <a:solidFill>
                  <a:schemeClr val="tx2"/>
                </a:solidFill>
              </a:rPr>
              <a:t>&lt;li&gt;</a:t>
            </a:r>
            <a:r>
              <a:rPr lang="en-US" altLang="en-US" dirty="0" err="1"/>
              <a:t>Ngô</a:t>
            </a:r>
            <a:r>
              <a:rPr lang="en-US" altLang="en-US" dirty="0"/>
              <a:t> </a:t>
            </a:r>
            <a:r>
              <a:rPr lang="en-US" altLang="en-US" dirty="0" err="1"/>
              <a:t>Thị</a:t>
            </a:r>
            <a:r>
              <a:rPr lang="en-US" altLang="en-US" dirty="0"/>
              <a:t> An.</a:t>
            </a:r>
          </a:p>
          <a:p>
            <a:pPr lvl="1">
              <a:buNone/>
            </a:pPr>
            <a:r>
              <a:rPr lang="en-US" altLang="en-US" dirty="0"/>
              <a:t>	</a:t>
            </a:r>
            <a:r>
              <a:rPr lang="en-US" altLang="en-US" dirty="0">
                <a:solidFill>
                  <a:schemeClr val="tx2"/>
                </a:solidFill>
              </a:rPr>
              <a:t>&lt;li&gt;</a:t>
            </a:r>
            <a:r>
              <a:rPr lang="en-US" altLang="en-US" dirty="0"/>
              <a:t>Lê </a:t>
            </a:r>
            <a:r>
              <a:rPr lang="en-US" altLang="en-US" dirty="0" err="1"/>
              <a:t>Xuân</a:t>
            </a:r>
            <a:r>
              <a:rPr lang="en-US" altLang="en-US" dirty="0"/>
              <a:t> </a:t>
            </a:r>
            <a:r>
              <a:rPr lang="en-US" altLang="en-US" dirty="0" err="1"/>
              <a:t>Châu</a:t>
            </a:r>
            <a:r>
              <a:rPr lang="en-US" altLang="en-US" dirty="0"/>
              <a:t>.</a:t>
            </a:r>
          </a:p>
          <a:p>
            <a:pPr lvl="1">
              <a:buNone/>
            </a:pPr>
            <a:r>
              <a:rPr lang="en-US" altLang="en-US" dirty="0"/>
              <a:t>	</a:t>
            </a:r>
            <a:r>
              <a:rPr lang="en-US" altLang="en-US" dirty="0">
                <a:solidFill>
                  <a:schemeClr val="tx2"/>
                </a:solidFill>
              </a:rPr>
              <a:t>&lt;li&gt;</a:t>
            </a:r>
            <a:r>
              <a:rPr lang="en-US" altLang="en-US" dirty="0" err="1"/>
              <a:t>Vũ</a:t>
            </a:r>
            <a:r>
              <a:rPr lang="en-US" altLang="en-US" dirty="0"/>
              <a:t> </a:t>
            </a:r>
            <a:r>
              <a:rPr lang="en-US" altLang="en-US" dirty="0" err="1"/>
              <a:t>Đức</a:t>
            </a:r>
            <a:r>
              <a:rPr lang="en-US" altLang="en-US" dirty="0"/>
              <a:t> </a:t>
            </a:r>
            <a:r>
              <a:rPr lang="en-US" altLang="en-US" dirty="0" err="1"/>
              <a:t>Chiến</a:t>
            </a:r>
            <a:r>
              <a:rPr lang="en-US" altLang="en-US" dirty="0"/>
              <a:t>.</a:t>
            </a:r>
          </a:p>
          <a:p>
            <a:pPr lvl="1">
              <a:buNone/>
            </a:pPr>
            <a:r>
              <a:rPr lang="en-US" altLang="en-US" dirty="0"/>
              <a:t>	</a:t>
            </a:r>
            <a:r>
              <a:rPr lang="en-US" altLang="en-US" dirty="0">
                <a:solidFill>
                  <a:schemeClr val="tx2"/>
                </a:solidFill>
              </a:rPr>
              <a:t>&lt;li&gt;</a:t>
            </a:r>
            <a:r>
              <a:rPr lang="en-US" altLang="en-US" dirty="0" err="1"/>
              <a:t>Nguyễn</a:t>
            </a:r>
            <a:r>
              <a:rPr lang="en-US" altLang="en-US" dirty="0"/>
              <a:t> </a:t>
            </a:r>
            <a:r>
              <a:rPr lang="en-US" altLang="en-US" dirty="0" err="1"/>
              <a:t>Đức</a:t>
            </a:r>
            <a:r>
              <a:rPr lang="en-US" altLang="en-US" dirty="0"/>
              <a:t> </a:t>
            </a:r>
            <a:r>
              <a:rPr lang="en-US" altLang="en-US" dirty="0" err="1"/>
              <a:t>Đại</a:t>
            </a:r>
            <a:r>
              <a:rPr lang="en-US" altLang="en-US" dirty="0"/>
              <a:t>.</a:t>
            </a:r>
          </a:p>
          <a:p>
            <a:pPr lvl="1">
              <a:buNone/>
            </a:pPr>
            <a:r>
              <a:rPr lang="en-US" altLang="en-US" dirty="0">
                <a:solidFill>
                  <a:schemeClr val="tx2"/>
                </a:solidFill>
              </a:rPr>
              <a:t>&lt;/ul&gt;</a:t>
            </a:r>
          </a:p>
          <a:p>
            <a:pPr marL="109728" indent="0">
              <a:buNone/>
            </a:pPr>
            <a:endParaRPr lang="en-US" dirty="0"/>
          </a:p>
        </p:txBody>
      </p:sp>
      <p:sp>
        <p:nvSpPr>
          <p:cNvPr id="3" name="Title 2">
            <a:extLst>
              <a:ext uri="{FF2B5EF4-FFF2-40B4-BE49-F238E27FC236}">
                <a16:creationId xmlns:a16="http://schemas.microsoft.com/office/drawing/2014/main" id="{1288A542-68BD-435C-AAA7-F6810A183A06}"/>
              </a:ext>
            </a:extLst>
          </p:cNvPr>
          <p:cNvSpPr>
            <a:spLocks noGrp="1"/>
          </p:cNvSpPr>
          <p:nvPr>
            <p:ph type="title"/>
          </p:nvPr>
        </p:nvSpPr>
        <p:spPr/>
        <p:txBody>
          <a:bodyPr/>
          <a:lstStyle/>
          <a:p>
            <a:r>
              <a:rPr lang="en-US" altLang="en-US" sz="3600"/>
              <a:t>Thiết kế web với HTML</a:t>
            </a:r>
            <a:endParaRPr lang="en-US"/>
          </a:p>
        </p:txBody>
      </p:sp>
      <p:pic>
        <p:nvPicPr>
          <p:cNvPr id="4" name="Picture 3">
            <a:extLst>
              <a:ext uri="{FF2B5EF4-FFF2-40B4-BE49-F238E27FC236}">
                <a16:creationId xmlns:a16="http://schemas.microsoft.com/office/drawing/2014/main" id="{68AF1CF6-B891-4137-9CBA-401BFC7667B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86400" y="2362200"/>
            <a:ext cx="4095750" cy="4133850"/>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C5369C9E-1B48-4A47-99CB-90C1187057B8}"/>
              </a:ext>
            </a:extLst>
          </p:cNvPr>
          <p:cNvGrpSpPr>
            <a:grpSpLocks/>
          </p:cNvGrpSpPr>
          <p:nvPr/>
        </p:nvGrpSpPr>
        <p:grpSpPr bwMode="auto">
          <a:xfrm>
            <a:off x="4495800" y="4267994"/>
            <a:ext cx="2971800" cy="1371600"/>
            <a:chOff x="2496" y="2448"/>
            <a:chExt cx="1872" cy="864"/>
          </a:xfrm>
        </p:grpSpPr>
        <p:sp>
          <p:nvSpPr>
            <p:cNvPr id="6" name="Oval 5">
              <a:extLst>
                <a:ext uri="{FF2B5EF4-FFF2-40B4-BE49-F238E27FC236}">
                  <a16:creationId xmlns:a16="http://schemas.microsoft.com/office/drawing/2014/main" id="{DBD8258B-E293-494C-957B-8B89823B9D6A}"/>
                </a:ext>
              </a:extLst>
            </p:cNvPr>
            <p:cNvSpPr>
              <a:spLocks noChangeArrowheads="1"/>
            </p:cNvSpPr>
            <p:nvPr/>
          </p:nvSpPr>
          <p:spPr bwMode="auto">
            <a:xfrm>
              <a:off x="3120" y="2448"/>
              <a:ext cx="1248" cy="864"/>
            </a:xfrm>
            <a:prstGeom prst="ellipse">
              <a:avLst/>
            </a:prstGeom>
            <a:noFill/>
            <a:ln w="28575">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7" name="Line 6">
              <a:extLst>
                <a:ext uri="{FF2B5EF4-FFF2-40B4-BE49-F238E27FC236}">
                  <a16:creationId xmlns:a16="http://schemas.microsoft.com/office/drawing/2014/main" id="{2A9A96BA-DA15-430F-A1EA-245FA89F8566}"/>
                </a:ext>
              </a:extLst>
            </p:cNvPr>
            <p:cNvSpPr>
              <a:spLocks noChangeShapeType="1"/>
            </p:cNvSpPr>
            <p:nvPr/>
          </p:nvSpPr>
          <p:spPr bwMode="auto">
            <a:xfrm>
              <a:off x="2496" y="2688"/>
              <a:ext cx="624" cy="192"/>
            </a:xfrm>
            <a:prstGeom prst="line">
              <a:avLst/>
            </a:prstGeom>
            <a:noFill/>
            <a:ln w="28575">
              <a:solidFill>
                <a:schemeClr val="tx2"/>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pSp>
    </p:spTree>
    <p:extLst>
      <p:ext uri="{BB962C8B-B14F-4D97-AF65-F5344CB8AC3E}">
        <p14:creationId xmlns:p14="http://schemas.microsoft.com/office/powerpoint/2010/main" val="3397685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ox(in)">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repeatCount="500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ox(in)">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D8B52F9-6D89-4EFF-AD27-FEE4C96E590E}"/>
              </a:ext>
            </a:extLst>
          </p:cNvPr>
          <p:cNvSpPr>
            <a:spLocks noGrp="1"/>
          </p:cNvSpPr>
          <p:nvPr>
            <p:ph idx="1"/>
          </p:nvPr>
        </p:nvSpPr>
        <p:spPr/>
        <p:txBody>
          <a:bodyPr/>
          <a:lstStyle/>
          <a:p>
            <a:r>
              <a:rPr lang="en-US" altLang="en-US" sz="2400" b="1"/>
              <a:t>Ta thêm thuộc tính </a:t>
            </a:r>
            <a:r>
              <a:rPr lang="en-US" altLang="en-US" sz="2400" b="1">
                <a:solidFill>
                  <a:schemeClr val="tx2"/>
                </a:solidFill>
              </a:rPr>
              <a:t>type </a:t>
            </a:r>
            <a:r>
              <a:rPr lang="en-US" altLang="en-US" sz="2400" b="1"/>
              <a:t>= </a:t>
            </a:r>
            <a:r>
              <a:rPr lang="en-US" altLang="en-US" sz="2400" b="1">
                <a:solidFill>
                  <a:schemeClr val="folHlink"/>
                </a:solidFill>
              </a:rPr>
              <a:t>circle</a:t>
            </a:r>
            <a:r>
              <a:rPr lang="en-US" altLang="en-US" sz="2400" b="1"/>
              <a:t>/</a:t>
            </a:r>
            <a:r>
              <a:rPr lang="en-US" altLang="en-US" sz="2400" b="1">
                <a:solidFill>
                  <a:schemeClr val="folHlink"/>
                </a:solidFill>
              </a:rPr>
              <a:t>square</a:t>
            </a:r>
            <a:r>
              <a:rPr lang="en-US" altLang="en-US" sz="2400" b="1"/>
              <a:t>/</a:t>
            </a:r>
            <a:r>
              <a:rPr lang="en-US" altLang="en-US" sz="2400" b="1">
                <a:solidFill>
                  <a:schemeClr val="folHlink"/>
                </a:solidFill>
              </a:rPr>
              <a:t>disk</a:t>
            </a:r>
            <a:r>
              <a:rPr lang="en-US" altLang="en-US" sz="2400" b="1"/>
              <a:t> vào trong tag </a:t>
            </a:r>
            <a:r>
              <a:rPr lang="en-US" altLang="en-US" sz="2400" b="1">
                <a:solidFill>
                  <a:schemeClr val="tx2"/>
                </a:solidFill>
              </a:rPr>
              <a:t>&lt;ul&gt;</a:t>
            </a:r>
            <a:r>
              <a:rPr lang="en-US" altLang="en-US" sz="2400" b="1"/>
              <a:t>:</a:t>
            </a:r>
          </a:p>
          <a:p>
            <a:endParaRPr lang="en-US"/>
          </a:p>
        </p:txBody>
      </p:sp>
      <p:sp>
        <p:nvSpPr>
          <p:cNvPr id="3" name="Title 2">
            <a:extLst>
              <a:ext uri="{FF2B5EF4-FFF2-40B4-BE49-F238E27FC236}">
                <a16:creationId xmlns:a16="http://schemas.microsoft.com/office/drawing/2014/main" id="{1288A542-68BD-435C-AAA7-F6810A183A06}"/>
              </a:ext>
            </a:extLst>
          </p:cNvPr>
          <p:cNvSpPr>
            <a:spLocks noGrp="1"/>
          </p:cNvSpPr>
          <p:nvPr>
            <p:ph type="title"/>
          </p:nvPr>
        </p:nvSpPr>
        <p:spPr/>
        <p:txBody>
          <a:bodyPr/>
          <a:lstStyle/>
          <a:p>
            <a:r>
              <a:rPr lang="en-US" altLang="en-US" sz="3600"/>
              <a:t>Thiết kế web với HTML</a:t>
            </a:r>
            <a:endParaRPr lang="en-US"/>
          </a:p>
        </p:txBody>
      </p:sp>
      <p:pic>
        <p:nvPicPr>
          <p:cNvPr id="6" name="Picture 5">
            <a:extLst>
              <a:ext uri="{FF2B5EF4-FFF2-40B4-BE49-F238E27FC236}">
                <a16:creationId xmlns:a16="http://schemas.microsoft.com/office/drawing/2014/main" id="{8F727F55-CD03-4F1D-929C-938B8A96230C}"/>
              </a:ext>
            </a:extLst>
          </p:cNvPr>
          <p:cNvPicPr>
            <a:picLocks noChangeAspect="1"/>
          </p:cNvPicPr>
          <p:nvPr/>
        </p:nvPicPr>
        <p:blipFill>
          <a:blip r:embed="rId2"/>
          <a:stretch>
            <a:fillRect/>
          </a:stretch>
        </p:blipFill>
        <p:spPr>
          <a:xfrm>
            <a:off x="2431987" y="2423073"/>
            <a:ext cx="7328027" cy="2011854"/>
          </a:xfrm>
          <a:prstGeom prst="rect">
            <a:avLst/>
          </a:prstGeom>
        </p:spPr>
      </p:pic>
    </p:spTree>
    <p:extLst>
      <p:ext uri="{BB962C8B-B14F-4D97-AF65-F5344CB8AC3E}">
        <p14:creationId xmlns:p14="http://schemas.microsoft.com/office/powerpoint/2010/main" val="231834428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47D789E-C61B-414F-B357-B5DF02BDA3A5}"/>
              </a:ext>
            </a:extLst>
          </p:cNvPr>
          <p:cNvSpPr>
            <a:spLocks noGrp="1"/>
          </p:cNvSpPr>
          <p:nvPr>
            <p:ph idx="1"/>
          </p:nvPr>
        </p:nvSpPr>
        <p:spPr>
          <a:xfrm>
            <a:off x="2209800" y="1752601"/>
            <a:ext cx="3200400" cy="4068763"/>
          </a:xfrm>
        </p:spPr>
        <p:txBody>
          <a:bodyPr/>
          <a:lstStyle/>
          <a:p>
            <a:pPr lvl="1" algn="l">
              <a:lnSpc>
                <a:spcPct val="90000"/>
              </a:lnSpc>
              <a:buClr>
                <a:schemeClr val="tx1"/>
              </a:buClr>
            </a:pPr>
            <a:r>
              <a:rPr lang="en-US" altLang="en-US" dirty="0">
                <a:solidFill>
                  <a:schemeClr val="tx2"/>
                </a:solidFill>
              </a:rPr>
              <a:t>&lt;ul type</a:t>
            </a:r>
            <a:r>
              <a:rPr lang="en-US" altLang="en-US" dirty="0"/>
              <a:t>=</a:t>
            </a:r>
            <a:r>
              <a:rPr lang="en-US" altLang="en-US" dirty="0">
                <a:solidFill>
                  <a:schemeClr val="folHlink"/>
                </a:solidFill>
              </a:rPr>
              <a:t>disk</a:t>
            </a:r>
            <a:r>
              <a:rPr lang="en-US" altLang="en-US" dirty="0">
                <a:solidFill>
                  <a:schemeClr val="tx2"/>
                </a:solidFill>
              </a:rPr>
              <a:t>&gt;</a:t>
            </a:r>
            <a:br>
              <a:rPr lang="en-US" altLang="en-US" dirty="0">
                <a:solidFill>
                  <a:schemeClr val="tx2"/>
                </a:solidFill>
              </a:rPr>
            </a:br>
            <a:r>
              <a:rPr lang="en-US" altLang="en-US" dirty="0">
                <a:solidFill>
                  <a:schemeClr val="tx2"/>
                </a:solidFill>
              </a:rPr>
              <a:t>  </a:t>
            </a:r>
            <a:r>
              <a:rPr lang="en-US" altLang="en-US" sz="2000" dirty="0">
                <a:solidFill>
                  <a:schemeClr val="tx2"/>
                </a:solidFill>
              </a:rPr>
              <a:t>&lt;li&gt;</a:t>
            </a:r>
            <a:r>
              <a:rPr lang="en-US" altLang="en-US" sz="2000" dirty="0" err="1"/>
              <a:t>Ngô</a:t>
            </a:r>
            <a:r>
              <a:rPr lang="en-US" altLang="en-US" sz="2000" dirty="0"/>
              <a:t> </a:t>
            </a:r>
            <a:r>
              <a:rPr lang="en-US" altLang="en-US" sz="2000" dirty="0" err="1"/>
              <a:t>Thị</a:t>
            </a:r>
            <a:r>
              <a:rPr lang="en-US" altLang="en-US" sz="2000" dirty="0"/>
              <a:t> An.</a:t>
            </a:r>
            <a:br>
              <a:rPr lang="en-US" altLang="en-US" sz="2000" dirty="0"/>
            </a:br>
            <a:r>
              <a:rPr lang="en-US" altLang="en-US" sz="2000" dirty="0"/>
              <a:t>  </a:t>
            </a:r>
            <a:r>
              <a:rPr lang="en-US" altLang="en-US" sz="2000" dirty="0">
                <a:solidFill>
                  <a:schemeClr val="tx2"/>
                </a:solidFill>
              </a:rPr>
              <a:t>&lt;li&gt;</a:t>
            </a:r>
            <a:r>
              <a:rPr lang="en-US" altLang="en-US" sz="2000" dirty="0"/>
              <a:t>Lê </a:t>
            </a:r>
            <a:r>
              <a:rPr lang="en-US" altLang="en-US" sz="2000" dirty="0" err="1"/>
              <a:t>Xuân</a:t>
            </a:r>
            <a:r>
              <a:rPr lang="en-US" altLang="en-US" sz="2000" dirty="0"/>
              <a:t> </a:t>
            </a:r>
            <a:r>
              <a:rPr lang="en-US" altLang="en-US" sz="2000" dirty="0" err="1"/>
              <a:t>Châu</a:t>
            </a:r>
            <a:r>
              <a:rPr lang="en-US" altLang="en-US" sz="2000" dirty="0"/>
              <a:t>.</a:t>
            </a:r>
            <a:br>
              <a:rPr lang="en-US" altLang="en-US" sz="2000" dirty="0"/>
            </a:br>
            <a:r>
              <a:rPr lang="en-US" altLang="en-US" sz="2000" dirty="0">
                <a:solidFill>
                  <a:schemeClr val="tx2"/>
                </a:solidFill>
              </a:rPr>
              <a:t>&lt;/ul&gt;</a:t>
            </a:r>
            <a:endParaRPr lang="en-US" altLang="en-US" dirty="0">
              <a:solidFill>
                <a:schemeClr val="tx2"/>
              </a:solidFill>
            </a:endParaRPr>
          </a:p>
          <a:p>
            <a:pPr lvl="1" algn="l">
              <a:lnSpc>
                <a:spcPct val="90000"/>
              </a:lnSpc>
              <a:buClr>
                <a:schemeClr val="tx1"/>
              </a:buClr>
            </a:pPr>
            <a:r>
              <a:rPr lang="en-US" altLang="en-US" sz="2000" dirty="0">
                <a:solidFill>
                  <a:schemeClr val="tx2"/>
                </a:solidFill>
              </a:rPr>
              <a:t>&lt;ul type</a:t>
            </a:r>
            <a:r>
              <a:rPr lang="en-US" altLang="en-US" sz="2000" dirty="0"/>
              <a:t>=</a:t>
            </a:r>
            <a:r>
              <a:rPr lang="en-US" altLang="en-US" sz="2000" dirty="0">
                <a:solidFill>
                  <a:schemeClr val="folHlink"/>
                </a:solidFill>
              </a:rPr>
              <a:t>circle</a:t>
            </a:r>
            <a:r>
              <a:rPr lang="en-US" altLang="en-US" sz="2000" dirty="0">
                <a:solidFill>
                  <a:schemeClr val="tx2"/>
                </a:solidFill>
              </a:rPr>
              <a:t>&gt;</a:t>
            </a:r>
            <a:br>
              <a:rPr lang="en-US" altLang="en-US" sz="2000" dirty="0">
                <a:solidFill>
                  <a:schemeClr val="tx2"/>
                </a:solidFill>
              </a:rPr>
            </a:br>
            <a:r>
              <a:rPr lang="en-US" altLang="en-US" sz="2000" dirty="0">
                <a:solidFill>
                  <a:schemeClr val="tx2"/>
                </a:solidFill>
              </a:rPr>
              <a:t>  &lt;li&gt;</a:t>
            </a:r>
            <a:r>
              <a:rPr lang="en-US" altLang="en-US" sz="2000" dirty="0" err="1"/>
              <a:t>Ngô</a:t>
            </a:r>
            <a:r>
              <a:rPr lang="en-US" altLang="en-US" sz="2000" dirty="0"/>
              <a:t> </a:t>
            </a:r>
            <a:r>
              <a:rPr lang="en-US" altLang="en-US" sz="2000" dirty="0" err="1"/>
              <a:t>Thị</a:t>
            </a:r>
            <a:r>
              <a:rPr lang="en-US" altLang="en-US" sz="2000" dirty="0"/>
              <a:t> An.</a:t>
            </a:r>
            <a:br>
              <a:rPr lang="en-US" altLang="en-US" sz="2000" dirty="0"/>
            </a:br>
            <a:r>
              <a:rPr lang="en-US" altLang="en-US" sz="2000" dirty="0"/>
              <a:t>  </a:t>
            </a:r>
            <a:r>
              <a:rPr lang="en-US" altLang="en-US" sz="2000" dirty="0">
                <a:solidFill>
                  <a:schemeClr val="tx2"/>
                </a:solidFill>
              </a:rPr>
              <a:t>&lt;li&gt;</a:t>
            </a:r>
            <a:r>
              <a:rPr lang="en-US" altLang="en-US" sz="2000" dirty="0"/>
              <a:t>Lê </a:t>
            </a:r>
            <a:r>
              <a:rPr lang="en-US" altLang="en-US" sz="2000" dirty="0" err="1"/>
              <a:t>Xuân</a:t>
            </a:r>
            <a:r>
              <a:rPr lang="en-US" altLang="en-US" sz="2000" dirty="0"/>
              <a:t> </a:t>
            </a:r>
            <a:r>
              <a:rPr lang="en-US" altLang="en-US" sz="2000" dirty="0" err="1"/>
              <a:t>Châu</a:t>
            </a:r>
            <a:r>
              <a:rPr lang="en-US" altLang="en-US" sz="2000" dirty="0"/>
              <a:t>.</a:t>
            </a:r>
            <a:br>
              <a:rPr lang="en-US" altLang="en-US" sz="2000" dirty="0"/>
            </a:br>
            <a:r>
              <a:rPr lang="en-US" altLang="en-US" sz="2000" dirty="0">
                <a:solidFill>
                  <a:schemeClr val="tx2"/>
                </a:solidFill>
              </a:rPr>
              <a:t>&lt;/ul&gt;</a:t>
            </a:r>
          </a:p>
          <a:p>
            <a:pPr lvl="1" algn="l">
              <a:lnSpc>
                <a:spcPct val="90000"/>
              </a:lnSpc>
              <a:buClr>
                <a:schemeClr val="tx1"/>
              </a:buClr>
            </a:pPr>
            <a:r>
              <a:rPr lang="en-US" altLang="en-US" dirty="0">
                <a:solidFill>
                  <a:schemeClr val="tx2"/>
                </a:solidFill>
              </a:rPr>
              <a:t>&lt;ul type</a:t>
            </a:r>
            <a:r>
              <a:rPr lang="en-US" altLang="en-US" dirty="0"/>
              <a:t>=</a:t>
            </a:r>
            <a:r>
              <a:rPr lang="en-US" altLang="en-US" dirty="0">
                <a:solidFill>
                  <a:schemeClr val="folHlink"/>
                </a:solidFill>
              </a:rPr>
              <a:t>square</a:t>
            </a:r>
            <a:r>
              <a:rPr lang="en-US" altLang="en-US" dirty="0">
                <a:solidFill>
                  <a:schemeClr val="tx2"/>
                </a:solidFill>
              </a:rPr>
              <a:t>&gt;</a:t>
            </a:r>
            <a:br>
              <a:rPr lang="en-US" altLang="en-US" dirty="0">
                <a:solidFill>
                  <a:schemeClr val="tx2"/>
                </a:solidFill>
              </a:rPr>
            </a:br>
            <a:r>
              <a:rPr lang="en-US" altLang="en-US" dirty="0">
                <a:solidFill>
                  <a:schemeClr val="tx2"/>
                </a:solidFill>
              </a:rPr>
              <a:t> </a:t>
            </a:r>
            <a:r>
              <a:rPr lang="en-US" altLang="en-US" sz="2000" dirty="0">
                <a:solidFill>
                  <a:schemeClr val="tx2"/>
                </a:solidFill>
              </a:rPr>
              <a:t>&lt;li&gt;</a:t>
            </a:r>
            <a:r>
              <a:rPr lang="en-US" altLang="en-US" sz="2000" dirty="0" err="1"/>
              <a:t>Ngô</a:t>
            </a:r>
            <a:r>
              <a:rPr lang="en-US" altLang="en-US" sz="2000" dirty="0"/>
              <a:t> </a:t>
            </a:r>
            <a:r>
              <a:rPr lang="en-US" altLang="en-US" sz="2000" dirty="0" err="1"/>
              <a:t>Thị</a:t>
            </a:r>
            <a:r>
              <a:rPr lang="en-US" altLang="en-US" sz="2000" dirty="0"/>
              <a:t> An.</a:t>
            </a:r>
            <a:br>
              <a:rPr lang="en-US" altLang="en-US" sz="2000" dirty="0"/>
            </a:br>
            <a:r>
              <a:rPr lang="en-US" altLang="en-US" sz="2000" dirty="0"/>
              <a:t>  </a:t>
            </a:r>
            <a:r>
              <a:rPr lang="en-US" altLang="en-US" sz="2000" dirty="0">
                <a:solidFill>
                  <a:schemeClr val="tx2"/>
                </a:solidFill>
              </a:rPr>
              <a:t>&lt;li&gt;</a:t>
            </a:r>
            <a:r>
              <a:rPr lang="en-US" altLang="en-US" sz="2000" dirty="0"/>
              <a:t>Lê </a:t>
            </a:r>
            <a:r>
              <a:rPr lang="en-US" altLang="en-US" sz="2000" dirty="0" err="1"/>
              <a:t>Xuân</a:t>
            </a:r>
            <a:r>
              <a:rPr lang="en-US" altLang="en-US" sz="2000" dirty="0"/>
              <a:t> </a:t>
            </a:r>
            <a:r>
              <a:rPr lang="en-US" altLang="en-US" sz="2000" dirty="0" err="1"/>
              <a:t>Châu</a:t>
            </a:r>
            <a:r>
              <a:rPr lang="en-US" altLang="en-US" sz="2000" dirty="0"/>
              <a:t>.</a:t>
            </a:r>
            <a:br>
              <a:rPr lang="en-US" altLang="en-US" sz="2000" dirty="0"/>
            </a:br>
            <a:r>
              <a:rPr lang="en-US" altLang="en-US" sz="2000" dirty="0">
                <a:solidFill>
                  <a:schemeClr val="tx2"/>
                </a:solidFill>
              </a:rPr>
              <a:t>&lt;/ul&gt;</a:t>
            </a:r>
            <a:endParaRPr lang="en-US" altLang="en-US" dirty="0">
              <a:solidFill>
                <a:schemeClr val="tx2"/>
              </a:solidFill>
            </a:endParaRPr>
          </a:p>
          <a:p>
            <a:pPr marL="109728" indent="0">
              <a:buNone/>
            </a:pPr>
            <a:endParaRPr lang="en-US" dirty="0"/>
          </a:p>
        </p:txBody>
      </p:sp>
      <p:sp>
        <p:nvSpPr>
          <p:cNvPr id="3" name="Title 2">
            <a:extLst>
              <a:ext uri="{FF2B5EF4-FFF2-40B4-BE49-F238E27FC236}">
                <a16:creationId xmlns:a16="http://schemas.microsoft.com/office/drawing/2014/main" id="{2F4D3B38-51E3-4E2A-AA2A-355306A3ED61}"/>
              </a:ext>
            </a:extLst>
          </p:cNvPr>
          <p:cNvSpPr>
            <a:spLocks noGrp="1"/>
          </p:cNvSpPr>
          <p:nvPr>
            <p:ph type="title"/>
          </p:nvPr>
        </p:nvSpPr>
        <p:spPr/>
        <p:txBody>
          <a:bodyPr/>
          <a:lstStyle/>
          <a:p>
            <a:r>
              <a:rPr lang="en-US" altLang="en-US" sz="3200"/>
              <a:t>Thiết kế web với HTML</a:t>
            </a:r>
            <a:endParaRPr lang="en-US"/>
          </a:p>
        </p:txBody>
      </p:sp>
      <p:pic>
        <p:nvPicPr>
          <p:cNvPr id="4" name="Picture 3">
            <a:extLst>
              <a:ext uri="{FF2B5EF4-FFF2-40B4-BE49-F238E27FC236}">
                <a16:creationId xmlns:a16="http://schemas.microsoft.com/office/drawing/2014/main" id="{9F61EDB8-566A-4E95-B8EE-4F4DD05B11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34150" y="1828801"/>
            <a:ext cx="3524250" cy="420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Line 4">
            <a:extLst>
              <a:ext uri="{FF2B5EF4-FFF2-40B4-BE49-F238E27FC236}">
                <a16:creationId xmlns:a16="http://schemas.microsoft.com/office/drawing/2014/main" id="{9E72E899-8232-4170-A69F-584E44D8D309}"/>
              </a:ext>
            </a:extLst>
          </p:cNvPr>
          <p:cNvSpPr>
            <a:spLocks noChangeShapeType="1"/>
          </p:cNvSpPr>
          <p:nvPr/>
        </p:nvSpPr>
        <p:spPr bwMode="auto">
          <a:xfrm>
            <a:off x="5029200" y="3276600"/>
            <a:ext cx="1828800" cy="914400"/>
          </a:xfrm>
          <a:prstGeom prst="line">
            <a:avLst/>
          </a:prstGeom>
          <a:noFill/>
          <a:ln w="28575">
            <a:solidFill>
              <a:schemeClr val="folHlink"/>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6" name="Line 5">
            <a:extLst>
              <a:ext uri="{FF2B5EF4-FFF2-40B4-BE49-F238E27FC236}">
                <a16:creationId xmlns:a16="http://schemas.microsoft.com/office/drawing/2014/main" id="{BB3581DB-8C09-42C0-8BA1-09CE50A89D57}"/>
              </a:ext>
            </a:extLst>
          </p:cNvPr>
          <p:cNvSpPr>
            <a:spLocks noChangeShapeType="1"/>
          </p:cNvSpPr>
          <p:nvPr/>
        </p:nvSpPr>
        <p:spPr bwMode="auto">
          <a:xfrm>
            <a:off x="5257800" y="4419600"/>
            <a:ext cx="1600200" cy="762000"/>
          </a:xfrm>
          <a:prstGeom prst="line">
            <a:avLst/>
          </a:prstGeom>
          <a:noFill/>
          <a:ln w="28575">
            <a:solidFill>
              <a:schemeClr val="folHlink"/>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7" name="Line 6">
            <a:extLst>
              <a:ext uri="{FF2B5EF4-FFF2-40B4-BE49-F238E27FC236}">
                <a16:creationId xmlns:a16="http://schemas.microsoft.com/office/drawing/2014/main" id="{9D6986D7-78CD-4548-BA58-FFCAC09AFEE5}"/>
              </a:ext>
            </a:extLst>
          </p:cNvPr>
          <p:cNvSpPr>
            <a:spLocks noChangeShapeType="1"/>
          </p:cNvSpPr>
          <p:nvPr/>
        </p:nvSpPr>
        <p:spPr bwMode="auto">
          <a:xfrm>
            <a:off x="5029200" y="1981200"/>
            <a:ext cx="1828800" cy="1295400"/>
          </a:xfrm>
          <a:prstGeom prst="line">
            <a:avLst/>
          </a:prstGeom>
          <a:noFill/>
          <a:ln w="28575">
            <a:solidFill>
              <a:schemeClr val="folHlink"/>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8" name="Text Box 7">
            <a:extLst>
              <a:ext uri="{FF2B5EF4-FFF2-40B4-BE49-F238E27FC236}">
                <a16:creationId xmlns:a16="http://schemas.microsoft.com/office/drawing/2014/main" id="{F47FB000-76B2-49F8-B8CE-1D396037DEAC}"/>
              </a:ext>
            </a:extLst>
          </p:cNvPr>
          <p:cNvSpPr txBox="1">
            <a:spLocks noChangeArrowheads="1"/>
          </p:cNvSpPr>
          <p:nvPr/>
        </p:nvSpPr>
        <p:spPr bwMode="auto">
          <a:xfrm>
            <a:off x="2286000" y="1086645"/>
            <a:ext cx="36576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spcBef>
                <a:spcPct val="50000"/>
              </a:spcBef>
            </a:pPr>
            <a:r>
              <a:rPr lang="en-US" altLang="en-US" sz="3200" b="1">
                <a:latin typeface="Times New Roman" panose="02020603050405020304" pitchFamily="18" charset="0"/>
                <a:cs typeface="Times New Roman" panose="02020603050405020304" pitchFamily="18" charset="0"/>
              </a:rPr>
              <a:t>Ví dụ:</a:t>
            </a:r>
          </a:p>
        </p:txBody>
      </p:sp>
    </p:spTree>
    <p:extLst>
      <p:ext uri="{BB962C8B-B14F-4D97-AF65-F5344CB8AC3E}">
        <p14:creationId xmlns:p14="http://schemas.microsoft.com/office/powerpoint/2010/main" val="2586351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ox(in)">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ox(in)">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ox(in)">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box(in)">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47D789E-C61B-414F-B357-B5DF02BDA3A5}"/>
              </a:ext>
            </a:extLst>
          </p:cNvPr>
          <p:cNvSpPr>
            <a:spLocks noGrp="1"/>
          </p:cNvSpPr>
          <p:nvPr>
            <p:ph idx="1"/>
          </p:nvPr>
        </p:nvSpPr>
        <p:spPr/>
        <p:txBody>
          <a:bodyPr/>
          <a:lstStyle/>
          <a:p>
            <a:pPr marL="609600" indent="-609600">
              <a:buClr>
                <a:schemeClr val="tx1"/>
              </a:buClr>
              <a:buNone/>
            </a:pPr>
            <a:r>
              <a:rPr lang="en-US" altLang="en-US" b="1"/>
              <a:t>2.6.2. Danh sách có thứ tự</a:t>
            </a:r>
          </a:p>
          <a:p>
            <a:pPr marL="483743" indent="6350"/>
            <a:r>
              <a:rPr lang="en-US" altLang="en-US" sz="2400"/>
              <a:t> Là danh sách được Web browser đánh thứ tự từ 1 cho đến kết thúc danh sách.</a:t>
            </a:r>
          </a:p>
          <a:p>
            <a:pPr marL="483743" indent="6350"/>
            <a:r>
              <a:rPr lang="en-US" altLang="en-US" sz="2400"/>
              <a:t> Dùng tag </a:t>
            </a:r>
            <a:r>
              <a:rPr lang="en-US" altLang="en-US" sz="2400">
                <a:solidFill>
                  <a:schemeClr val="tx2"/>
                </a:solidFill>
              </a:rPr>
              <a:t>&lt;ol&gt;...&lt;/ol&gt;</a:t>
            </a:r>
            <a:endParaRPr lang="en-US" altLang="en-US" sz="2400"/>
          </a:p>
          <a:p>
            <a:pPr marL="483743" indent="6350"/>
            <a:r>
              <a:rPr lang="en-US" altLang="en-US" sz="2400"/>
              <a:t> </a:t>
            </a:r>
            <a:r>
              <a:rPr lang="en-US" altLang="en-US" sz="2400">
                <a:solidFill>
                  <a:schemeClr val="tx2"/>
                </a:solidFill>
              </a:rPr>
              <a:t>&lt;ol start=N</a:t>
            </a:r>
            <a:r>
              <a:rPr lang="en-US" altLang="en-US" sz="2400"/>
              <a:t> </a:t>
            </a:r>
            <a:r>
              <a:rPr lang="en-US" altLang="en-US" sz="2400">
                <a:solidFill>
                  <a:schemeClr val="tx2"/>
                </a:solidFill>
              </a:rPr>
              <a:t>type = *&gt;...&lt;/ol&gt;</a:t>
            </a:r>
            <a:r>
              <a:rPr lang="en-US" altLang="en-US" sz="2400"/>
              <a:t>: </a:t>
            </a:r>
          </a:p>
          <a:p>
            <a:pPr marL="739775" lvl="1" indent="6350">
              <a:buNone/>
            </a:pPr>
            <a:r>
              <a:rPr lang="en-US" altLang="en-US" sz="2000"/>
              <a:t> 		</a:t>
            </a:r>
            <a:r>
              <a:rPr lang="en-US" altLang="en-US" sz="2000">
                <a:solidFill>
                  <a:schemeClr val="tx2"/>
                </a:solidFill>
              </a:rPr>
              <a:t>N</a:t>
            </a:r>
            <a:r>
              <a:rPr lang="en-US" altLang="en-US" sz="2000"/>
              <a:t> là chỉ định số bắt đầu.</a:t>
            </a:r>
          </a:p>
          <a:p>
            <a:pPr marL="739775" lvl="1" indent="6350">
              <a:buNone/>
            </a:pPr>
            <a:r>
              <a:rPr lang="en-US" altLang="en-US" sz="2000"/>
              <a:t> 		‘</a:t>
            </a:r>
            <a:r>
              <a:rPr lang="en-US" altLang="en-US" sz="2000">
                <a:solidFill>
                  <a:schemeClr val="tx2"/>
                </a:solidFill>
              </a:rPr>
              <a:t>*</a:t>
            </a:r>
            <a:r>
              <a:rPr lang="en-US" altLang="en-US" sz="2000"/>
              <a:t>’ có thể là: a, A, i. I.</a:t>
            </a:r>
            <a:endParaRPr lang="en-US" altLang="en-US"/>
          </a:p>
          <a:p>
            <a:endParaRPr lang="en-US"/>
          </a:p>
        </p:txBody>
      </p:sp>
      <p:sp>
        <p:nvSpPr>
          <p:cNvPr id="3" name="Title 2">
            <a:extLst>
              <a:ext uri="{FF2B5EF4-FFF2-40B4-BE49-F238E27FC236}">
                <a16:creationId xmlns:a16="http://schemas.microsoft.com/office/drawing/2014/main" id="{2F4D3B38-51E3-4E2A-AA2A-355306A3ED61}"/>
              </a:ext>
            </a:extLst>
          </p:cNvPr>
          <p:cNvSpPr>
            <a:spLocks noGrp="1"/>
          </p:cNvSpPr>
          <p:nvPr>
            <p:ph type="title"/>
          </p:nvPr>
        </p:nvSpPr>
        <p:spPr/>
        <p:txBody>
          <a:bodyPr/>
          <a:lstStyle/>
          <a:p>
            <a:r>
              <a:rPr lang="en-US" altLang="en-US" sz="3200"/>
              <a:t>Thiết kế web với HTML</a:t>
            </a:r>
            <a:endParaRPr lang="en-US"/>
          </a:p>
        </p:txBody>
      </p:sp>
      <p:sp>
        <p:nvSpPr>
          <p:cNvPr id="4" name="Text Box 3">
            <a:extLst>
              <a:ext uri="{FF2B5EF4-FFF2-40B4-BE49-F238E27FC236}">
                <a16:creationId xmlns:a16="http://schemas.microsoft.com/office/drawing/2014/main" id="{29E4E19B-757E-465E-BE14-179A2A7A6A45}"/>
              </a:ext>
            </a:extLst>
          </p:cNvPr>
          <p:cNvSpPr txBox="1">
            <a:spLocks noChangeArrowheads="1"/>
          </p:cNvSpPr>
          <p:nvPr/>
        </p:nvSpPr>
        <p:spPr bwMode="auto">
          <a:xfrm>
            <a:off x="6858000" y="2819400"/>
            <a:ext cx="3581400"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it-IT" altLang="en-US" sz="2400">
                <a:latin typeface="Times New Roman" panose="02020603050405020304" pitchFamily="18" charset="0"/>
                <a:cs typeface="Times New Roman" panose="02020603050405020304" pitchFamily="18" charset="0"/>
              </a:rPr>
              <a:t> </a:t>
            </a:r>
            <a:r>
              <a:rPr lang="it-IT" altLang="en-US" sz="2400" b="1">
                <a:latin typeface="Times New Roman" panose="02020603050405020304" pitchFamily="18" charset="0"/>
                <a:cs typeface="Times New Roman" panose="02020603050405020304" pitchFamily="18" charset="0"/>
              </a:rPr>
              <a:t>&lt;OL&gt;    </a:t>
            </a:r>
          </a:p>
          <a:p>
            <a:pPr eaLnBrk="1" hangingPunct="1"/>
            <a:r>
              <a:rPr lang="it-IT" altLang="en-US" sz="2400" b="1">
                <a:latin typeface="Times New Roman" panose="02020603050405020304" pitchFamily="18" charset="0"/>
                <a:cs typeface="Times New Roman" panose="02020603050405020304" pitchFamily="18" charset="0"/>
              </a:rPr>
              <a:t>	 &lt;LI&gt;  Dòng 1</a:t>
            </a:r>
          </a:p>
          <a:p>
            <a:pPr eaLnBrk="1" hangingPunct="1"/>
            <a:r>
              <a:rPr lang="it-IT" altLang="en-US" sz="2400" b="1">
                <a:latin typeface="Times New Roman" panose="02020603050405020304" pitchFamily="18" charset="0"/>
                <a:cs typeface="Times New Roman" panose="02020603050405020304" pitchFamily="18" charset="0"/>
              </a:rPr>
              <a:t>	 &lt;LI&gt;  Dòng 2</a:t>
            </a:r>
          </a:p>
          <a:p>
            <a:pPr eaLnBrk="1" hangingPunct="1"/>
            <a:r>
              <a:rPr lang="it-IT" altLang="en-US" sz="2400" b="1">
                <a:latin typeface="Times New Roman" panose="02020603050405020304" pitchFamily="18" charset="0"/>
                <a:cs typeface="Times New Roman" panose="02020603050405020304" pitchFamily="18" charset="0"/>
              </a:rPr>
              <a:t>	.........</a:t>
            </a:r>
          </a:p>
          <a:p>
            <a:pPr eaLnBrk="1" hangingPunct="1"/>
            <a:r>
              <a:rPr lang="it-IT" altLang="en-US" sz="2400" b="1">
                <a:latin typeface="Times New Roman" panose="02020603050405020304" pitchFamily="18" charset="0"/>
                <a:cs typeface="Times New Roman" panose="02020603050405020304" pitchFamily="18" charset="0"/>
              </a:rPr>
              <a:t>&lt;/OL&gt;</a:t>
            </a:r>
            <a:r>
              <a:rPr lang="en-US" altLang="en-US" sz="240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320687714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47D789E-C61B-414F-B357-B5DF02BDA3A5}"/>
              </a:ext>
            </a:extLst>
          </p:cNvPr>
          <p:cNvSpPr>
            <a:spLocks noGrp="1"/>
          </p:cNvSpPr>
          <p:nvPr>
            <p:ph idx="1"/>
          </p:nvPr>
        </p:nvSpPr>
        <p:spPr/>
        <p:txBody>
          <a:bodyPr/>
          <a:lstStyle/>
          <a:p>
            <a:r>
              <a:rPr lang="en-US" altLang="en-US" dirty="0"/>
              <a:t> </a:t>
            </a:r>
            <a:r>
              <a:rPr lang="en-US" altLang="en-US" dirty="0" err="1">
                <a:hlinkClick r:id="rId2" action="ppaction://hlinkfile"/>
              </a:rPr>
              <a:t>Ví</a:t>
            </a:r>
            <a:r>
              <a:rPr lang="en-US" altLang="en-US" dirty="0">
                <a:hlinkClick r:id="rId2" action="ppaction://hlinkfile"/>
              </a:rPr>
              <a:t> </a:t>
            </a:r>
            <a:r>
              <a:rPr lang="en-US" altLang="en-US" dirty="0" err="1">
                <a:hlinkClick r:id="rId2" action="ppaction://hlinkfile"/>
              </a:rPr>
              <a:t>dụ</a:t>
            </a:r>
            <a:r>
              <a:rPr lang="en-US" altLang="en-US" dirty="0"/>
              <a:t>, ta </a:t>
            </a:r>
            <a:r>
              <a:rPr lang="en-US" altLang="en-US" dirty="0" err="1"/>
              <a:t>có</a:t>
            </a:r>
            <a:r>
              <a:rPr lang="en-US" altLang="en-US" dirty="0"/>
              <a:t> </a:t>
            </a:r>
            <a:r>
              <a:rPr lang="en-US" altLang="en-US" dirty="0" err="1"/>
              <a:t>đoạn</a:t>
            </a:r>
            <a:r>
              <a:rPr lang="en-US" altLang="en-US" dirty="0"/>
              <a:t> </a:t>
            </a:r>
            <a:r>
              <a:rPr lang="en-US" altLang="en-US" dirty="0" err="1"/>
              <a:t>mã</a:t>
            </a:r>
            <a:r>
              <a:rPr lang="en-US" altLang="en-US" dirty="0"/>
              <a:t> </a:t>
            </a:r>
            <a:r>
              <a:rPr lang="en-US" altLang="en-US" dirty="0" err="1"/>
              <a:t>sau</a:t>
            </a:r>
            <a:r>
              <a:rPr lang="en-US" altLang="en-US" dirty="0"/>
              <a:t>: </a:t>
            </a:r>
          </a:p>
          <a:p>
            <a:endParaRPr lang="en-US" dirty="0"/>
          </a:p>
        </p:txBody>
      </p:sp>
      <p:sp>
        <p:nvSpPr>
          <p:cNvPr id="3" name="Title 2">
            <a:extLst>
              <a:ext uri="{FF2B5EF4-FFF2-40B4-BE49-F238E27FC236}">
                <a16:creationId xmlns:a16="http://schemas.microsoft.com/office/drawing/2014/main" id="{2F4D3B38-51E3-4E2A-AA2A-355306A3ED61}"/>
              </a:ext>
            </a:extLst>
          </p:cNvPr>
          <p:cNvSpPr>
            <a:spLocks noGrp="1"/>
          </p:cNvSpPr>
          <p:nvPr>
            <p:ph type="title"/>
          </p:nvPr>
        </p:nvSpPr>
        <p:spPr/>
        <p:txBody>
          <a:bodyPr/>
          <a:lstStyle/>
          <a:p>
            <a:r>
              <a:rPr lang="en-US" altLang="en-US" sz="3200"/>
              <a:t>Thiết kế web với HTML</a:t>
            </a:r>
            <a:endParaRPr lang="en-US"/>
          </a:p>
        </p:txBody>
      </p:sp>
      <p:pic>
        <p:nvPicPr>
          <p:cNvPr id="10" name="Picture 3">
            <a:extLst>
              <a:ext uri="{FF2B5EF4-FFF2-40B4-BE49-F238E27FC236}">
                <a16:creationId xmlns:a16="http://schemas.microsoft.com/office/drawing/2014/main" id="{62FC5678-00A9-46B0-9B93-454967A6F9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8400" y="1981200"/>
            <a:ext cx="4095750" cy="413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4">
            <a:extLst>
              <a:ext uri="{FF2B5EF4-FFF2-40B4-BE49-F238E27FC236}">
                <a16:creationId xmlns:a16="http://schemas.microsoft.com/office/drawing/2014/main" id="{0D42CA88-603E-48A7-9FE0-E8E9E6505090}"/>
              </a:ext>
            </a:extLst>
          </p:cNvPr>
          <p:cNvSpPr>
            <a:spLocks noChangeArrowheads="1"/>
          </p:cNvSpPr>
          <p:nvPr/>
        </p:nvSpPr>
        <p:spPr bwMode="auto">
          <a:xfrm>
            <a:off x="2362200" y="2060575"/>
            <a:ext cx="3505200"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2400" dirty="0">
                <a:solidFill>
                  <a:srgbClr val="0070C0"/>
                </a:solidFill>
                <a:latin typeface="Times New Roman" panose="02020603050405020304" pitchFamily="18" charset="0"/>
                <a:cs typeface="Times New Roman" panose="02020603050405020304" pitchFamily="18" charset="0"/>
              </a:rPr>
              <a:t>&lt;</a:t>
            </a:r>
            <a:r>
              <a:rPr lang="en-US" altLang="en-US" sz="2400" dirty="0" err="1">
                <a:solidFill>
                  <a:srgbClr val="0070C0"/>
                </a:solidFill>
                <a:latin typeface="Times New Roman" panose="02020603050405020304" pitchFamily="18" charset="0"/>
                <a:cs typeface="Times New Roman" panose="02020603050405020304" pitchFamily="18" charset="0"/>
              </a:rPr>
              <a:t>ol</a:t>
            </a:r>
            <a:r>
              <a:rPr lang="en-US" altLang="en-US" sz="2400" dirty="0">
                <a:solidFill>
                  <a:srgbClr val="0070C0"/>
                </a:solidFill>
                <a:latin typeface="Times New Roman" panose="02020603050405020304" pitchFamily="18" charset="0"/>
                <a:cs typeface="Times New Roman" panose="02020603050405020304" pitchFamily="18" charset="0"/>
              </a:rPr>
              <a:t>&gt;</a:t>
            </a:r>
          </a:p>
          <a:p>
            <a:r>
              <a:rPr lang="en-US" altLang="en-US" sz="2400" dirty="0">
                <a:solidFill>
                  <a:srgbClr val="0070C0"/>
                </a:solidFill>
                <a:latin typeface="Times New Roman" panose="02020603050405020304" pitchFamily="18" charset="0"/>
                <a:cs typeface="Times New Roman" panose="02020603050405020304" pitchFamily="18" charset="0"/>
              </a:rPr>
              <a:t>   &lt;li&gt;</a:t>
            </a:r>
            <a:r>
              <a:rPr lang="en-US" altLang="en-US" sz="2400" dirty="0" err="1">
                <a:latin typeface="Times New Roman" panose="02020603050405020304" pitchFamily="18" charset="0"/>
                <a:cs typeface="Times New Roman" panose="02020603050405020304" pitchFamily="18" charset="0"/>
              </a:rPr>
              <a:t>Ngô</a:t>
            </a:r>
            <a:r>
              <a:rPr lang="en-US" altLang="en-US" sz="2400" dirty="0">
                <a:latin typeface="Times New Roman" panose="02020603050405020304" pitchFamily="18" charset="0"/>
                <a:cs typeface="Times New Roman" panose="02020603050405020304" pitchFamily="18" charset="0"/>
              </a:rPr>
              <a:t> </a:t>
            </a:r>
            <a:r>
              <a:rPr lang="en-US" altLang="en-US" sz="2400" dirty="0" err="1">
                <a:latin typeface="Times New Roman" panose="02020603050405020304" pitchFamily="18" charset="0"/>
                <a:cs typeface="Times New Roman" panose="02020603050405020304" pitchFamily="18" charset="0"/>
              </a:rPr>
              <a:t>Thị</a:t>
            </a:r>
            <a:r>
              <a:rPr lang="en-US" altLang="en-US" sz="2400" dirty="0">
                <a:latin typeface="Times New Roman" panose="02020603050405020304" pitchFamily="18" charset="0"/>
                <a:cs typeface="Times New Roman" panose="02020603050405020304" pitchFamily="18" charset="0"/>
              </a:rPr>
              <a:t> An.</a:t>
            </a:r>
          </a:p>
          <a:p>
            <a:r>
              <a:rPr lang="en-US" altLang="en-US" sz="2400" dirty="0">
                <a:latin typeface="Times New Roman" panose="02020603050405020304" pitchFamily="18" charset="0"/>
                <a:cs typeface="Times New Roman" panose="02020603050405020304" pitchFamily="18" charset="0"/>
              </a:rPr>
              <a:t>   </a:t>
            </a:r>
            <a:r>
              <a:rPr lang="en-US" altLang="en-US" sz="2400" dirty="0">
                <a:solidFill>
                  <a:srgbClr val="0070C0"/>
                </a:solidFill>
                <a:latin typeface="Times New Roman" panose="02020603050405020304" pitchFamily="18" charset="0"/>
                <a:cs typeface="Times New Roman" panose="02020603050405020304" pitchFamily="18" charset="0"/>
              </a:rPr>
              <a:t>&lt;li&gt;</a:t>
            </a:r>
            <a:r>
              <a:rPr lang="en-US" altLang="en-US" sz="2400" dirty="0">
                <a:latin typeface="Times New Roman" panose="02020603050405020304" pitchFamily="18" charset="0"/>
                <a:cs typeface="Times New Roman" panose="02020603050405020304" pitchFamily="18" charset="0"/>
              </a:rPr>
              <a:t>Lê </a:t>
            </a:r>
            <a:r>
              <a:rPr lang="en-US" altLang="en-US" sz="2400" dirty="0" err="1">
                <a:latin typeface="Times New Roman" panose="02020603050405020304" pitchFamily="18" charset="0"/>
                <a:cs typeface="Times New Roman" panose="02020603050405020304" pitchFamily="18" charset="0"/>
              </a:rPr>
              <a:t>Xuân</a:t>
            </a:r>
            <a:r>
              <a:rPr lang="en-US" altLang="en-US" sz="2400" dirty="0">
                <a:latin typeface="Times New Roman" panose="02020603050405020304" pitchFamily="18" charset="0"/>
                <a:cs typeface="Times New Roman" panose="02020603050405020304" pitchFamily="18" charset="0"/>
              </a:rPr>
              <a:t> </a:t>
            </a:r>
            <a:r>
              <a:rPr lang="en-US" altLang="en-US" sz="2400" dirty="0" err="1">
                <a:latin typeface="Times New Roman" panose="02020603050405020304" pitchFamily="18" charset="0"/>
                <a:cs typeface="Times New Roman" panose="02020603050405020304" pitchFamily="18" charset="0"/>
              </a:rPr>
              <a:t>Châu</a:t>
            </a:r>
            <a:r>
              <a:rPr lang="en-US" altLang="en-US" sz="2400" dirty="0">
                <a:latin typeface="Times New Roman" panose="02020603050405020304" pitchFamily="18" charset="0"/>
                <a:cs typeface="Times New Roman" panose="02020603050405020304" pitchFamily="18" charset="0"/>
              </a:rPr>
              <a:t>.</a:t>
            </a:r>
          </a:p>
          <a:p>
            <a:r>
              <a:rPr lang="en-US" altLang="en-US" sz="2400" dirty="0">
                <a:latin typeface="Times New Roman" panose="02020603050405020304" pitchFamily="18" charset="0"/>
                <a:cs typeface="Times New Roman" panose="02020603050405020304" pitchFamily="18" charset="0"/>
              </a:rPr>
              <a:t>   </a:t>
            </a:r>
            <a:r>
              <a:rPr lang="en-US" altLang="en-US" sz="2400" dirty="0">
                <a:solidFill>
                  <a:srgbClr val="0070C0"/>
                </a:solidFill>
                <a:latin typeface="Times New Roman" panose="02020603050405020304" pitchFamily="18" charset="0"/>
                <a:cs typeface="Times New Roman" panose="02020603050405020304" pitchFamily="18" charset="0"/>
              </a:rPr>
              <a:t>&lt;li&gt;</a:t>
            </a:r>
            <a:r>
              <a:rPr lang="en-US" altLang="en-US" sz="2400" dirty="0" err="1">
                <a:latin typeface="Times New Roman" panose="02020603050405020304" pitchFamily="18" charset="0"/>
                <a:cs typeface="Times New Roman" panose="02020603050405020304" pitchFamily="18" charset="0"/>
              </a:rPr>
              <a:t>Vũ</a:t>
            </a:r>
            <a:r>
              <a:rPr lang="en-US" altLang="en-US" sz="2400" dirty="0">
                <a:latin typeface="Times New Roman" panose="02020603050405020304" pitchFamily="18" charset="0"/>
                <a:cs typeface="Times New Roman" panose="02020603050405020304" pitchFamily="18" charset="0"/>
              </a:rPr>
              <a:t> </a:t>
            </a:r>
            <a:r>
              <a:rPr lang="en-US" altLang="en-US" sz="2400" dirty="0" err="1">
                <a:latin typeface="Times New Roman" panose="02020603050405020304" pitchFamily="18" charset="0"/>
                <a:cs typeface="Times New Roman" panose="02020603050405020304" pitchFamily="18" charset="0"/>
              </a:rPr>
              <a:t>Đức</a:t>
            </a:r>
            <a:r>
              <a:rPr lang="en-US" altLang="en-US" sz="2400" dirty="0">
                <a:latin typeface="Times New Roman" panose="02020603050405020304" pitchFamily="18" charset="0"/>
                <a:cs typeface="Times New Roman" panose="02020603050405020304" pitchFamily="18" charset="0"/>
              </a:rPr>
              <a:t> </a:t>
            </a:r>
            <a:r>
              <a:rPr lang="en-US" altLang="en-US" sz="2400" dirty="0" err="1">
                <a:latin typeface="Times New Roman" panose="02020603050405020304" pitchFamily="18" charset="0"/>
                <a:cs typeface="Times New Roman" panose="02020603050405020304" pitchFamily="18" charset="0"/>
              </a:rPr>
              <a:t>Chiến</a:t>
            </a:r>
            <a:r>
              <a:rPr lang="en-US" altLang="en-US" sz="2400" dirty="0">
                <a:latin typeface="Times New Roman" panose="02020603050405020304" pitchFamily="18" charset="0"/>
                <a:cs typeface="Times New Roman" panose="02020603050405020304" pitchFamily="18" charset="0"/>
              </a:rPr>
              <a:t>. </a:t>
            </a:r>
          </a:p>
          <a:p>
            <a:r>
              <a:rPr lang="en-US" altLang="en-US" sz="2400" dirty="0">
                <a:latin typeface="Times New Roman" panose="02020603050405020304" pitchFamily="18" charset="0"/>
                <a:cs typeface="Times New Roman" panose="02020603050405020304" pitchFamily="18" charset="0"/>
              </a:rPr>
              <a:t>  </a:t>
            </a:r>
            <a:r>
              <a:rPr lang="en-US" altLang="en-US" sz="2400" dirty="0">
                <a:solidFill>
                  <a:srgbClr val="0070C0"/>
                </a:solidFill>
                <a:latin typeface="Times New Roman" panose="02020603050405020304" pitchFamily="18" charset="0"/>
                <a:cs typeface="Times New Roman" panose="02020603050405020304" pitchFamily="18" charset="0"/>
              </a:rPr>
              <a:t> &lt;li&gt;</a:t>
            </a:r>
            <a:r>
              <a:rPr lang="en-US" altLang="en-US" sz="2400" dirty="0" err="1">
                <a:latin typeface="Times New Roman" panose="02020603050405020304" pitchFamily="18" charset="0"/>
                <a:cs typeface="Times New Roman" panose="02020603050405020304" pitchFamily="18" charset="0"/>
              </a:rPr>
              <a:t>Nguyễn</a:t>
            </a:r>
            <a:r>
              <a:rPr lang="en-US" altLang="en-US" sz="2400" dirty="0">
                <a:latin typeface="Times New Roman" panose="02020603050405020304" pitchFamily="18" charset="0"/>
                <a:cs typeface="Times New Roman" panose="02020603050405020304" pitchFamily="18" charset="0"/>
              </a:rPr>
              <a:t> </a:t>
            </a:r>
            <a:r>
              <a:rPr lang="en-US" altLang="en-US" sz="2400" dirty="0" err="1">
                <a:latin typeface="Times New Roman" panose="02020603050405020304" pitchFamily="18" charset="0"/>
                <a:cs typeface="Times New Roman" panose="02020603050405020304" pitchFamily="18" charset="0"/>
              </a:rPr>
              <a:t>Đức</a:t>
            </a:r>
            <a:r>
              <a:rPr lang="en-US" altLang="en-US" sz="2400" dirty="0">
                <a:latin typeface="Times New Roman" panose="02020603050405020304" pitchFamily="18" charset="0"/>
                <a:cs typeface="Times New Roman" panose="02020603050405020304" pitchFamily="18" charset="0"/>
              </a:rPr>
              <a:t> </a:t>
            </a:r>
            <a:r>
              <a:rPr lang="en-US" altLang="en-US" sz="2400" dirty="0" err="1">
                <a:latin typeface="Times New Roman" panose="02020603050405020304" pitchFamily="18" charset="0"/>
                <a:cs typeface="Times New Roman" panose="02020603050405020304" pitchFamily="18" charset="0"/>
              </a:rPr>
              <a:t>Đại</a:t>
            </a:r>
            <a:r>
              <a:rPr lang="en-US" altLang="en-US" sz="2400" dirty="0">
                <a:latin typeface="Times New Roman" panose="02020603050405020304" pitchFamily="18" charset="0"/>
                <a:cs typeface="Times New Roman" panose="02020603050405020304" pitchFamily="18" charset="0"/>
              </a:rPr>
              <a:t>. </a:t>
            </a:r>
          </a:p>
          <a:p>
            <a:r>
              <a:rPr lang="en-US" altLang="en-US" sz="2400" dirty="0">
                <a:solidFill>
                  <a:srgbClr val="0070C0"/>
                </a:solidFill>
                <a:latin typeface="Times New Roman" panose="02020603050405020304" pitchFamily="18" charset="0"/>
                <a:cs typeface="Times New Roman" panose="02020603050405020304" pitchFamily="18" charset="0"/>
              </a:rPr>
              <a:t>&lt;/</a:t>
            </a:r>
            <a:r>
              <a:rPr lang="en-US" altLang="en-US" sz="2400" dirty="0" err="1">
                <a:solidFill>
                  <a:srgbClr val="0070C0"/>
                </a:solidFill>
                <a:latin typeface="Times New Roman" panose="02020603050405020304" pitchFamily="18" charset="0"/>
                <a:cs typeface="Times New Roman" panose="02020603050405020304" pitchFamily="18" charset="0"/>
              </a:rPr>
              <a:t>ol</a:t>
            </a:r>
            <a:r>
              <a:rPr lang="en-US" altLang="en-US" sz="2400" dirty="0">
                <a:solidFill>
                  <a:srgbClr val="0070C0"/>
                </a:solidFill>
                <a:latin typeface="Times New Roman" panose="02020603050405020304" pitchFamily="18" charset="0"/>
                <a:cs typeface="Times New Roman" panose="02020603050405020304" pitchFamily="18" charset="0"/>
              </a:rPr>
              <a:t>&gt;</a:t>
            </a:r>
          </a:p>
        </p:txBody>
      </p:sp>
      <p:grpSp>
        <p:nvGrpSpPr>
          <p:cNvPr id="12" name="Group 5">
            <a:extLst>
              <a:ext uri="{FF2B5EF4-FFF2-40B4-BE49-F238E27FC236}">
                <a16:creationId xmlns:a16="http://schemas.microsoft.com/office/drawing/2014/main" id="{6EF42977-4088-4AFC-9028-C11578D61771}"/>
              </a:ext>
            </a:extLst>
          </p:cNvPr>
          <p:cNvGrpSpPr>
            <a:grpSpLocks/>
          </p:cNvGrpSpPr>
          <p:nvPr/>
        </p:nvGrpSpPr>
        <p:grpSpPr bwMode="auto">
          <a:xfrm>
            <a:off x="5181600" y="3810000"/>
            <a:ext cx="3200400" cy="1447800"/>
            <a:chOff x="2496" y="2448"/>
            <a:chExt cx="1872" cy="864"/>
          </a:xfrm>
        </p:grpSpPr>
        <p:sp>
          <p:nvSpPr>
            <p:cNvPr id="13" name="Oval 6">
              <a:extLst>
                <a:ext uri="{FF2B5EF4-FFF2-40B4-BE49-F238E27FC236}">
                  <a16:creationId xmlns:a16="http://schemas.microsoft.com/office/drawing/2014/main" id="{DF64441D-5B91-4B6C-9A64-7BE6C57758CF}"/>
                </a:ext>
              </a:extLst>
            </p:cNvPr>
            <p:cNvSpPr>
              <a:spLocks noChangeArrowheads="1"/>
            </p:cNvSpPr>
            <p:nvPr/>
          </p:nvSpPr>
          <p:spPr bwMode="auto">
            <a:xfrm>
              <a:off x="3120" y="2448"/>
              <a:ext cx="1248" cy="864"/>
            </a:xfrm>
            <a:prstGeom prst="ellipse">
              <a:avLst/>
            </a:prstGeom>
            <a:noFill/>
            <a:ln w="28575">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4" name="Line 7">
              <a:extLst>
                <a:ext uri="{FF2B5EF4-FFF2-40B4-BE49-F238E27FC236}">
                  <a16:creationId xmlns:a16="http://schemas.microsoft.com/office/drawing/2014/main" id="{ABA7F4A1-AE67-4F13-B9DF-925CCDE5CD16}"/>
                </a:ext>
              </a:extLst>
            </p:cNvPr>
            <p:cNvSpPr>
              <a:spLocks noChangeShapeType="1"/>
            </p:cNvSpPr>
            <p:nvPr/>
          </p:nvSpPr>
          <p:spPr bwMode="auto">
            <a:xfrm>
              <a:off x="2496" y="2688"/>
              <a:ext cx="624" cy="192"/>
            </a:xfrm>
            <a:prstGeom prst="line">
              <a:avLst/>
            </a:prstGeom>
            <a:noFill/>
            <a:ln w="28575">
              <a:solidFill>
                <a:schemeClr val="tx2"/>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pSp>
    </p:spTree>
    <p:extLst>
      <p:ext uri="{BB962C8B-B14F-4D97-AF65-F5344CB8AC3E}">
        <p14:creationId xmlns:p14="http://schemas.microsoft.com/office/powerpoint/2010/main" val="494493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ox(in)">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47D789E-C61B-414F-B357-B5DF02BDA3A5}"/>
              </a:ext>
            </a:extLst>
          </p:cNvPr>
          <p:cNvSpPr>
            <a:spLocks noGrp="1"/>
          </p:cNvSpPr>
          <p:nvPr>
            <p:ph idx="1"/>
          </p:nvPr>
        </p:nvSpPr>
        <p:spPr/>
        <p:txBody>
          <a:bodyPr/>
          <a:lstStyle/>
          <a:p>
            <a:r>
              <a:rPr lang="en-US" altLang="en-US" b="1" dirty="0" err="1">
                <a:solidFill>
                  <a:schemeClr val="tx2"/>
                </a:solidFill>
              </a:rPr>
              <a:t>Đánh</a:t>
            </a:r>
            <a:r>
              <a:rPr lang="en-US" altLang="en-US" b="1" dirty="0">
                <a:solidFill>
                  <a:schemeClr val="tx2"/>
                </a:solidFill>
              </a:rPr>
              <a:t> </a:t>
            </a:r>
            <a:r>
              <a:rPr lang="en-US" altLang="en-US" b="1" dirty="0" err="1">
                <a:solidFill>
                  <a:schemeClr val="tx2"/>
                </a:solidFill>
              </a:rPr>
              <a:t>các</a:t>
            </a:r>
            <a:r>
              <a:rPr lang="en-US" altLang="en-US" b="1" dirty="0">
                <a:solidFill>
                  <a:schemeClr val="tx2"/>
                </a:solidFill>
              </a:rPr>
              <a:t> </a:t>
            </a:r>
            <a:r>
              <a:rPr lang="en-US" altLang="en-US" b="1" dirty="0" err="1">
                <a:solidFill>
                  <a:schemeClr val="tx2"/>
                </a:solidFill>
              </a:rPr>
              <a:t>dạng</a:t>
            </a:r>
            <a:r>
              <a:rPr lang="en-US" altLang="en-US" b="1" dirty="0">
                <a:solidFill>
                  <a:schemeClr val="tx2"/>
                </a:solidFill>
              </a:rPr>
              <a:t> </a:t>
            </a:r>
            <a:r>
              <a:rPr lang="en-US" altLang="en-US" b="1" dirty="0" err="1">
                <a:solidFill>
                  <a:schemeClr val="tx2"/>
                </a:solidFill>
              </a:rPr>
              <a:t>đánh</a:t>
            </a:r>
            <a:r>
              <a:rPr lang="en-US" altLang="en-US" b="1" dirty="0">
                <a:solidFill>
                  <a:schemeClr val="tx2"/>
                </a:solidFill>
              </a:rPr>
              <a:t> </a:t>
            </a:r>
            <a:r>
              <a:rPr lang="en-US" altLang="en-US" b="1" dirty="0" err="1">
                <a:solidFill>
                  <a:schemeClr val="tx2"/>
                </a:solidFill>
              </a:rPr>
              <a:t>số</a:t>
            </a:r>
            <a:r>
              <a:rPr lang="en-US" altLang="en-US" b="1" dirty="0">
                <a:solidFill>
                  <a:schemeClr val="tx2"/>
                </a:solidFill>
              </a:rPr>
              <a:t> </a:t>
            </a:r>
            <a:r>
              <a:rPr lang="en-US" altLang="en-US" b="1" dirty="0" err="1">
                <a:solidFill>
                  <a:schemeClr val="tx2"/>
                </a:solidFill>
              </a:rPr>
              <a:t>thứ</a:t>
            </a:r>
            <a:r>
              <a:rPr lang="en-US" altLang="en-US" b="1" dirty="0">
                <a:solidFill>
                  <a:schemeClr val="tx2"/>
                </a:solidFill>
              </a:rPr>
              <a:t> </a:t>
            </a:r>
            <a:r>
              <a:rPr lang="en-US" altLang="en-US" b="1" dirty="0" err="1">
                <a:solidFill>
                  <a:schemeClr val="tx2"/>
                </a:solidFill>
              </a:rPr>
              <a:t>tự</a:t>
            </a:r>
            <a:endParaRPr lang="en-US" altLang="en-US" b="1" dirty="0">
              <a:solidFill>
                <a:schemeClr val="tx2"/>
              </a:solidFill>
            </a:endParaRPr>
          </a:p>
          <a:p>
            <a:endParaRPr lang="en-US" dirty="0"/>
          </a:p>
        </p:txBody>
      </p:sp>
      <p:sp>
        <p:nvSpPr>
          <p:cNvPr id="3" name="Title 2">
            <a:extLst>
              <a:ext uri="{FF2B5EF4-FFF2-40B4-BE49-F238E27FC236}">
                <a16:creationId xmlns:a16="http://schemas.microsoft.com/office/drawing/2014/main" id="{2F4D3B38-51E3-4E2A-AA2A-355306A3ED61}"/>
              </a:ext>
            </a:extLst>
          </p:cNvPr>
          <p:cNvSpPr>
            <a:spLocks noGrp="1"/>
          </p:cNvSpPr>
          <p:nvPr>
            <p:ph type="title"/>
          </p:nvPr>
        </p:nvSpPr>
        <p:spPr/>
        <p:txBody>
          <a:bodyPr/>
          <a:lstStyle/>
          <a:p>
            <a:r>
              <a:rPr lang="en-US" altLang="en-US" sz="3200"/>
              <a:t>Thiết kế web với HTML</a:t>
            </a:r>
            <a:endParaRPr lang="en-US"/>
          </a:p>
        </p:txBody>
      </p:sp>
      <p:graphicFrame>
        <p:nvGraphicFramePr>
          <p:cNvPr id="5" name="Group 32">
            <a:extLst>
              <a:ext uri="{FF2B5EF4-FFF2-40B4-BE49-F238E27FC236}">
                <a16:creationId xmlns:a16="http://schemas.microsoft.com/office/drawing/2014/main" id="{724C9A2E-2859-414D-BCF0-F15CDA745476}"/>
              </a:ext>
            </a:extLst>
          </p:cNvPr>
          <p:cNvGraphicFramePr>
            <a:graphicFrameLocks noGrp="1"/>
          </p:cNvGraphicFramePr>
          <p:nvPr>
            <p:extLst>
              <p:ext uri="{D42A27DB-BD31-4B8C-83A1-F6EECF244321}">
                <p14:modId xmlns:p14="http://schemas.microsoft.com/office/powerpoint/2010/main" val="2088052501"/>
              </p:ext>
            </p:extLst>
          </p:nvPr>
        </p:nvGraphicFramePr>
        <p:xfrm>
          <a:off x="2433478" y="2330364"/>
          <a:ext cx="7325043" cy="4297435"/>
        </p:xfrm>
        <a:graphic>
          <a:graphicData uri="http://schemas.openxmlformats.org/drawingml/2006/table">
            <a:tbl>
              <a:tblPr/>
              <a:tblGrid>
                <a:gridCol w="2102168">
                  <a:extLst>
                    <a:ext uri="{9D8B030D-6E8A-4147-A177-3AD203B41FA5}">
                      <a16:colId xmlns:a16="http://schemas.microsoft.com/office/drawing/2014/main" val="20000"/>
                    </a:ext>
                  </a:extLst>
                </a:gridCol>
                <a:gridCol w="5222875">
                  <a:extLst>
                    <a:ext uri="{9D8B030D-6E8A-4147-A177-3AD203B41FA5}">
                      <a16:colId xmlns:a16="http://schemas.microsoft.com/office/drawing/2014/main" val="20001"/>
                    </a:ext>
                  </a:extLst>
                </a:gridCol>
              </a:tblGrid>
              <a:tr h="457162">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sz="24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Thuộc</a:t>
                      </a:r>
                      <a:r>
                        <a:rPr kumimoji="0" lang="en-US" sz="2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sz="24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tính</a:t>
                      </a:r>
                      <a:endParaRPr kumimoji="0" lang="en-US" sz="2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marT="45710" marB="4571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sz="24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Mô</a:t>
                      </a:r>
                      <a:r>
                        <a:rPr kumimoji="0" lang="en-US" sz="2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sz="24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tả</a:t>
                      </a:r>
                      <a:endParaRPr kumimoji="0" lang="en-US" sz="2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marT="45710" marB="4571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57162">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sz="24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Type = A</a:t>
                      </a:r>
                    </a:p>
                  </a:txBody>
                  <a:tcPr marT="45710" marB="4571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sz="24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Thiết lập ký tự chữ hoa.</a:t>
                      </a:r>
                    </a:p>
                  </a:txBody>
                  <a:tcPr marT="45710" marB="4571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57162">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sz="24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Type = a</a:t>
                      </a:r>
                    </a:p>
                  </a:txBody>
                  <a:tcPr marT="45710" marB="4571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sz="24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Thiết lập ký tự chữ thường</a:t>
                      </a:r>
                    </a:p>
                  </a:txBody>
                  <a:tcPr marT="45710" marB="4571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822905">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sz="24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Type = I</a:t>
                      </a:r>
                    </a:p>
                  </a:txBody>
                  <a:tcPr marT="45710" marB="4571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sz="24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Thiết lập chữ số La mã dạng chữ hoa</a:t>
                      </a:r>
                    </a:p>
                  </a:txBody>
                  <a:tcPr marT="45710" marB="4571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822905">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sz="24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Type = i</a:t>
                      </a:r>
                    </a:p>
                  </a:txBody>
                  <a:tcPr marT="45710" marB="4571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sz="24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Thiết</a:t>
                      </a:r>
                      <a:r>
                        <a:rPr kumimoji="0" 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sz="24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lập</a:t>
                      </a:r>
                      <a:r>
                        <a:rPr kumimoji="0" 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sz="24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chữ</a:t>
                      </a:r>
                      <a:r>
                        <a:rPr kumimoji="0" 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sz="24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số</a:t>
                      </a:r>
                      <a:r>
                        <a:rPr kumimoji="0" 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La </a:t>
                      </a:r>
                      <a:r>
                        <a:rPr kumimoji="0" lang="en-US" sz="24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mã</a:t>
                      </a:r>
                      <a:r>
                        <a:rPr kumimoji="0" 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sz="24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dạng</a:t>
                      </a:r>
                      <a:r>
                        <a:rPr kumimoji="0" 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sz="24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chữ</a:t>
                      </a:r>
                      <a:r>
                        <a:rPr kumimoji="0" 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sz="24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thường</a:t>
                      </a:r>
                      <a:endParaRPr kumimoji="0" 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marT="45710" marB="4571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57162">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sz="24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Type = 1</a:t>
                      </a:r>
                    </a:p>
                  </a:txBody>
                  <a:tcPr marT="45710" marB="4571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sz="24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Thiết lập kiểu số</a:t>
                      </a:r>
                    </a:p>
                  </a:txBody>
                  <a:tcPr marT="45710" marB="4571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822905">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sz="24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Start = n</a:t>
                      </a:r>
                    </a:p>
                  </a:txBody>
                  <a:tcPr marT="45710" marB="4571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sz="24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Tạo</a:t>
                      </a:r>
                      <a:r>
                        <a:rPr kumimoji="0" 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sz="24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giá</a:t>
                      </a:r>
                      <a:r>
                        <a:rPr kumimoji="0" 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sz="24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trị</a:t>
                      </a:r>
                      <a:r>
                        <a:rPr kumimoji="0" 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sz="24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bắt</a:t>
                      </a:r>
                      <a:r>
                        <a:rPr kumimoji="0" 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sz="24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đầu</a:t>
                      </a:r>
                      <a:r>
                        <a:rPr kumimoji="0" 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sz="24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của</a:t>
                      </a:r>
                      <a:r>
                        <a:rPr kumimoji="0" 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sz="24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danh</a:t>
                      </a:r>
                      <a:r>
                        <a:rPr kumimoji="0" 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sz="24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sách</a:t>
                      </a:r>
                      <a:r>
                        <a:rPr kumimoji="0" 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sz="24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là</a:t>
                      </a:r>
                      <a:r>
                        <a:rPr kumimoji="0" 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n</a:t>
                      </a:r>
                    </a:p>
                  </a:txBody>
                  <a:tcPr marT="45710" marB="4571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360510345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47D789E-C61B-414F-B357-B5DF02BDA3A5}"/>
              </a:ext>
            </a:extLst>
          </p:cNvPr>
          <p:cNvSpPr>
            <a:spLocks noGrp="1"/>
          </p:cNvSpPr>
          <p:nvPr>
            <p:ph idx="1"/>
          </p:nvPr>
        </p:nvSpPr>
        <p:spPr/>
        <p:txBody>
          <a:bodyPr/>
          <a:lstStyle/>
          <a:p>
            <a:r>
              <a:rPr lang="en-US" altLang="en-US"/>
              <a:t> </a:t>
            </a:r>
            <a:r>
              <a:rPr lang="en-US" altLang="en-US">
                <a:hlinkClick r:id="rId2" action="ppaction://hlinkfile"/>
              </a:rPr>
              <a:t>Ví dụ</a:t>
            </a:r>
            <a:r>
              <a:rPr lang="en-US" altLang="en-US"/>
              <a:t>, ta có đoạn mã sau:</a:t>
            </a:r>
          </a:p>
          <a:p>
            <a:endParaRPr lang="en-US"/>
          </a:p>
        </p:txBody>
      </p:sp>
      <p:sp>
        <p:nvSpPr>
          <p:cNvPr id="3" name="Title 2">
            <a:extLst>
              <a:ext uri="{FF2B5EF4-FFF2-40B4-BE49-F238E27FC236}">
                <a16:creationId xmlns:a16="http://schemas.microsoft.com/office/drawing/2014/main" id="{2F4D3B38-51E3-4E2A-AA2A-355306A3ED61}"/>
              </a:ext>
            </a:extLst>
          </p:cNvPr>
          <p:cNvSpPr>
            <a:spLocks noGrp="1"/>
          </p:cNvSpPr>
          <p:nvPr>
            <p:ph type="title"/>
          </p:nvPr>
        </p:nvSpPr>
        <p:spPr/>
        <p:txBody>
          <a:bodyPr/>
          <a:lstStyle/>
          <a:p>
            <a:r>
              <a:rPr lang="en-US" altLang="en-US" sz="3200" dirty="0" err="1">
                <a:solidFill>
                  <a:srgbClr val="FF0000"/>
                </a:solidFill>
              </a:rPr>
              <a:t>Thiết</a:t>
            </a:r>
            <a:r>
              <a:rPr lang="en-US" altLang="en-US" sz="3200" dirty="0">
                <a:solidFill>
                  <a:srgbClr val="FF0000"/>
                </a:solidFill>
              </a:rPr>
              <a:t> </a:t>
            </a:r>
            <a:r>
              <a:rPr lang="en-US" altLang="en-US" sz="3200" dirty="0" err="1">
                <a:solidFill>
                  <a:srgbClr val="FF0000"/>
                </a:solidFill>
              </a:rPr>
              <a:t>kế</a:t>
            </a:r>
            <a:r>
              <a:rPr lang="en-US" altLang="en-US" sz="3200" dirty="0">
                <a:solidFill>
                  <a:srgbClr val="FF0000"/>
                </a:solidFill>
              </a:rPr>
              <a:t> web </a:t>
            </a:r>
            <a:r>
              <a:rPr lang="en-US" altLang="en-US" sz="3200" dirty="0" err="1">
                <a:solidFill>
                  <a:srgbClr val="FF0000"/>
                </a:solidFill>
              </a:rPr>
              <a:t>với</a:t>
            </a:r>
            <a:r>
              <a:rPr lang="en-US" altLang="en-US" sz="3200" dirty="0">
                <a:solidFill>
                  <a:srgbClr val="FF0000"/>
                </a:solidFill>
              </a:rPr>
              <a:t> HTML</a:t>
            </a:r>
            <a:endParaRPr lang="en-US" dirty="0">
              <a:solidFill>
                <a:srgbClr val="FF0000"/>
              </a:solidFill>
            </a:endParaRPr>
          </a:p>
        </p:txBody>
      </p:sp>
      <p:sp>
        <p:nvSpPr>
          <p:cNvPr id="4" name="Rectangle 3">
            <a:extLst>
              <a:ext uri="{FF2B5EF4-FFF2-40B4-BE49-F238E27FC236}">
                <a16:creationId xmlns:a16="http://schemas.microsoft.com/office/drawing/2014/main" id="{2FA1B508-7309-4243-A7B3-AEB73E998A8A}"/>
              </a:ext>
            </a:extLst>
          </p:cNvPr>
          <p:cNvSpPr>
            <a:spLocks noChangeArrowheads="1"/>
          </p:cNvSpPr>
          <p:nvPr/>
        </p:nvSpPr>
        <p:spPr bwMode="auto">
          <a:xfrm>
            <a:off x="2286000" y="2057400"/>
            <a:ext cx="4572000"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2400">
                <a:solidFill>
                  <a:schemeClr val="tx2"/>
                </a:solidFill>
                <a:latin typeface="Times New Roman" panose="02020603050405020304" pitchFamily="18" charset="0"/>
                <a:cs typeface="Times New Roman" panose="02020603050405020304" pitchFamily="18" charset="0"/>
              </a:rPr>
              <a:t>&lt;ol start=</a:t>
            </a:r>
            <a:r>
              <a:rPr lang="en-US" altLang="en-US" sz="2400">
                <a:latin typeface="Times New Roman" panose="02020603050405020304" pitchFamily="18" charset="0"/>
                <a:cs typeface="Times New Roman" panose="02020603050405020304" pitchFamily="18" charset="0"/>
              </a:rPr>
              <a:t>2</a:t>
            </a:r>
            <a:r>
              <a:rPr lang="en-US" altLang="en-US" sz="2400">
                <a:solidFill>
                  <a:schemeClr val="tx2"/>
                </a:solidFill>
                <a:latin typeface="Times New Roman" panose="02020603050405020304" pitchFamily="18" charset="0"/>
                <a:cs typeface="Times New Roman" panose="02020603050405020304" pitchFamily="18" charset="0"/>
              </a:rPr>
              <a:t> type=</a:t>
            </a:r>
            <a:r>
              <a:rPr lang="en-US" altLang="en-US" sz="2400">
                <a:latin typeface="Times New Roman" panose="02020603050405020304" pitchFamily="18" charset="0"/>
                <a:cs typeface="Times New Roman" panose="02020603050405020304" pitchFamily="18" charset="0"/>
              </a:rPr>
              <a:t>i</a:t>
            </a:r>
            <a:r>
              <a:rPr lang="en-US" altLang="en-US" sz="2400">
                <a:solidFill>
                  <a:schemeClr val="tx2"/>
                </a:solidFill>
                <a:latin typeface="Times New Roman" panose="02020603050405020304" pitchFamily="18" charset="0"/>
                <a:cs typeface="Times New Roman" panose="02020603050405020304" pitchFamily="18" charset="0"/>
              </a:rPr>
              <a:t>&gt;</a:t>
            </a:r>
          </a:p>
          <a:p>
            <a:r>
              <a:rPr lang="en-US" altLang="en-US" sz="2400">
                <a:latin typeface="Times New Roman" panose="02020603050405020304" pitchFamily="18" charset="0"/>
                <a:cs typeface="Times New Roman" panose="02020603050405020304" pitchFamily="18" charset="0"/>
              </a:rPr>
              <a:t>   </a:t>
            </a:r>
            <a:r>
              <a:rPr lang="en-US" altLang="en-US" sz="2400">
                <a:solidFill>
                  <a:schemeClr val="tx2"/>
                </a:solidFill>
                <a:latin typeface="Times New Roman" panose="02020603050405020304" pitchFamily="18" charset="0"/>
                <a:cs typeface="Times New Roman" panose="02020603050405020304" pitchFamily="18" charset="0"/>
              </a:rPr>
              <a:t>&lt;li&gt;</a:t>
            </a:r>
            <a:r>
              <a:rPr lang="en-US" altLang="en-US" sz="2400">
                <a:latin typeface="Times New Roman" panose="02020603050405020304" pitchFamily="18" charset="0"/>
                <a:cs typeface="Times New Roman" panose="02020603050405020304" pitchFamily="18" charset="0"/>
              </a:rPr>
              <a:t>Ngô Thị An.</a:t>
            </a:r>
          </a:p>
          <a:p>
            <a:r>
              <a:rPr lang="en-US" altLang="en-US" sz="2400">
                <a:latin typeface="Times New Roman" panose="02020603050405020304" pitchFamily="18" charset="0"/>
                <a:cs typeface="Times New Roman" panose="02020603050405020304" pitchFamily="18" charset="0"/>
              </a:rPr>
              <a:t>   </a:t>
            </a:r>
            <a:r>
              <a:rPr lang="en-US" altLang="en-US" sz="2400">
                <a:solidFill>
                  <a:schemeClr val="tx2"/>
                </a:solidFill>
                <a:latin typeface="Times New Roman" panose="02020603050405020304" pitchFamily="18" charset="0"/>
                <a:cs typeface="Times New Roman" panose="02020603050405020304" pitchFamily="18" charset="0"/>
              </a:rPr>
              <a:t>&lt;li&gt;</a:t>
            </a:r>
            <a:r>
              <a:rPr lang="en-US" altLang="en-US" sz="2400">
                <a:latin typeface="Times New Roman" panose="02020603050405020304" pitchFamily="18" charset="0"/>
                <a:cs typeface="Times New Roman" panose="02020603050405020304" pitchFamily="18" charset="0"/>
              </a:rPr>
              <a:t>Lê Xuân Châu.</a:t>
            </a:r>
          </a:p>
          <a:p>
            <a:r>
              <a:rPr lang="en-US" altLang="en-US" sz="2400">
                <a:latin typeface="Times New Roman" panose="02020603050405020304" pitchFamily="18" charset="0"/>
                <a:cs typeface="Times New Roman" panose="02020603050405020304" pitchFamily="18" charset="0"/>
              </a:rPr>
              <a:t>   </a:t>
            </a:r>
            <a:r>
              <a:rPr lang="en-US" altLang="en-US" sz="2400">
                <a:solidFill>
                  <a:schemeClr val="tx2"/>
                </a:solidFill>
                <a:latin typeface="Times New Roman" panose="02020603050405020304" pitchFamily="18" charset="0"/>
                <a:cs typeface="Times New Roman" panose="02020603050405020304" pitchFamily="18" charset="0"/>
              </a:rPr>
              <a:t>&lt;li&gt;</a:t>
            </a:r>
            <a:r>
              <a:rPr lang="en-US" altLang="en-US" sz="2400">
                <a:latin typeface="Times New Roman" panose="02020603050405020304" pitchFamily="18" charset="0"/>
                <a:cs typeface="Times New Roman" panose="02020603050405020304" pitchFamily="18" charset="0"/>
              </a:rPr>
              <a:t>Vũ Đức Chiến. </a:t>
            </a:r>
          </a:p>
          <a:p>
            <a:r>
              <a:rPr lang="en-US" altLang="en-US" sz="2400">
                <a:latin typeface="Times New Roman" panose="02020603050405020304" pitchFamily="18" charset="0"/>
                <a:cs typeface="Times New Roman" panose="02020603050405020304" pitchFamily="18" charset="0"/>
              </a:rPr>
              <a:t>   </a:t>
            </a:r>
            <a:r>
              <a:rPr lang="en-US" altLang="en-US" sz="2400">
                <a:solidFill>
                  <a:schemeClr val="tx2"/>
                </a:solidFill>
                <a:latin typeface="Times New Roman" panose="02020603050405020304" pitchFamily="18" charset="0"/>
                <a:cs typeface="Times New Roman" panose="02020603050405020304" pitchFamily="18" charset="0"/>
              </a:rPr>
              <a:t>&lt;li&gt;</a:t>
            </a:r>
            <a:r>
              <a:rPr lang="en-US" altLang="en-US" sz="2400">
                <a:latin typeface="Times New Roman" panose="02020603050405020304" pitchFamily="18" charset="0"/>
                <a:cs typeface="Times New Roman" panose="02020603050405020304" pitchFamily="18" charset="0"/>
              </a:rPr>
              <a:t>Nguyễn Đức Đại. </a:t>
            </a:r>
          </a:p>
          <a:p>
            <a:r>
              <a:rPr lang="en-US" altLang="en-US" sz="2400">
                <a:solidFill>
                  <a:schemeClr val="tx2"/>
                </a:solidFill>
                <a:latin typeface="Times New Roman" panose="02020603050405020304" pitchFamily="18" charset="0"/>
                <a:cs typeface="Times New Roman" panose="02020603050405020304" pitchFamily="18" charset="0"/>
              </a:rPr>
              <a:t>&lt;/ol&gt;</a:t>
            </a:r>
          </a:p>
        </p:txBody>
      </p:sp>
      <p:pic>
        <p:nvPicPr>
          <p:cNvPr id="5" name="Picture 4">
            <a:extLst>
              <a:ext uri="{FF2B5EF4-FFF2-40B4-BE49-F238E27FC236}">
                <a16:creationId xmlns:a16="http://schemas.microsoft.com/office/drawing/2014/main" id="{6A9E209D-2CF0-4B49-8445-E340DE9CF4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91250" y="2038350"/>
            <a:ext cx="4095750" cy="413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 name="Group 5">
            <a:extLst>
              <a:ext uri="{FF2B5EF4-FFF2-40B4-BE49-F238E27FC236}">
                <a16:creationId xmlns:a16="http://schemas.microsoft.com/office/drawing/2014/main" id="{E0BE855D-7DC1-4C5B-8EF5-BB53353C3D81}"/>
              </a:ext>
            </a:extLst>
          </p:cNvPr>
          <p:cNvGrpSpPr>
            <a:grpSpLocks/>
          </p:cNvGrpSpPr>
          <p:nvPr/>
        </p:nvGrpSpPr>
        <p:grpSpPr bwMode="auto">
          <a:xfrm>
            <a:off x="5105400" y="3886200"/>
            <a:ext cx="3200400" cy="1447800"/>
            <a:chOff x="2496" y="2448"/>
            <a:chExt cx="1872" cy="864"/>
          </a:xfrm>
        </p:grpSpPr>
        <p:sp>
          <p:nvSpPr>
            <p:cNvPr id="7" name="Oval 6">
              <a:extLst>
                <a:ext uri="{FF2B5EF4-FFF2-40B4-BE49-F238E27FC236}">
                  <a16:creationId xmlns:a16="http://schemas.microsoft.com/office/drawing/2014/main" id="{58E2F577-5846-4B8E-9F29-5ED3E6F61C0A}"/>
                </a:ext>
              </a:extLst>
            </p:cNvPr>
            <p:cNvSpPr>
              <a:spLocks noChangeArrowheads="1"/>
            </p:cNvSpPr>
            <p:nvPr/>
          </p:nvSpPr>
          <p:spPr bwMode="auto">
            <a:xfrm>
              <a:off x="3120" y="2448"/>
              <a:ext cx="1248" cy="864"/>
            </a:xfrm>
            <a:prstGeom prst="ellipse">
              <a:avLst/>
            </a:prstGeom>
            <a:noFill/>
            <a:ln w="28575">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8" name="Line 7">
              <a:extLst>
                <a:ext uri="{FF2B5EF4-FFF2-40B4-BE49-F238E27FC236}">
                  <a16:creationId xmlns:a16="http://schemas.microsoft.com/office/drawing/2014/main" id="{FF6F8F14-7C4B-4E52-9409-8A2450F23FBD}"/>
                </a:ext>
              </a:extLst>
            </p:cNvPr>
            <p:cNvSpPr>
              <a:spLocks noChangeShapeType="1"/>
            </p:cNvSpPr>
            <p:nvPr/>
          </p:nvSpPr>
          <p:spPr bwMode="auto">
            <a:xfrm>
              <a:off x="2496" y="2688"/>
              <a:ext cx="624" cy="192"/>
            </a:xfrm>
            <a:prstGeom prst="line">
              <a:avLst/>
            </a:prstGeom>
            <a:noFill/>
            <a:ln w="28575">
              <a:solidFill>
                <a:schemeClr val="tx2"/>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pSp>
    </p:spTree>
    <p:extLst>
      <p:ext uri="{BB962C8B-B14F-4D97-AF65-F5344CB8AC3E}">
        <p14:creationId xmlns:p14="http://schemas.microsoft.com/office/powerpoint/2010/main" val="2388071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ox(i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ox(in)">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86910FB-7B34-4FA5-A28F-12631486B832}"/>
              </a:ext>
            </a:extLst>
          </p:cNvPr>
          <p:cNvSpPr>
            <a:spLocks noGrp="1"/>
          </p:cNvSpPr>
          <p:nvPr>
            <p:ph type="title"/>
          </p:nvPr>
        </p:nvSpPr>
        <p:spPr/>
        <p:txBody>
          <a:bodyPr/>
          <a:lstStyle/>
          <a:p>
            <a:r>
              <a:rPr lang="en-US"/>
              <a:t>Internet – Mạng thông tin</a:t>
            </a:r>
          </a:p>
        </p:txBody>
      </p:sp>
      <p:pic>
        <p:nvPicPr>
          <p:cNvPr id="4" name="Picture 2">
            <a:extLst>
              <a:ext uri="{FF2B5EF4-FFF2-40B4-BE49-F238E27FC236}">
                <a16:creationId xmlns:a16="http://schemas.microsoft.com/office/drawing/2014/main" id="{C7246043-E35C-4F0D-8B83-5AA8BFCF666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l="16406" t="30208" r="13281" b="16667"/>
          <a:stretch>
            <a:fillRect/>
          </a:stretch>
        </p:blipFill>
        <p:spPr bwMode="auto">
          <a:xfrm>
            <a:off x="2209800" y="1143000"/>
            <a:ext cx="8077200" cy="45770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3265885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47D789E-C61B-414F-B357-B5DF02BDA3A5}"/>
              </a:ext>
            </a:extLst>
          </p:cNvPr>
          <p:cNvSpPr>
            <a:spLocks noGrp="1"/>
          </p:cNvSpPr>
          <p:nvPr>
            <p:ph idx="1"/>
          </p:nvPr>
        </p:nvSpPr>
        <p:spPr/>
        <p:txBody>
          <a:bodyPr/>
          <a:lstStyle/>
          <a:p>
            <a:pPr marL="109728" indent="0">
              <a:buNone/>
            </a:pPr>
            <a:r>
              <a:rPr lang="en-US" altLang="en-US" b="1">
                <a:solidFill>
                  <a:schemeClr val="tx2">
                    <a:lumMod val="50000"/>
                  </a:schemeClr>
                </a:solidFill>
              </a:rPr>
              <a:t>3. Thêm hình ảnh vào trang Web</a:t>
            </a:r>
          </a:p>
          <a:p>
            <a:pPr marL="609600" indent="-609600">
              <a:buNone/>
            </a:pPr>
            <a:r>
              <a:rPr lang="en-US" altLang="en-US" sz="2400" b="1">
                <a:solidFill>
                  <a:schemeClr val="tx2">
                    <a:lumMod val="50000"/>
                  </a:schemeClr>
                </a:solidFill>
              </a:rPr>
              <a:t>  3.1. Các dạng hình ảnh của web</a:t>
            </a:r>
          </a:p>
          <a:p>
            <a:pPr marL="723900" lvl="1" indent="17463">
              <a:buFontTx/>
              <a:buChar char="•"/>
            </a:pPr>
            <a:r>
              <a:rPr lang="en-US" altLang="en-US">
                <a:solidFill>
                  <a:schemeClr val="tx2">
                    <a:lumMod val="50000"/>
                  </a:schemeClr>
                </a:solidFill>
              </a:rPr>
              <a:t> Có nhiều dạng tệp tin hình ảnh: PICT, GIF, TIFF, BMP, JPEG, ...</a:t>
            </a:r>
          </a:p>
          <a:p>
            <a:pPr marL="723900" lvl="1" indent="17463">
              <a:buFontTx/>
              <a:buChar char="•"/>
            </a:pPr>
            <a:r>
              <a:rPr lang="en-US" altLang="en-US">
                <a:solidFill>
                  <a:schemeClr val="tx2">
                    <a:lumMod val="50000"/>
                  </a:schemeClr>
                </a:solidFill>
              </a:rPr>
              <a:t> Dạng chuẩn có thể hiển thị trong một trang web là Gif.</a:t>
            </a:r>
          </a:p>
          <a:p>
            <a:pPr marL="723900" lvl="1" indent="17463">
              <a:buFontTx/>
              <a:buChar char="•"/>
            </a:pPr>
            <a:r>
              <a:rPr lang="en-US" altLang="en-US">
                <a:solidFill>
                  <a:schemeClr val="tx2">
                    <a:lumMod val="50000"/>
                  </a:schemeClr>
                </a:solidFill>
              </a:rPr>
              <a:t> Dạng hình ảnh khác sử dụng trong web là Jpeg.</a:t>
            </a:r>
          </a:p>
          <a:p>
            <a:pPr marL="109728" indent="0">
              <a:buNone/>
            </a:pPr>
            <a:endParaRPr lang="en-US">
              <a:solidFill>
                <a:schemeClr val="tx2">
                  <a:lumMod val="50000"/>
                </a:schemeClr>
              </a:solidFill>
            </a:endParaRPr>
          </a:p>
        </p:txBody>
      </p:sp>
      <p:sp>
        <p:nvSpPr>
          <p:cNvPr id="3" name="Title 2">
            <a:extLst>
              <a:ext uri="{FF2B5EF4-FFF2-40B4-BE49-F238E27FC236}">
                <a16:creationId xmlns:a16="http://schemas.microsoft.com/office/drawing/2014/main" id="{2F4D3B38-51E3-4E2A-AA2A-355306A3ED61}"/>
              </a:ext>
            </a:extLst>
          </p:cNvPr>
          <p:cNvSpPr>
            <a:spLocks noGrp="1"/>
          </p:cNvSpPr>
          <p:nvPr>
            <p:ph type="title"/>
          </p:nvPr>
        </p:nvSpPr>
        <p:spPr/>
        <p:txBody>
          <a:bodyPr/>
          <a:lstStyle/>
          <a:p>
            <a:r>
              <a:rPr lang="en-US" altLang="en-US" sz="3200"/>
              <a:t>Thiết kế web với HTML</a:t>
            </a:r>
            <a:endParaRPr lang="en-US"/>
          </a:p>
        </p:txBody>
      </p:sp>
    </p:spTree>
    <p:extLst>
      <p:ext uri="{BB962C8B-B14F-4D97-AF65-F5344CB8AC3E}">
        <p14:creationId xmlns:p14="http://schemas.microsoft.com/office/powerpoint/2010/main" val="97847412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47D789E-C61B-414F-B357-B5DF02BDA3A5}"/>
              </a:ext>
            </a:extLst>
          </p:cNvPr>
          <p:cNvSpPr>
            <a:spLocks noGrp="1"/>
          </p:cNvSpPr>
          <p:nvPr>
            <p:ph idx="1"/>
          </p:nvPr>
        </p:nvSpPr>
        <p:spPr/>
        <p:txBody>
          <a:bodyPr/>
          <a:lstStyle/>
          <a:p>
            <a:pPr marL="609600" indent="-609600">
              <a:buClr>
                <a:schemeClr val="tx1"/>
              </a:buClr>
              <a:buNone/>
            </a:pPr>
            <a:r>
              <a:rPr lang="en-US" altLang="en-US" b="1">
                <a:solidFill>
                  <a:schemeClr val="hlink"/>
                </a:solidFill>
              </a:rPr>
              <a:t>3.2. Vài điểm cần biết khi sử dụng đồ hoạ</a:t>
            </a:r>
          </a:p>
          <a:p>
            <a:pPr marL="990600" lvl="1" indent="-533400">
              <a:buClr>
                <a:schemeClr val="tx1"/>
              </a:buClr>
            </a:pPr>
            <a:r>
              <a:rPr lang="en-US" altLang="en-US"/>
              <a:t>Kích thước hình ảnh càng nhỏ càng tốt, nên nhỏ hơn 100Kb.</a:t>
            </a:r>
          </a:p>
          <a:p>
            <a:pPr marL="990600" lvl="1" indent="-533400">
              <a:buClr>
                <a:schemeClr val="tx1"/>
              </a:buClr>
            </a:pPr>
            <a:r>
              <a:rPr lang="en-US" altLang="en-US"/>
              <a:t>Các hình ảnh không nên rộng hơn 480 điểm và cao hơn 300 điểm.</a:t>
            </a:r>
          </a:p>
          <a:p>
            <a:pPr marL="990600" lvl="1" indent="-533400">
              <a:buClr>
                <a:schemeClr val="tx1"/>
              </a:buClr>
            </a:pPr>
            <a:r>
              <a:rPr lang="en-US" altLang="en-US"/>
              <a:t>Hình ảnh là những thứ tạo thêm nghĩa cho tài liệu.</a:t>
            </a:r>
          </a:p>
          <a:p>
            <a:pPr marL="990600" lvl="1" indent="-533400">
              <a:buClr>
                <a:schemeClr val="tx1"/>
              </a:buClr>
            </a:pPr>
            <a:r>
              <a:rPr lang="en-US" altLang="en-US"/>
              <a:t>Một hình ảnh nhỏ có thể xuất hiện nhiều lần trong một trang mà chỉ bị chậm rất ít thời gian.</a:t>
            </a:r>
          </a:p>
          <a:p>
            <a:endParaRPr lang="en-US"/>
          </a:p>
        </p:txBody>
      </p:sp>
      <p:sp>
        <p:nvSpPr>
          <p:cNvPr id="3" name="Title 2">
            <a:extLst>
              <a:ext uri="{FF2B5EF4-FFF2-40B4-BE49-F238E27FC236}">
                <a16:creationId xmlns:a16="http://schemas.microsoft.com/office/drawing/2014/main" id="{2F4D3B38-51E3-4E2A-AA2A-355306A3ED61}"/>
              </a:ext>
            </a:extLst>
          </p:cNvPr>
          <p:cNvSpPr>
            <a:spLocks noGrp="1"/>
          </p:cNvSpPr>
          <p:nvPr>
            <p:ph type="title"/>
          </p:nvPr>
        </p:nvSpPr>
        <p:spPr/>
        <p:txBody>
          <a:bodyPr/>
          <a:lstStyle/>
          <a:p>
            <a:r>
              <a:rPr lang="en-US" altLang="en-US" sz="3200"/>
              <a:t>Thiết kế web với HTML</a:t>
            </a:r>
            <a:endParaRPr lang="en-US"/>
          </a:p>
        </p:txBody>
      </p:sp>
    </p:spTree>
    <p:extLst>
      <p:ext uri="{BB962C8B-B14F-4D97-AF65-F5344CB8AC3E}">
        <p14:creationId xmlns:p14="http://schemas.microsoft.com/office/powerpoint/2010/main" val="99411863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47D789E-C61B-414F-B357-B5DF02BDA3A5}"/>
              </a:ext>
            </a:extLst>
          </p:cNvPr>
          <p:cNvSpPr>
            <a:spLocks noGrp="1"/>
          </p:cNvSpPr>
          <p:nvPr>
            <p:ph idx="1"/>
          </p:nvPr>
        </p:nvSpPr>
        <p:spPr/>
        <p:txBody>
          <a:bodyPr/>
          <a:lstStyle/>
          <a:p>
            <a:pPr marL="609600" indent="-609600">
              <a:buClr>
                <a:schemeClr val="tx1"/>
              </a:buClr>
              <a:buNone/>
            </a:pPr>
            <a:r>
              <a:rPr lang="en-US" altLang="en-US" b="1" dirty="0">
                <a:solidFill>
                  <a:schemeClr val="tx2">
                    <a:lumMod val="50000"/>
                  </a:schemeClr>
                </a:solidFill>
              </a:rPr>
              <a:t>3.3. </a:t>
            </a:r>
            <a:r>
              <a:rPr lang="en-US" altLang="en-US" b="1" dirty="0" err="1">
                <a:solidFill>
                  <a:schemeClr val="tx2">
                    <a:lumMod val="50000"/>
                  </a:schemeClr>
                </a:solidFill>
              </a:rPr>
              <a:t>Đưa</a:t>
            </a:r>
            <a:r>
              <a:rPr lang="en-US" altLang="en-US" b="1" dirty="0">
                <a:solidFill>
                  <a:schemeClr val="tx2">
                    <a:lumMod val="50000"/>
                  </a:schemeClr>
                </a:solidFill>
              </a:rPr>
              <a:t> </a:t>
            </a:r>
            <a:r>
              <a:rPr lang="en-US" altLang="en-US" b="1" dirty="0" err="1">
                <a:solidFill>
                  <a:schemeClr val="tx2">
                    <a:lumMod val="50000"/>
                  </a:schemeClr>
                </a:solidFill>
              </a:rPr>
              <a:t>hình</a:t>
            </a:r>
            <a:r>
              <a:rPr lang="en-US" altLang="en-US" b="1" dirty="0">
                <a:solidFill>
                  <a:schemeClr val="tx2">
                    <a:lumMod val="50000"/>
                  </a:schemeClr>
                </a:solidFill>
              </a:rPr>
              <a:t> </a:t>
            </a:r>
            <a:r>
              <a:rPr lang="en-US" altLang="en-US" b="1" dirty="0" err="1">
                <a:solidFill>
                  <a:schemeClr val="tx2">
                    <a:lumMod val="50000"/>
                  </a:schemeClr>
                </a:solidFill>
              </a:rPr>
              <a:t>ảnh</a:t>
            </a:r>
            <a:r>
              <a:rPr lang="en-US" altLang="en-US" b="1" dirty="0">
                <a:solidFill>
                  <a:schemeClr val="tx2">
                    <a:lumMod val="50000"/>
                  </a:schemeClr>
                </a:solidFill>
              </a:rPr>
              <a:t> </a:t>
            </a:r>
            <a:r>
              <a:rPr lang="en-US" altLang="en-US" b="1" dirty="0" err="1">
                <a:solidFill>
                  <a:schemeClr val="tx2">
                    <a:lumMod val="50000"/>
                  </a:schemeClr>
                </a:solidFill>
              </a:rPr>
              <a:t>vào</a:t>
            </a:r>
            <a:r>
              <a:rPr lang="en-US" altLang="en-US" b="1" dirty="0">
                <a:solidFill>
                  <a:schemeClr val="tx2">
                    <a:lumMod val="50000"/>
                  </a:schemeClr>
                </a:solidFill>
              </a:rPr>
              <a:t> </a:t>
            </a:r>
            <a:r>
              <a:rPr lang="en-US" altLang="en-US" b="1" dirty="0" err="1">
                <a:solidFill>
                  <a:schemeClr val="tx2">
                    <a:lumMod val="50000"/>
                  </a:schemeClr>
                </a:solidFill>
              </a:rPr>
              <a:t>trang</a:t>
            </a:r>
            <a:r>
              <a:rPr lang="en-US" altLang="en-US" b="1" dirty="0">
                <a:solidFill>
                  <a:schemeClr val="tx2">
                    <a:lumMod val="50000"/>
                  </a:schemeClr>
                </a:solidFill>
              </a:rPr>
              <a:t> web</a:t>
            </a:r>
          </a:p>
          <a:p>
            <a:pPr marL="609600" indent="-609600">
              <a:buClr>
                <a:schemeClr val="tx1"/>
              </a:buClr>
              <a:buNone/>
            </a:pPr>
            <a:r>
              <a:rPr lang="en-US" altLang="en-US" b="1" dirty="0">
                <a:solidFill>
                  <a:schemeClr val="tx2">
                    <a:lumMod val="50000"/>
                  </a:schemeClr>
                </a:solidFill>
              </a:rPr>
              <a:t>       </a:t>
            </a:r>
            <a:r>
              <a:rPr lang="en-US" altLang="en-US" dirty="0" err="1"/>
              <a:t>Nên</a:t>
            </a:r>
            <a:r>
              <a:rPr lang="en-US" altLang="en-US" dirty="0"/>
              <a:t> </a:t>
            </a:r>
            <a:r>
              <a:rPr lang="en-US" altLang="en-US" dirty="0" err="1"/>
              <a:t>để</a:t>
            </a:r>
            <a:r>
              <a:rPr lang="en-US" altLang="en-US" dirty="0"/>
              <a:t> </a:t>
            </a:r>
            <a:r>
              <a:rPr lang="en-US" altLang="en-US" dirty="0" err="1"/>
              <a:t>các</a:t>
            </a:r>
            <a:r>
              <a:rPr lang="en-US" altLang="en-US" dirty="0"/>
              <a:t> </a:t>
            </a:r>
            <a:r>
              <a:rPr lang="en-US" altLang="en-US" dirty="0" err="1"/>
              <a:t>hình</a:t>
            </a:r>
            <a:r>
              <a:rPr lang="en-US" altLang="en-US" dirty="0"/>
              <a:t> </a:t>
            </a:r>
            <a:r>
              <a:rPr lang="en-US" altLang="en-US" dirty="0" err="1"/>
              <a:t>ảnh</a:t>
            </a:r>
            <a:r>
              <a:rPr lang="en-US" altLang="en-US" dirty="0"/>
              <a:t> </a:t>
            </a:r>
            <a:r>
              <a:rPr lang="en-US" altLang="en-US" dirty="0" err="1"/>
              <a:t>vào</a:t>
            </a:r>
            <a:r>
              <a:rPr lang="en-US" altLang="en-US" dirty="0"/>
              <a:t> </a:t>
            </a:r>
            <a:r>
              <a:rPr lang="en-US" altLang="en-US" dirty="0" err="1"/>
              <a:t>một</a:t>
            </a:r>
            <a:r>
              <a:rPr lang="en-US" altLang="en-US" dirty="0"/>
              <a:t> </a:t>
            </a:r>
            <a:r>
              <a:rPr lang="en-US" altLang="en-US" dirty="0" err="1"/>
              <a:t>thư</a:t>
            </a:r>
            <a:r>
              <a:rPr lang="en-US" altLang="en-US" dirty="0"/>
              <a:t> </a:t>
            </a:r>
            <a:r>
              <a:rPr lang="en-US" altLang="en-US" dirty="0" err="1"/>
              <a:t>mục</a:t>
            </a:r>
            <a:r>
              <a:rPr lang="en-US" altLang="en-US" dirty="0"/>
              <a:t> </a:t>
            </a:r>
            <a:r>
              <a:rPr lang="en-US" altLang="en-US" dirty="0" err="1"/>
              <a:t>riêng</a:t>
            </a:r>
            <a:r>
              <a:rPr lang="en-US" altLang="en-US" dirty="0"/>
              <a:t> </a:t>
            </a:r>
          </a:p>
          <a:p>
            <a:pPr marL="609600" indent="-609600">
              <a:buClr>
                <a:schemeClr val="tx1"/>
              </a:buClr>
              <a:buNone/>
            </a:pPr>
            <a:r>
              <a:rPr lang="en-US" altLang="en-US" dirty="0"/>
              <a:t>       (</a:t>
            </a:r>
            <a:r>
              <a:rPr lang="en-US" altLang="en-US" dirty="0" err="1"/>
              <a:t>Ví</a:t>
            </a:r>
            <a:r>
              <a:rPr lang="en-US" altLang="en-US" dirty="0"/>
              <a:t> </a:t>
            </a:r>
            <a:r>
              <a:rPr lang="en-US" altLang="en-US" dirty="0" err="1"/>
              <a:t>dụ</a:t>
            </a:r>
            <a:r>
              <a:rPr lang="en-US" altLang="en-US" dirty="0"/>
              <a:t> </a:t>
            </a:r>
            <a:r>
              <a:rPr lang="en-US" altLang="en-US" dirty="0" err="1"/>
              <a:t>như</a:t>
            </a:r>
            <a:r>
              <a:rPr lang="en-US" altLang="en-US" dirty="0"/>
              <a:t> </a:t>
            </a:r>
            <a:r>
              <a:rPr lang="en-US" altLang="en-US" dirty="0" err="1"/>
              <a:t>thư</a:t>
            </a:r>
            <a:r>
              <a:rPr lang="en-US" altLang="en-US" dirty="0"/>
              <a:t> </a:t>
            </a:r>
            <a:r>
              <a:rPr lang="en-US" altLang="en-US" dirty="0" err="1"/>
              <a:t>mục</a:t>
            </a:r>
            <a:r>
              <a:rPr lang="en-US" altLang="en-US" dirty="0"/>
              <a:t> </a:t>
            </a:r>
            <a:r>
              <a:rPr lang="en-US" altLang="en-US" dirty="0">
                <a:solidFill>
                  <a:schemeClr val="folHlink"/>
                </a:solidFill>
              </a:rPr>
              <a:t>Image</a:t>
            </a:r>
            <a:r>
              <a:rPr lang="en-US" altLang="en-US" dirty="0"/>
              <a:t>).</a:t>
            </a:r>
          </a:p>
          <a:p>
            <a:pPr lvl="1">
              <a:spcBef>
                <a:spcPct val="20000"/>
              </a:spcBef>
              <a:buFontTx/>
              <a:buChar char="•"/>
            </a:pPr>
            <a:r>
              <a:rPr lang="en-US" altLang="en-US" sz="2800" b="1" dirty="0" err="1"/>
              <a:t>Cú</a:t>
            </a:r>
            <a:r>
              <a:rPr lang="en-US" altLang="en-US" sz="2800" b="1" dirty="0"/>
              <a:t> </a:t>
            </a:r>
            <a:r>
              <a:rPr lang="en-US" altLang="en-US" sz="2800" b="1" dirty="0" err="1"/>
              <a:t>pháp</a:t>
            </a:r>
            <a:r>
              <a:rPr lang="en-US" altLang="en-US" sz="2800" b="1" dirty="0"/>
              <a:t>:</a:t>
            </a:r>
          </a:p>
          <a:p>
            <a:pPr lvl="1"/>
            <a:r>
              <a:rPr lang="en-US" altLang="en-US" dirty="0"/>
              <a:t>&lt;</a:t>
            </a:r>
            <a:r>
              <a:rPr lang="en-US" altLang="en-US" dirty="0" err="1"/>
              <a:t>img</a:t>
            </a:r>
            <a:r>
              <a:rPr lang="en-US" altLang="en-US" dirty="0"/>
              <a:t> </a:t>
            </a:r>
            <a:r>
              <a:rPr lang="en-US" altLang="en-US" dirty="0" err="1"/>
              <a:t>src</a:t>
            </a:r>
            <a:r>
              <a:rPr lang="en-US" altLang="en-US" dirty="0"/>
              <a:t>=FileName.gif&gt;</a:t>
            </a:r>
          </a:p>
          <a:p>
            <a:pPr lvl="1"/>
            <a:r>
              <a:rPr lang="en-US" altLang="en-US" dirty="0" err="1"/>
              <a:t>Trong</a:t>
            </a:r>
            <a:r>
              <a:rPr lang="en-US" altLang="en-US" dirty="0"/>
              <a:t> </a:t>
            </a:r>
            <a:r>
              <a:rPr lang="en-US" altLang="en-US" dirty="0" err="1"/>
              <a:t>đó</a:t>
            </a:r>
            <a:r>
              <a:rPr lang="en-US" altLang="en-US" dirty="0"/>
              <a:t> FileName.gif </a:t>
            </a:r>
            <a:r>
              <a:rPr lang="en-US" altLang="en-US" dirty="0" err="1"/>
              <a:t>là</a:t>
            </a:r>
            <a:r>
              <a:rPr lang="en-US" altLang="en-US" dirty="0"/>
              <a:t> </a:t>
            </a:r>
            <a:r>
              <a:rPr lang="en-US" altLang="en-US" dirty="0" err="1"/>
              <a:t>tên</a:t>
            </a:r>
            <a:r>
              <a:rPr lang="en-US" altLang="en-US" dirty="0"/>
              <a:t> </a:t>
            </a:r>
            <a:r>
              <a:rPr lang="en-US" altLang="en-US" dirty="0" err="1"/>
              <a:t>một</a:t>
            </a:r>
            <a:r>
              <a:rPr lang="en-US" altLang="en-US" dirty="0"/>
              <a:t> </a:t>
            </a:r>
            <a:r>
              <a:rPr lang="en-US" altLang="en-US" dirty="0" err="1"/>
              <a:t>hình</a:t>
            </a:r>
            <a:r>
              <a:rPr lang="en-US" altLang="en-US" dirty="0"/>
              <a:t> </a:t>
            </a:r>
            <a:r>
              <a:rPr lang="en-US" altLang="en-US" dirty="0" err="1"/>
              <a:t>ảnh</a:t>
            </a:r>
            <a:r>
              <a:rPr lang="en-US" altLang="en-US" dirty="0"/>
              <a:t> </a:t>
            </a:r>
            <a:r>
              <a:rPr lang="en-US" altLang="en-US" dirty="0" err="1"/>
              <a:t>dạng</a:t>
            </a:r>
            <a:r>
              <a:rPr lang="en-US" altLang="en-US" dirty="0"/>
              <a:t> gif </a:t>
            </a:r>
            <a:r>
              <a:rPr lang="en-US" altLang="en-US" dirty="0" err="1"/>
              <a:t>hoặc</a:t>
            </a:r>
            <a:r>
              <a:rPr lang="en-US" altLang="en-US" dirty="0"/>
              <a:t> jpg </a:t>
            </a:r>
            <a:r>
              <a:rPr lang="en-US" altLang="en-US" i="1" dirty="0" err="1"/>
              <a:t>để</a:t>
            </a:r>
            <a:r>
              <a:rPr lang="en-US" altLang="en-US" i="1" dirty="0"/>
              <a:t> ở </a:t>
            </a:r>
            <a:r>
              <a:rPr lang="en-US" altLang="en-US" i="1" dirty="0" err="1"/>
              <a:t>cùng</a:t>
            </a:r>
            <a:r>
              <a:rPr lang="en-US" altLang="en-US" i="1" dirty="0"/>
              <a:t> </a:t>
            </a:r>
            <a:r>
              <a:rPr lang="en-US" altLang="en-US" i="1" dirty="0" err="1"/>
              <a:t>thư</a:t>
            </a:r>
            <a:r>
              <a:rPr lang="en-US" altLang="en-US" i="1" dirty="0"/>
              <a:t> </a:t>
            </a:r>
            <a:r>
              <a:rPr lang="en-US" altLang="en-US" i="1" dirty="0" err="1"/>
              <a:t>mục</a:t>
            </a:r>
            <a:r>
              <a:rPr lang="en-US" altLang="en-US" i="1" dirty="0"/>
              <a:t> </a:t>
            </a:r>
            <a:r>
              <a:rPr lang="en-US" altLang="en-US" dirty="0" err="1"/>
              <a:t>với</a:t>
            </a:r>
            <a:r>
              <a:rPr lang="en-US" altLang="en-US" dirty="0"/>
              <a:t> </a:t>
            </a:r>
            <a:r>
              <a:rPr lang="en-US" altLang="en-US" dirty="0" err="1"/>
              <a:t>tài</a:t>
            </a:r>
            <a:r>
              <a:rPr lang="en-US" altLang="en-US" dirty="0"/>
              <a:t> </a:t>
            </a:r>
            <a:r>
              <a:rPr lang="en-US" altLang="en-US" dirty="0" err="1"/>
              <a:t>liệu</a:t>
            </a:r>
            <a:r>
              <a:rPr lang="en-US" altLang="en-US" dirty="0"/>
              <a:t> HTML </a:t>
            </a:r>
          </a:p>
        </p:txBody>
      </p:sp>
      <p:sp>
        <p:nvSpPr>
          <p:cNvPr id="3" name="Title 2">
            <a:extLst>
              <a:ext uri="{FF2B5EF4-FFF2-40B4-BE49-F238E27FC236}">
                <a16:creationId xmlns:a16="http://schemas.microsoft.com/office/drawing/2014/main" id="{2F4D3B38-51E3-4E2A-AA2A-355306A3ED61}"/>
              </a:ext>
            </a:extLst>
          </p:cNvPr>
          <p:cNvSpPr>
            <a:spLocks noGrp="1"/>
          </p:cNvSpPr>
          <p:nvPr>
            <p:ph type="title"/>
          </p:nvPr>
        </p:nvSpPr>
        <p:spPr/>
        <p:txBody>
          <a:bodyPr/>
          <a:lstStyle/>
          <a:p>
            <a:r>
              <a:rPr lang="en-US" altLang="en-US" sz="3200"/>
              <a:t>Thiết kế web với HTML</a:t>
            </a:r>
            <a:endParaRPr lang="en-US"/>
          </a:p>
        </p:txBody>
      </p:sp>
    </p:spTree>
    <p:extLst>
      <p:ext uri="{BB962C8B-B14F-4D97-AF65-F5344CB8AC3E}">
        <p14:creationId xmlns:p14="http://schemas.microsoft.com/office/powerpoint/2010/main" val="350808238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47D789E-C61B-414F-B357-B5DF02BDA3A5}"/>
              </a:ext>
            </a:extLst>
          </p:cNvPr>
          <p:cNvSpPr>
            <a:spLocks noGrp="1"/>
          </p:cNvSpPr>
          <p:nvPr>
            <p:ph idx="1"/>
          </p:nvPr>
        </p:nvSpPr>
        <p:spPr/>
        <p:txBody>
          <a:bodyPr>
            <a:normAutofit/>
          </a:bodyPr>
          <a:lstStyle/>
          <a:p>
            <a:pPr marL="109728" indent="0">
              <a:buNone/>
            </a:pPr>
            <a:r>
              <a:rPr lang="en-US" altLang="en-US" b="1" dirty="0">
                <a:solidFill>
                  <a:schemeClr val="tx2">
                    <a:lumMod val="50000"/>
                  </a:schemeClr>
                </a:solidFill>
              </a:rPr>
              <a:t>3.4. </a:t>
            </a:r>
            <a:r>
              <a:rPr lang="en-US" altLang="en-US" b="1" dirty="0" err="1">
                <a:solidFill>
                  <a:schemeClr val="tx2">
                    <a:lumMod val="50000"/>
                  </a:schemeClr>
                </a:solidFill>
              </a:rPr>
              <a:t>Định</a:t>
            </a:r>
            <a:r>
              <a:rPr lang="en-US" altLang="en-US" b="1" dirty="0">
                <a:solidFill>
                  <a:schemeClr val="tx2">
                    <a:lumMod val="50000"/>
                  </a:schemeClr>
                </a:solidFill>
              </a:rPr>
              <a:t> </a:t>
            </a:r>
            <a:r>
              <a:rPr lang="en-US" altLang="en-US" b="1" dirty="0" err="1">
                <a:solidFill>
                  <a:schemeClr val="tx2">
                    <a:lumMod val="50000"/>
                  </a:schemeClr>
                </a:solidFill>
              </a:rPr>
              <a:t>dạng</a:t>
            </a:r>
            <a:r>
              <a:rPr lang="en-US" altLang="en-US" b="1" dirty="0">
                <a:solidFill>
                  <a:schemeClr val="tx2">
                    <a:lumMod val="50000"/>
                  </a:schemeClr>
                </a:solidFill>
              </a:rPr>
              <a:t> </a:t>
            </a:r>
            <a:r>
              <a:rPr lang="en-US" altLang="en-US" b="1" dirty="0" err="1">
                <a:solidFill>
                  <a:schemeClr val="tx2">
                    <a:lumMod val="50000"/>
                  </a:schemeClr>
                </a:solidFill>
              </a:rPr>
              <a:t>hình</a:t>
            </a:r>
            <a:r>
              <a:rPr lang="en-US" altLang="en-US" b="1" dirty="0">
                <a:solidFill>
                  <a:schemeClr val="tx2">
                    <a:lumMod val="50000"/>
                  </a:schemeClr>
                </a:solidFill>
              </a:rPr>
              <a:t> </a:t>
            </a:r>
            <a:r>
              <a:rPr lang="en-US" altLang="en-US" b="1" dirty="0" err="1">
                <a:solidFill>
                  <a:schemeClr val="tx2">
                    <a:lumMod val="50000"/>
                  </a:schemeClr>
                </a:solidFill>
              </a:rPr>
              <a:t>ảnh</a:t>
            </a:r>
            <a:endParaRPr lang="en-US" altLang="en-US" b="1" dirty="0">
              <a:solidFill>
                <a:schemeClr val="tx2">
                  <a:lumMod val="50000"/>
                </a:schemeClr>
              </a:solidFill>
            </a:endParaRPr>
          </a:p>
          <a:p>
            <a:pPr marL="109728" indent="0">
              <a:buNone/>
            </a:pPr>
            <a:r>
              <a:rPr lang="en-US" altLang="en-US" b="1" dirty="0"/>
              <a:t>3.4.1. </a:t>
            </a:r>
            <a:r>
              <a:rPr lang="en-US" altLang="en-US" b="1" dirty="0" err="1"/>
              <a:t>Chiều</a:t>
            </a:r>
            <a:r>
              <a:rPr lang="en-US" altLang="en-US" b="1" dirty="0"/>
              <a:t> </a:t>
            </a:r>
            <a:r>
              <a:rPr lang="en-US" altLang="en-US" b="1" dirty="0" err="1"/>
              <a:t>cao</a:t>
            </a:r>
            <a:r>
              <a:rPr lang="en-US" altLang="en-US" b="1" dirty="0"/>
              <a:t>, </a:t>
            </a:r>
            <a:r>
              <a:rPr lang="en-US" altLang="en-US" b="1" dirty="0" err="1"/>
              <a:t>chiều</a:t>
            </a:r>
            <a:r>
              <a:rPr lang="en-US" altLang="en-US" b="1" dirty="0"/>
              <a:t> </a:t>
            </a:r>
            <a:r>
              <a:rPr lang="en-US" altLang="en-US" b="1" dirty="0" err="1"/>
              <a:t>rộng</a:t>
            </a:r>
            <a:r>
              <a:rPr lang="en-US" altLang="en-US" b="1" dirty="0"/>
              <a:t> </a:t>
            </a:r>
            <a:r>
              <a:rPr lang="en-US" altLang="en-US" b="1" dirty="0" err="1"/>
              <a:t>của</a:t>
            </a:r>
            <a:r>
              <a:rPr lang="en-US" altLang="en-US" b="1" dirty="0"/>
              <a:t> </a:t>
            </a:r>
            <a:r>
              <a:rPr lang="en-US" altLang="en-US" b="1" dirty="0" err="1"/>
              <a:t>hình</a:t>
            </a:r>
            <a:r>
              <a:rPr lang="en-US" altLang="en-US" b="1" dirty="0"/>
              <a:t> </a:t>
            </a:r>
            <a:r>
              <a:rPr lang="en-US" altLang="en-US" b="1" dirty="0" err="1"/>
              <a:t>ảnh</a:t>
            </a:r>
            <a:r>
              <a:rPr lang="en-US" altLang="en-US" b="1" dirty="0"/>
              <a:t>.</a:t>
            </a:r>
            <a:endParaRPr lang="en-US" altLang="en-US" dirty="0"/>
          </a:p>
          <a:p>
            <a:r>
              <a:rPr lang="en-US" altLang="en-US" sz="2400" dirty="0"/>
              <a:t>Tag: &lt;</a:t>
            </a:r>
            <a:r>
              <a:rPr lang="en-US" altLang="en-US" sz="2400" dirty="0" err="1"/>
              <a:t>img</a:t>
            </a:r>
            <a:r>
              <a:rPr lang="en-US" altLang="en-US" sz="2400" dirty="0"/>
              <a:t> </a:t>
            </a:r>
            <a:r>
              <a:rPr lang="en-US" altLang="en-US" sz="2400" dirty="0" err="1"/>
              <a:t>src</a:t>
            </a:r>
            <a:r>
              <a:rPr lang="en-US" altLang="en-US" sz="2400" dirty="0"/>
              <a:t>="filename.gif" width=X height=Y &gt;</a:t>
            </a:r>
          </a:p>
          <a:p>
            <a:r>
              <a:rPr lang="en-US" altLang="en-US" sz="2400" dirty="0" err="1"/>
              <a:t>Trong</a:t>
            </a:r>
            <a:r>
              <a:rPr lang="en-US" altLang="en-US" sz="2400" dirty="0"/>
              <a:t> </a:t>
            </a:r>
            <a:r>
              <a:rPr lang="en-US" altLang="en-US" sz="2400" dirty="0" err="1"/>
              <a:t>đó</a:t>
            </a:r>
            <a:r>
              <a:rPr lang="en-US" altLang="en-US" sz="2400" dirty="0"/>
              <a:t> X </a:t>
            </a:r>
            <a:r>
              <a:rPr lang="en-US" altLang="en-US" sz="2400" dirty="0" err="1"/>
              <a:t>là</a:t>
            </a:r>
            <a:r>
              <a:rPr lang="en-US" altLang="en-US" sz="2400" dirty="0"/>
              <a:t> </a:t>
            </a:r>
            <a:r>
              <a:rPr lang="en-US" altLang="en-US" sz="2400" dirty="0" err="1"/>
              <a:t>chiều</a:t>
            </a:r>
            <a:r>
              <a:rPr lang="en-US" altLang="en-US" sz="2400" dirty="0"/>
              <a:t> </a:t>
            </a:r>
            <a:r>
              <a:rPr lang="en-US" altLang="en-US" sz="2400" dirty="0" err="1"/>
              <a:t>rộng</a:t>
            </a:r>
            <a:r>
              <a:rPr lang="en-US" altLang="en-US" sz="2400" dirty="0"/>
              <a:t> </a:t>
            </a:r>
            <a:r>
              <a:rPr lang="en-US" altLang="en-US" sz="2400" dirty="0" err="1"/>
              <a:t>và</a:t>
            </a:r>
            <a:r>
              <a:rPr lang="en-US" altLang="en-US" sz="2400" dirty="0"/>
              <a:t> Y </a:t>
            </a:r>
            <a:r>
              <a:rPr lang="en-US" altLang="en-US" sz="2400" dirty="0" err="1"/>
              <a:t>là</a:t>
            </a:r>
            <a:r>
              <a:rPr lang="en-US" altLang="en-US" sz="2400" dirty="0"/>
              <a:t> </a:t>
            </a:r>
            <a:r>
              <a:rPr lang="en-US" altLang="en-US" sz="2400" dirty="0" err="1"/>
              <a:t>chiều</a:t>
            </a:r>
            <a:r>
              <a:rPr lang="en-US" altLang="en-US" sz="2400" dirty="0"/>
              <a:t> </a:t>
            </a:r>
            <a:r>
              <a:rPr lang="en-US" altLang="en-US" sz="2400" dirty="0" err="1"/>
              <a:t>cao</a:t>
            </a:r>
            <a:r>
              <a:rPr lang="en-US" altLang="en-US" sz="2400" dirty="0"/>
              <a:t> </a:t>
            </a:r>
            <a:r>
              <a:rPr lang="en-US" altLang="en-US" sz="2400" dirty="0" err="1"/>
              <a:t>của</a:t>
            </a:r>
            <a:r>
              <a:rPr lang="en-US" altLang="en-US" sz="2400" dirty="0"/>
              <a:t> </a:t>
            </a:r>
            <a:r>
              <a:rPr lang="en-US" altLang="en-US" sz="2400" dirty="0" err="1"/>
              <a:t>hình</a:t>
            </a:r>
            <a:r>
              <a:rPr lang="en-US" altLang="en-US" sz="2400" dirty="0"/>
              <a:t> </a:t>
            </a:r>
            <a:r>
              <a:rPr lang="en-US" altLang="en-US" sz="2400" dirty="0" err="1"/>
              <a:t>ảnh</a:t>
            </a:r>
            <a:r>
              <a:rPr lang="en-US" altLang="en-US" sz="2400" dirty="0"/>
              <a:t> </a:t>
            </a:r>
            <a:r>
              <a:rPr lang="en-US" altLang="en-US" sz="2400" dirty="0" err="1"/>
              <a:t>được</a:t>
            </a:r>
            <a:r>
              <a:rPr lang="en-US" altLang="en-US" sz="2400" dirty="0"/>
              <a:t> </a:t>
            </a:r>
            <a:r>
              <a:rPr lang="en-US" altLang="en-US" sz="2400" dirty="0" err="1"/>
              <a:t>tính</a:t>
            </a:r>
            <a:r>
              <a:rPr lang="en-US" altLang="en-US" sz="2400" dirty="0"/>
              <a:t> </a:t>
            </a:r>
            <a:r>
              <a:rPr lang="en-US" altLang="en-US" sz="2400" dirty="0" err="1"/>
              <a:t>bằng</a:t>
            </a:r>
            <a:r>
              <a:rPr lang="en-US" altLang="en-US" sz="2400" dirty="0"/>
              <a:t> </a:t>
            </a:r>
            <a:r>
              <a:rPr lang="en-US" altLang="en-US" sz="2400" dirty="0" err="1"/>
              <a:t>số</a:t>
            </a:r>
            <a:r>
              <a:rPr lang="en-US" altLang="en-US" sz="2400" dirty="0"/>
              <a:t> </a:t>
            </a:r>
            <a:r>
              <a:rPr lang="en-US" altLang="en-US" sz="2400" dirty="0" err="1"/>
              <a:t>điểm</a:t>
            </a:r>
            <a:r>
              <a:rPr lang="en-US" altLang="en-US" sz="2400" dirty="0"/>
              <a:t> (pixel). </a:t>
            </a:r>
          </a:p>
          <a:p>
            <a:pPr marL="0" lvl="1">
              <a:spcBef>
                <a:spcPct val="20000"/>
              </a:spcBef>
              <a:buFontTx/>
              <a:buChar char="–"/>
            </a:pPr>
            <a:r>
              <a:rPr lang="en-US" altLang="en-US" b="1" i="1" dirty="0"/>
              <a:t> </a:t>
            </a:r>
            <a:r>
              <a:rPr lang="en-US" altLang="en-US" b="1" i="1" dirty="0" err="1"/>
              <a:t>Khi</a:t>
            </a:r>
            <a:r>
              <a:rPr lang="en-US" altLang="en-US" b="1" i="1" dirty="0"/>
              <a:t> </a:t>
            </a:r>
            <a:r>
              <a:rPr lang="en-US" altLang="en-US" b="1" i="1" dirty="0" err="1"/>
              <a:t>thêm</a:t>
            </a:r>
            <a:r>
              <a:rPr lang="en-US" altLang="en-US" b="1" i="1" dirty="0"/>
              <a:t> </a:t>
            </a:r>
            <a:r>
              <a:rPr lang="en-US" altLang="en-US" b="1" i="1" dirty="0" err="1"/>
              <a:t>hai</a:t>
            </a:r>
            <a:r>
              <a:rPr lang="en-US" altLang="en-US" b="1" i="1" dirty="0"/>
              <a:t> </a:t>
            </a:r>
            <a:r>
              <a:rPr lang="en-US" altLang="en-US" b="1" i="1" dirty="0" err="1"/>
              <a:t>thuộc</a:t>
            </a:r>
            <a:r>
              <a:rPr lang="en-US" altLang="en-US" b="1" i="1" dirty="0"/>
              <a:t> </a:t>
            </a:r>
            <a:r>
              <a:rPr lang="en-US" altLang="en-US" b="1" i="1" dirty="0" err="1"/>
              <a:t>tính</a:t>
            </a:r>
            <a:r>
              <a:rPr lang="en-US" altLang="en-US" b="1" i="1" dirty="0"/>
              <a:t> </a:t>
            </a:r>
            <a:r>
              <a:rPr lang="en-US" altLang="en-US" b="1" i="1" dirty="0">
                <a:solidFill>
                  <a:schemeClr val="tx2"/>
                </a:solidFill>
              </a:rPr>
              <a:t>Width</a:t>
            </a:r>
            <a:r>
              <a:rPr lang="en-US" altLang="en-US" b="1" i="1" dirty="0"/>
              <a:t> </a:t>
            </a:r>
            <a:r>
              <a:rPr lang="en-US" altLang="en-US" b="1" i="1" dirty="0" err="1"/>
              <a:t>và</a:t>
            </a:r>
            <a:r>
              <a:rPr lang="en-US" altLang="en-US" b="1" i="1" dirty="0"/>
              <a:t> </a:t>
            </a:r>
            <a:r>
              <a:rPr lang="en-US" altLang="en-US" b="1" i="1" dirty="0">
                <a:solidFill>
                  <a:schemeClr val="tx2"/>
                </a:solidFill>
              </a:rPr>
              <a:t>height</a:t>
            </a:r>
            <a:r>
              <a:rPr lang="en-US" altLang="en-US" b="1" i="1" dirty="0"/>
              <a:t> </a:t>
            </a:r>
            <a:r>
              <a:rPr lang="en-US" altLang="en-US" b="1" i="1" dirty="0" err="1"/>
              <a:t>giúp</a:t>
            </a:r>
            <a:r>
              <a:rPr lang="en-US" altLang="en-US" b="1" i="1" dirty="0"/>
              <a:t> </a:t>
            </a:r>
            <a:r>
              <a:rPr lang="en-US" altLang="en-US" b="1" i="1" dirty="0" err="1"/>
              <a:t>cho</a:t>
            </a:r>
            <a:r>
              <a:rPr lang="en-US" altLang="en-US" b="1" i="1" dirty="0"/>
              <a:t> web </a:t>
            </a:r>
            <a:r>
              <a:rPr lang="en-US" altLang="en-US" b="1" i="1" dirty="0" err="1"/>
              <a:t>hiển</a:t>
            </a:r>
            <a:r>
              <a:rPr lang="en-US" altLang="en-US" b="1" i="1" dirty="0"/>
              <a:t> </a:t>
            </a:r>
            <a:r>
              <a:rPr lang="en-US" altLang="en-US" b="1" i="1" dirty="0" err="1"/>
              <a:t>thị</a:t>
            </a:r>
            <a:r>
              <a:rPr lang="en-US" altLang="en-US" b="1" i="1" dirty="0"/>
              <a:t> </a:t>
            </a:r>
            <a:r>
              <a:rPr lang="en-US" altLang="en-US" b="1" i="1" dirty="0" err="1"/>
              <a:t>nhanh</a:t>
            </a:r>
            <a:r>
              <a:rPr lang="en-US" altLang="en-US" b="1" i="1" dirty="0"/>
              <a:t> </a:t>
            </a:r>
            <a:r>
              <a:rPr lang="en-US" altLang="en-US" b="1" i="1" dirty="0" err="1"/>
              <a:t>hơn</a:t>
            </a:r>
            <a:r>
              <a:rPr lang="en-US" altLang="en-US" b="1" i="1" dirty="0"/>
              <a:t>.</a:t>
            </a:r>
            <a:endParaRPr lang="en-US" sz="2000" b="1" i="1" dirty="0"/>
          </a:p>
        </p:txBody>
      </p:sp>
      <p:sp>
        <p:nvSpPr>
          <p:cNvPr id="3" name="Title 2">
            <a:extLst>
              <a:ext uri="{FF2B5EF4-FFF2-40B4-BE49-F238E27FC236}">
                <a16:creationId xmlns:a16="http://schemas.microsoft.com/office/drawing/2014/main" id="{2F4D3B38-51E3-4E2A-AA2A-355306A3ED61}"/>
              </a:ext>
            </a:extLst>
          </p:cNvPr>
          <p:cNvSpPr>
            <a:spLocks noGrp="1"/>
          </p:cNvSpPr>
          <p:nvPr>
            <p:ph type="title"/>
          </p:nvPr>
        </p:nvSpPr>
        <p:spPr/>
        <p:txBody>
          <a:bodyPr/>
          <a:lstStyle/>
          <a:p>
            <a:r>
              <a:rPr lang="en-US" altLang="en-US" sz="3200"/>
              <a:t>Thiết kế web với HTML</a:t>
            </a:r>
            <a:endParaRPr lang="en-US"/>
          </a:p>
        </p:txBody>
      </p:sp>
    </p:spTree>
    <p:extLst>
      <p:ext uri="{BB962C8B-B14F-4D97-AF65-F5344CB8AC3E}">
        <p14:creationId xmlns:p14="http://schemas.microsoft.com/office/powerpoint/2010/main" val="153454252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47D789E-C61B-414F-B357-B5DF02BDA3A5}"/>
              </a:ext>
            </a:extLst>
          </p:cNvPr>
          <p:cNvSpPr>
            <a:spLocks noGrp="1"/>
          </p:cNvSpPr>
          <p:nvPr>
            <p:ph idx="1"/>
          </p:nvPr>
        </p:nvSpPr>
        <p:spPr/>
        <p:txBody>
          <a:bodyPr/>
          <a:lstStyle/>
          <a:p>
            <a:pPr marL="109728" indent="0">
              <a:buNone/>
            </a:pPr>
            <a:r>
              <a:rPr lang="en-US" altLang="en-US" b="1" dirty="0">
                <a:solidFill>
                  <a:schemeClr val="tx2">
                    <a:lumMod val="50000"/>
                  </a:schemeClr>
                </a:solidFill>
              </a:rPr>
              <a:t>4. </a:t>
            </a:r>
            <a:r>
              <a:rPr lang="en-US" altLang="en-US" b="1" dirty="0" err="1">
                <a:solidFill>
                  <a:schemeClr val="tx2">
                    <a:lumMod val="50000"/>
                  </a:schemeClr>
                </a:solidFill>
              </a:rPr>
              <a:t>Liên</a:t>
            </a:r>
            <a:r>
              <a:rPr lang="en-US" altLang="en-US" b="1" dirty="0">
                <a:solidFill>
                  <a:schemeClr val="tx2">
                    <a:lumMod val="50000"/>
                  </a:schemeClr>
                </a:solidFill>
              </a:rPr>
              <a:t> </a:t>
            </a:r>
            <a:r>
              <a:rPr lang="en-US" altLang="en-US" b="1" dirty="0" err="1">
                <a:solidFill>
                  <a:schemeClr val="tx2">
                    <a:lumMod val="50000"/>
                  </a:schemeClr>
                </a:solidFill>
              </a:rPr>
              <a:t>kết</a:t>
            </a:r>
            <a:r>
              <a:rPr lang="en-US" altLang="en-US" b="1" dirty="0">
                <a:solidFill>
                  <a:schemeClr val="tx2">
                    <a:lumMod val="50000"/>
                  </a:schemeClr>
                </a:solidFill>
              </a:rPr>
              <a:t> </a:t>
            </a:r>
            <a:r>
              <a:rPr lang="en-US" altLang="en-US" b="1" dirty="0" err="1">
                <a:solidFill>
                  <a:schemeClr val="tx2">
                    <a:lumMod val="50000"/>
                  </a:schemeClr>
                </a:solidFill>
              </a:rPr>
              <a:t>và</a:t>
            </a:r>
            <a:r>
              <a:rPr lang="en-US" altLang="en-US" b="1" dirty="0">
                <a:solidFill>
                  <a:schemeClr val="tx2">
                    <a:lumMod val="50000"/>
                  </a:schemeClr>
                </a:solidFill>
              </a:rPr>
              <a:t> URL</a:t>
            </a:r>
          </a:p>
          <a:p>
            <a:pPr marL="109728" indent="0">
              <a:buNone/>
            </a:pPr>
            <a:r>
              <a:rPr lang="en-US" sz="2400" b="1" dirty="0">
                <a:solidFill>
                  <a:schemeClr val="tx2">
                    <a:lumMod val="50000"/>
                  </a:schemeClr>
                </a:solidFill>
              </a:rPr>
              <a:t>4.1. </a:t>
            </a:r>
            <a:r>
              <a:rPr lang="en-US" sz="2400" b="1" dirty="0" err="1">
                <a:solidFill>
                  <a:schemeClr val="tx2">
                    <a:lumMod val="50000"/>
                  </a:schemeClr>
                </a:solidFill>
              </a:rPr>
              <a:t>Hoạt</a:t>
            </a:r>
            <a:r>
              <a:rPr lang="en-US" sz="2400" b="1" dirty="0">
                <a:solidFill>
                  <a:schemeClr val="tx2">
                    <a:lumMod val="50000"/>
                  </a:schemeClr>
                </a:solidFill>
              </a:rPr>
              <a:t> </a:t>
            </a:r>
            <a:r>
              <a:rPr lang="en-US" sz="2400" b="1" dirty="0" err="1">
                <a:solidFill>
                  <a:schemeClr val="tx2">
                    <a:lumMod val="50000"/>
                  </a:schemeClr>
                </a:solidFill>
              </a:rPr>
              <a:t>động</a:t>
            </a:r>
            <a:r>
              <a:rPr lang="en-US" sz="2400" b="1" dirty="0">
                <a:solidFill>
                  <a:schemeClr val="tx2">
                    <a:lumMod val="50000"/>
                  </a:schemeClr>
                </a:solidFill>
              </a:rPr>
              <a:t> </a:t>
            </a:r>
            <a:r>
              <a:rPr lang="en-US" sz="2400" b="1" dirty="0" err="1">
                <a:solidFill>
                  <a:schemeClr val="tx2">
                    <a:lumMod val="50000"/>
                  </a:schemeClr>
                </a:solidFill>
              </a:rPr>
              <a:t>của</a:t>
            </a:r>
            <a:r>
              <a:rPr lang="en-US" sz="2400" b="1" dirty="0">
                <a:solidFill>
                  <a:schemeClr val="tx2">
                    <a:lumMod val="50000"/>
                  </a:schemeClr>
                </a:solidFill>
              </a:rPr>
              <a:t> </a:t>
            </a:r>
            <a:r>
              <a:rPr lang="en-US" sz="2400" b="1" dirty="0" err="1">
                <a:solidFill>
                  <a:schemeClr val="tx2">
                    <a:lumMod val="50000"/>
                  </a:schemeClr>
                </a:solidFill>
              </a:rPr>
              <a:t>các</a:t>
            </a:r>
            <a:r>
              <a:rPr lang="en-US" sz="2400" b="1" dirty="0">
                <a:solidFill>
                  <a:schemeClr val="tx2">
                    <a:lumMod val="50000"/>
                  </a:schemeClr>
                </a:solidFill>
              </a:rPr>
              <a:t> </a:t>
            </a:r>
            <a:r>
              <a:rPr lang="en-US" sz="2400" b="1" dirty="0" err="1">
                <a:solidFill>
                  <a:schemeClr val="tx2">
                    <a:lumMod val="50000"/>
                  </a:schemeClr>
                </a:solidFill>
              </a:rPr>
              <a:t>liên</a:t>
            </a:r>
            <a:r>
              <a:rPr lang="en-US" sz="2400" b="1" dirty="0">
                <a:solidFill>
                  <a:schemeClr val="tx2">
                    <a:lumMod val="50000"/>
                  </a:schemeClr>
                </a:solidFill>
              </a:rPr>
              <a:t> </a:t>
            </a:r>
            <a:r>
              <a:rPr lang="en-US" sz="2400" b="1" dirty="0" err="1">
                <a:solidFill>
                  <a:schemeClr val="tx2">
                    <a:lumMod val="50000"/>
                  </a:schemeClr>
                </a:solidFill>
              </a:rPr>
              <a:t>kết</a:t>
            </a:r>
            <a:endParaRPr lang="en-US" sz="2400" b="1" dirty="0">
              <a:solidFill>
                <a:schemeClr val="tx2">
                  <a:lumMod val="50000"/>
                </a:schemeClr>
              </a:solidFill>
            </a:endParaRPr>
          </a:p>
          <a:p>
            <a:pPr marL="256032" lvl="1" indent="0">
              <a:buNone/>
              <a:defRPr/>
            </a:pPr>
            <a:r>
              <a:rPr lang="en-US" dirty="0"/>
              <a:t>- </a:t>
            </a:r>
            <a:r>
              <a:rPr lang="en-US" dirty="0" err="1"/>
              <a:t>Các</a:t>
            </a:r>
            <a:r>
              <a:rPr lang="en-US" dirty="0"/>
              <a:t> </a:t>
            </a:r>
            <a:r>
              <a:rPr lang="en-US" dirty="0" err="1"/>
              <a:t>liên</a:t>
            </a:r>
            <a:r>
              <a:rPr lang="en-US" dirty="0"/>
              <a:t> </a:t>
            </a:r>
            <a:r>
              <a:rPr lang="en-US" dirty="0" err="1"/>
              <a:t>kết</a:t>
            </a:r>
            <a:r>
              <a:rPr lang="en-US" dirty="0"/>
              <a:t> </a:t>
            </a:r>
            <a:r>
              <a:rPr lang="en-US" dirty="0" err="1"/>
              <a:t>được</a:t>
            </a:r>
            <a:r>
              <a:rPr lang="en-US" dirty="0"/>
              <a:t> </a:t>
            </a:r>
            <a:r>
              <a:rPr lang="en-US" dirty="0" err="1"/>
              <a:t>biểu</a:t>
            </a:r>
            <a:r>
              <a:rPr lang="en-US" dirty="0"/>
              <a:t> </a:t>
            </a:r>
            <a:r>
              <a:rPr lang="en-US" dirty="0" err="1"/>
              <a:t>thị</a:t>
            </a:r>
            <a:r>
              <a:rPr lang="en-US" dirty="0"/>
              <a:t> </a:t>
            </a:r>
            <a:r>
              <a:rPr lang="en-US" dirty="0" err="1"/>
              <a:t>bởi</a:t>
            </a:r>
            <a:r>
              <a:rPr lang="en-US" dirty="0"/>
              <a:t> </a:t>
            </a:r>
            <a:r>
              <a:rPr lang="en-US" dirty="0" err="1"/>
              <a:t>chữ</a:t>
            </a:r>
            <a:r>
              <a:rPr lang="en-US" dirty="0"/>
              <a:t> </a:t>
            </a:r>
            <a:r>
              <a:rPr lang="en-US" dirty="0" err="1"/>
              <a:t>mầu</a:t>
            </a:r>
            <a:r>
              <a:rPr lang="en-US" dirty="0"/>
              <a:t> </a:t>
            </a:r>
            <a:r>
              <a:rPr lang="en-US" dirty="0" err="1"/>
              <a:t>xanh</a:t>
            </a:r>
            <a:r>
              <a:rPr lang="en-US" dirty="0"/>
              <a:t> </a:t>
            </a:r>
            <a:r>
              <a:rPr lang="en-US" dirty="0" err="1"/>
              <a:t>có</a:t>
            </a:r>
            <a:r>
              <a:rPr lang="en-US" dirty="0"/>
              <a:t> </a:t>
            </a:r>
            <a:r>
              <a:rPr lang="en-US" dirty="0" err="1"/>
              <a:t>gạch</a:t>
            </a:r>
            <a:r>
              <a:rPr lang="en-US" dirty="0"/>
              <a:t> </a:t>
            </a:r>
            <a:r>
              <a:rPr lang="en-US" dirty="0" err="1"/>
              <a:t>dưới</a:t>
            </a:r>
            <a:r>
              <a:rPr lang="en-US" dirty="0"/>
              <a:t> </a:t>
            </a:r>
            <a:r>
              <a:rPr lang="en-US" dirty="0" err="1"/>
              <a:t>gọi</a:t>
            </a:r>
            <a:r>
              <a:rPr lang="en-US" dirty="0"/>
              <a:t> </a:t>
            </a:r>
            <a:r>
              <a:rPr lang="en-US" dirty="0" err="1"/>
              <a:t>là</a:t>
            </a:r>
            <a:r>
              <a:rPr lang="en-US" dirty="0"/>
              <a:t> </a:t>
            </a:r>
            <a:r>
              <a:rPr lang="en-US" dirty="0" err="1"/>
              <a:t>các</a:t>
            </a:r>
            <a:r>
              <a:rPr lang="en-US" dirty="0"/>
              <a:t> anchor.</a:t>
            </a:r>
          </a:p>
          <a:p>
            <a:pPr marL="256032" lvl="1" indent="0">
              <a:buNone/>
              <a:defRPr/>
            </a:pPr>
            <a:r>
              <a:rPr lang="en-US" dirty="0"/>
              <a:t> - </a:t>
            </a:r>
            <a:r>
              <a:rPr lang="en-US" dirty="0" err="1"/>
              <a:t>Để</a:t>
            </a:r>
            <a:r>
              <a:rPr lang="en-US" dirty="0"/>
              <a:t> </a:t>
            </a:r>
            <a:r>
              <a:rPr lang="en-US" dirty="0" err="1"/>
              <a:t>tạo</a:t>
            </a:r>
            <a:r>
              <a:rPr lang="en-US" dirty="0"/>
              <a:t> </a:t>
            </a:r>
            <a:r>
              <a:rPr lang="en-US" dirty="0" err="1"/>
              <a:t>các</a:t>
            </a:r>
            <a:r>
              <a:rPr lang="en-US" dirty="0"/>
              <a:t> </a:t>
            </a:r>
            <a:r>
              <a:rPr lang="en-US" dirty="0" err="1"/>
              <a:t>liên</a:t>
            </a:r>
            <a:r>
              <a:rPr lang="en-US" dirty="0"/>
              <a:t> </a:t>
            </a:r>
            <a:r>
              <a:rPr lang="en-US" dirty="0" err="1"/>
              <a:t>kết</a:t>
            </a:r>
            <a:r>
              <a:rPr lang="en-US" dirty="0"/>
              <a:t>: Tag &lt;a &gt;..&lt;/a&gt; (anchor).</a:t>
            </a:r>
          </a:p>
          <a:p>
            <a:pPr marL="256032" lvl="1" indent="0">
              <a:buNone/>
              <a:defRPr/>
            </a:pPr>
            <a:r>
              <a:rPr lang="en-US" dirty="0"/>
              <a:t> - </a:t>
            </a:r>
            <a:r>
              <a:rPr lang="en-US" dirty="0" err="1"/>
              <a:t>Để</a:t>
            </a:r>
            <a:r>
              <a:rPr lang="en-US" dirty="0"/>
              <a:t> </a:t>
            </a:r>
            <a:r>
              <a:rPr lang="en-US" dirty="0" err="1"/>
              <a:t>chỉ</a:t>
            </a:r>
            <a:r>
              <a:rPr lang="en-US" dirty="0"/>
              <a:t> </a:t>
            </a:r>
            <a:r>
              <a:rPr lang="en-US" dirty="0" err="1"/>
              <a:t>địa</a:t>
            </a:r>
            <a:r>
              <a:rPr lang="en-US" dirty="0"/>
              <a:t> </a:t>
            </a:r>
            <a:r>
              <a:rPr lang="en-US" dirty="0" err="1"/>
              <a:t>chỉ</a:t>
            </a:r>
            <a:r>
              <a:rPr lang="en-US" dirty="0"/>
              <a:t> </a:t>
            </a:r>
            <a:r>
              <a:rPr lang="en-US" dirty="0" err="1"/>
              <a:t>liên</a:t>
            </a:r>
            <a:r>
              <a:rPr lang="en-US" dirty="0"/>
              <a:t> </a:t>
            </a:r>
            <a:r>
              <a:rPr lang="en-US" dirty="0" err="1"/>
              <a:t>kết</a:t>
            </a:r>
            <a:r>
              <a:rPr lang="en-US" dirty="0"/>
              <a:t> </a:t>
            </a:r>
            <a:r>
              <a:rPr lang="en-US" dirty="0" err="1"/>
              <a:t>đến</a:t>
            </a:r>
            <a:r>
              <a:rPr lang="en-US" dirty="0"/>
              <a:t> ta </a:t>
            </a:r>
            <a:r>
              <a:rPr lang="en-US" dirty="0" err="1"/>
              <a:t>dùng</a:t>
            </a:r>
            <a:r>
              <a:rPr lang="en-US" dirty="0"/>
              <a:t> </a:t>
            </a:r>
            <a:r>
              <a:rPr lang="en-US" dirty="0" err="1"/>
              <a:t>thuộc</a:t>
            </a:r>
            <a:r>
              <a:rPr lang="en-US" dirty="0"/>
              <a:t> </a:t>
            </a:r>
            <a:r>
              <a:rPr lang="en-US" dirty="0" err="1"/>
              <a:t>tính</a:t>
            </a:r>
            <a:r>
              <a:rPr lang="en-US" dirty="0"/>
              <a:t> </a:t>
            </a:r>
          </a:p>
          <a:p>
            <a:pPr marL="256032" lvl="1" indent="0">
              <a:buNone/>
              <a:defRPr/>
            </a:pPr>
            <a:r>
              <a:rPr lang="en-US" dirty="0"/>
              <a:t>   HREF =…… </a:t>
            </a:r>
            <a:r>
              <a:rPr lang="en-US" dirty="0" err="1"/>
              <a:t>của</a:t>
            </a:r>
            <a:r>
              <a:rPr lang="en-US" dirty="0"/>
              <a:t> Tag &lt;a&gt;</a:t>
            </a:r>
            <a:endParaRPr lang="en-US" b="1" dirty="0"/>
          </a:p>
        </p:txBody>
      </p:sp>
      <p:sp>
        <p:nvSpPr>
          <p:cNvPr id="3" name="Title 2">
            <a:extLst>
              <a:ext uri="{FF2B5EF4-FFF2-40B4-BE49-F238E27FC236}">
                <a16:creationId xmlns:a16="http://schemas.microsoft.com/office/drawing/2014/main" id="{2F4D3B38-51E3-4E2A-AA2A-355306A3ED61}"/>
              </a:ext>
            </a:extLst>
          </p:cNvPr>
          <p:cNvSpPr>
            <a:spLocks noGrp="1"/>
          </p:cNvSpPr>
          <p:nvPr>
            <p:ph type="title"/>
          </p:nvPr>
        </p:nvSpPr>
        <p:spPr/>
        <p:txBody>
          <a:bodyPr/>
          <a:lstStyle/>
          <a:p>
            <a:r>
              <a:rPr lang="en-US" altLang="en-US" sz="3200"/>
              <a:t>Thiết kế web với HTML</a:t>
            </a:r>
            <a:endParaRPr lang="en-US"/>
          </a:p>
        </p:txBody>
      </p:sp>
    </p:spTree>
    <p:extLst>
      <p:ext uri="{BB962C8B-B14F-4D97-AF65-F5344CB8AC3E}">
        <p14:creationId xmlns:p14="http://schemas.microsoft.com/office/powerpoint/2010/main" val="36983277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47D789E-C61B-414F-B357-B5DF02BDA3A5}"/>
              </a:ext>
            </a:extLst>
          </p:cNvPr>
          <p:cNvSpPr>
            <a:spLocks noGrp="1"/>
          </p:cNvSpPr>
          <p:nvPr>
            <p:ph idx="1"/>
          </p:nvPr>
        </p:nvSpPr>
        <p:spPr/>
        <p:txBody>
          <a:bodyPr/>
          <a:lstStyle/>
          <a:p>
            <a:pPr marL="609600" indent="-609600">
              <a:buNone/>
            </a:pPr>
            <a:r>
              <a:rPr lang="en-US" altLang="en-US" b="1">
                <a:solidFill>
                  <a:schemeClr val="tx2">
                    <a:lumMod val="50000"/>
                  </a:schemeClr>
                </a:solidFill>
              </a:rPr>
              <a:t>4.2.Thế nào là URL</a:t>
            </a:r>
          </a:p>
          <a:p>
            <a:pPr marL="609600" indent="-609600">
              <a:buNone/>
            </a:pPr>
            <a:r>
              <a:rPr lang="en-US" altLang="en-US" b="1">
                <a:solidFill>
                  <a:schemeClr val="tx2">
                    <a:lumMod val="50000"/>
                  </a:schemeClr>
                </a:solidFill>
              </a:rPr>
              <a:t>	- </a:t>
            </a:r>
            <a:r>
              <a:rPr lang="en-US" altLang="en-US">
                <a:solidFill>
                  <a:schemeClr val="tx2">
                    <a:lumMod val="50000"/>
                  </a:schemeClr>
                </a:solidFill>
              </a:rPr>
              <a:t>URL-Uniform Resource Locator: Địa chỉ tài nguyên thống nhất.</a:t>
            </a:r>
          </a:p>
          <a:p>
            <a:pPr marL="609600" indent="-609600">
              <a:buNone/>
            </a:pPr>
            <a:r>
              <a:rPr lang="en-US" altLang="en-US">
                <a:solidFill>
                  <a:schemeClr val="tx2">
                    <a:lumMod val="50000"/>
                  </a:schemeClr>
                </a:solidFill>
              </a:rPr>
              <a:t>	- URL là địa chỉ của trang web, khi kích chuột thường nó chuyển đến các tài liệu liên quan.</a:t>
            </a:r>
          </a:p>
        </p:txBody>
      </p:sp>
      <p:sp>
        <p:nvSpPr>
          <p:cNvPr id="3" name="Title 2">
            <a:extLst>
              <a:ext uri="{FF2B5EF4-FFF2-40B4-BE49-F238E27FC236}">
                <a16:creationId xmlns:a16="http://schemas.microsoft.com/office/drawing/2014/main" id="{2F4D3B38-51E3-4E2A-AA2A-355306A3ED61}"/>
              </a:ext>
            </a:extLst>
          </p:cNvPr>
          <p:cNvSpPr>
            <a:spLocks noGrp="1"/>
          </p:cNvSpPr>
          <p:nvPr>
            <p:ph type="title"/>
          </p:nvPr>
        </p:nvSpPr>
        <p:spPr/>
        <p:txBody>
          <a:bodyPr/>
          <a:lstStyle/>
          <a:p>
            <a:r>
              <a:rPr lang="en-US" altLang="en-US" sz="3200"/>
              <a:t>Thiết kế web với HTML</a:t>
            </a:r>
            <a:endParaRPr lang="en-US"/>
          </a:p>
        </p:txBody>
      </p:sp>
    </p:spTree>
    <p:extLst>
      <p:ext uri="{BB962C8B-B14F-4D97-AF65-F5344CB8AC3E}">
        <p14:creationId xmlns:p14="http://schemas.microsoft.com/office/powerpoint/2010/main" val="2452149754"/>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47D789E-C61B-414F-B357-B5DF02BDA3A5}"/>
              </a:ext>
            </a:extLst>
          </p:cNvPr>
          <p:cNvSpPr>
            <a:spLocks noGrp="1"/>
          </p:cNvSpPr>
          <p:nvPr>
            <p:ph idx="1"/>
          </p:nvPr>
        </p:nvSpPr>
        <p:spPr/>
        <p:txBody>
          <a:bodyPr/>
          <a:lstStyle/>
          <a:p>
            <a:pPr marL="109728" indent="0">
              <a:buNone/>
            </a:pPr>
            <a:r>
              <a:rPr lang="en-US" altLang="en-US" b="1">
                <a:solidFill>
                  <a:schemeClr val="tx2">
                    <a:lumMod val="50000"/>
                  </a:schemeClr>
                </a:solidFill>
              </a:rPr>
              <a:t>4.3. Cấu trúc của URL</a:t>
            </a:r>
          </a:p>
          <a:p>
            <a:pPr marL="231775" lvl="1" indent="0">
              <a:spcBef>
                <a:spcPts val="600"/>
              </a:spcBef>
              <a:spcAft>
                <a:spcPts val="600"/>
              </a:spcAft>
              <a:buNone/>
            </a:pPr>
            <a:r>
              <a:rPr lang="en-US" altLang="en-US"/>
              <a:t>- URL bao gồm hai phần chính: giao thức (protocol) và đích truy cập (target).</a:t>
            </a:r>
          </a:p>
          <a:p>
            <a:pPr marL="231775" lvl="1" indent="0">
              <a:spcBef>
                <a:spcPts val="600"/>
              </a:spcBef>
              <a:spcAft>
                <a:spcPts val="600"/>
              </a:spcAft>
              <a:buNone/>
            </a:pPr>
            <a:r>
              <a:rPr lang="en-US" altLang="en-US"/>
              <a:t>- Giao thức chung trên web là </a:t>
            </a:r>
            <a:r>
              <a:rPr lang="en-US" altLang="en-US">
                <a:solidFill>
                  <a:schemeClr val="tx2"/>
                </a:solidFill>
              </a:rPr>
              <a:t>http://</a:t>
            </a:r>
            <a:r>
              <a:rPr lang="en-US" altLang="en-US"/>
              <a:t>, giao thức này nhận các tài liệu html.</a:t>
            </a:r>
          </a:p>
          <a:p>
            <a:pPr marL="231775" lvl="1" indent="0">
              <a:spcBef>
                <a:spcPts val="600"/>
              </a:spcBef>
              <a:spcAft>
                <a:spcPts val="600"/>
              </a:spcAft>
              <a:buNone/>
            </a:pPr>
            <a:r>
              <a:rPr lang="en-US" altLang="en-US"/>
              <a:t>- Ngoài ra còn các giao thức khác như: </a:t>
            </a:r>
            <a:r>
              <a:rPr lang="en-US" altLang="en-US">
                <a:solidFill>
                  <a:schemeClr val="tx2"/>
                </a:solidFill>
              </a:rPr>
              <a:t>Gopher://</a:t>
            </a:r>
            <a:r>
              <a:rPr lang="en-US" altLang="en-US"/>
              <a:t>, </a:t>
            </a:r>
            <a:r>
              <a:rPr lang="en-US" altLang="en-US">
                <a:solidFill>
                  <a:schemeClr val="tx2"/>
                </a:solidFill>
              </a:rPr>
              <a:t>ftp://</a:t>
            </a:r>
            <a:r>
              <a:rPr lang="en-US" altLang="en-US"/>
              <a:t> và </a:t>
            </a:r>
            <a:r>
              <a:rPr lang="en-US" altLang="en-US">
                <a:solidFill>
                  <a:schemeClr val="tx2"/>
                </a:solidFill>
              </a:rPr>
              <a:t>telnet://</a:t>
            </a:r>
            <a:r>
              <a:rPr lang="en-US" altLang="en-US"/>
              <a:t>.</a:t>
            </a:r>
          </a:p>
        </p:txBody>
      </p:sp>
      <p:sp>
        <p:nvSpPr>
          <p:cNvPr id="3" name="Title 2">
            <a:extLst>
              <a:ext uri="{FF2B5EF4-FFF2-40B4-BE49-F238E27FC236}">
                <a16:creationId xmlns:a16="http://schemas.microsoft.com/office/drawing/2014/main" id="{2F4D3B38-51E3-4E2A-AA2A-355306A3ED61}"/>
              </a:ext>
            </a:extLst>
          </p:cNvPr>
          <p:cNvSpPr>
            <a:spLocks noGrp="1"/>
          </p:cNvSpPr>
          <p:nvPr>
            <p:ph type="title"/>
          </p:nvPr>
        </p:nvSpPr>
        <p:spPr/>
        <p:txBody>
          <a:bodyPr/>
          <a:lstStyle/>
          <a:p>
            <a:r>
              <a:rPr lang="en-US" altLang="en-US" sz="3200"/>
              <a:t>Thiết kế web với HTML</a:t>
            </a:r>
            <a:endParaRPr lang="en-US"/>
          </a:p>
        </p:txBody>
      </p:sp>
    </p:spTree>
    <p:extLst>
      <p:ext uri="{BB962C8B-B14F-4D97-AF65-F5344CB8AC3E}">
        <p14:creationId xmlns:p14="http://schemas.microsoft.com/office/powerpoint/2010/main" val="2556582362"/>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47D789E-C61B-414F-B357-B5DF02BDA3A5}"/>
              </a:ext>
            </a:extLst>
          </p:cNvPr>
          <p:cNvSpPr>
            <a:spLocks noGrp="1"/>
          </p:cNvSpPr>
          <p:nvPr>
            <p:ph idx="1"/>
          </p:nvPr>
        </p:nvSpPr>
        <p:spPr/>
        <p:txBody>
          <a:bodyPr>
            <a:normAutofit/>
          </a:bodyPr>
          <a:lstStyle/>
          <a:p>
            <a:pPr marL="393192" lvl="1" indent="0">
              <a:spcBef>
                <a:spcPct val="100000"/>
              </a:spcBef>
              <a:buNone/>
            </a:pPr>
            <a:r>
              <a:rPr lang="en-US" altLang="en-US" b="1">
                <a:solidFill>
                  <a:schemeClr val="folHlink"/>
                </a:solidFill>
              </a:rPr>
              <a:t>- URL tương đối:</a:t>
            </a:r>
            <a:r>
              <a:rPr lang="en-US" altLang="en-US"/>
              <a:t> là URL trỏ đến trang thuộc cùng side với trang hiện hành, chỉ khác nhau tên tập tin.</a:t>
            </a:r>
          </a:p>
          <a:p>
            <a:pPr marL="393192" lvl="1" indent="0">
              <a:spcBef>
                <a:spcPct val="100000"/>
              </a:spcBef>
              <a:buNone/>
            </a:pPr>
            <a:r>
              <a:rPr lang="en-US" altLang="en-US" b="1">
                <a:solidFill>
                  <a:schemeClr val="folHlink"/>
                </a:solidFill>
              </a:rPr>
              <a:t>- URL tuyệt đối:</a:t>
            </a:r>
            <a:r>
              <a:rPr lang="en-US" altLang="en-US"/>
              <a:t> là URL trỏ đến trang riêng biệt từ bất cứ đâu trên internet.</a:t>
            </a:r>
          </a:p>
          <a:p>
            <a:pPr marL="109728" indent="0">
              <a:buNone/>
            </a:pPr>
            <a:endParaRPr lang="en-US"/>
          </a:p>
        </p:txBody>
      </p:sp>
      <p:sp>
        <p:nvSpPr>
          <p:cNvPr id="3" name="Title 2">
            <a:extLst>
              <a:ext uri="{FF2B5EF4-FFF2-40B4-BE49-F238E27FC236}">
                <a16:creationId xmlns:a16="http://schemas.microsoft.com/office/drawing/2014/main" id="{2F4D3B38-51E3-4E2A-AA2A-355306A3ED61}"/>
              </a:ext>
            </a:extLst>
          </p:cNvPr>
          <p:cNvSpPr>
            <a:spLocks noGrp="1"/>
          </p:cNvSpPr>
          <p:nvPr>
            <p:ph type="title"/>
          </p:nvPr>
        </p:nvSpPr>
        <p:spPr/>
        <p:txBody>
          <a:bodyPr/>
          <a:lstStyle/>
          <a:p>
            <a:r>
              <a:rPr lang="en-US" altLang="en-US" sz="3200"/>
              <a:t>Thiết kế web với HTML</a:t>
            </a:r>
            <a:endParaRPr lang="en-US"/>
          </a:p>
        </p:txBody>
      </p:sp>
    </p:spTree>
    <p:extLst>
      <p:ext uri="{BB962C8B-B14F-4D97-AF65-F5344CB8AC3E}">
        <p14:creationId xmlns:p14="http://schemas.microsoft.com/office/powerpoint/2010/main" val="144598661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47D789E-C61B-414F-B357-B5DF02BDA3A5}"/>
              </a:ext>
            </a:extLst>
          </p:cNvPr>
          <p:cNvSpPr>
            <a:spLocks noGrp="1"/>
          </p:cNvSpPr>
          <p:nvPr>
            <p:ph idx="1"/>
          </p:nvPr>
        </p:nvSpPr>
        <p:spPr/>
        <p:txBody>
          <a:bodyPr>
            <a:normAutofit/>
          </a:bodyPr>
          <a:lstStyle/>
          <a:p>
            <a:pPr marL="609600" indent="-609600">
              <a:lnSpc>
                <a:spcPct val="100000"/>
              </a:lnSpc>
              <a:spcBef>
                <a:spcPct val="50000"/>
              </a:spcBef>
              <a:buClr>
                <a:schemeClr val="tx1"/>
              </a:buClr>
              <a:buNone/>
              <a:defRPr/>
            </a:pPr>
            <a:r>
              <a:rPr lang="en-US" sz="3200" b="1">
                <a:solidFill>
                  <a:schemeClr val="tx2">
                    <a:lumMod val="50000"/>
                  </a:schemeClr>
                </a:solidFill>
              </a:rPr>
              <a:t>4.4. Các dạng liên kết</a:t>
            </a:r>
          </a:p>
          <a:p>
            <a:pPr marL="0" indent="0">
              <a:lnSpc>
                <a:spcPct val="100000"/>
              </a:lnSpc>
              <a:spcBef>
                <a:spcPct val="50000"/>
              </a:spcBef>
              <a:buClr>
                <a:schemeClr val="tx1"/>
              </a:buClr>
              <a:buNone/>
              <a:defRPr/>
            </a:pPr>
            <a:r>
              <a:rPr lang="en-US" b="1" i="1"/>
              <a:t>Liên kết đến tập tin cục bộ</a:t>
            </a:r>
          </a:p>
          <a:p>
            <a:pPr marL="0" indent="0">
              <a:lnSpc>
                <a:spcPct val="100000"/>
              </a:lnSpc>
              <a:spcBef>
                <a:spcPct val="50000"/>
              </a:spcBef>
              <a:buClr>
                <a:schemeClr val="tx1"/>
              </a:buClr>
              <a:buNone/>
              <a:defRPr/>
            </a:pPr>
            <a:r>
              <a:rPr lang="en-US" b="1"/>
              <a:t>a) Liên kết đến tập tin cục bộ</a:t>
            </a:r>
          </a:p>
          <a:p>
            <a:pPr marL="457200" lvl="1" indent="0">
              <a:lnSpc>
                <a:spcPct val="100000"/>
              </a:lnSpc>
              <a:spcBef>
                <a:spcPct val="50000"/>
              </a:spcBef>
              <a:buClr>
                <a:schemeClr val="tx1"/>
              </a:buClr>
              <a:buNone/>
              <a:defRPr/>
            </a:pPr>
            <a:r>
              <a:rPr lang="en-US" sz="2800"/>
              <a:t>Là liên kết đơn giản nhất để mở tập tin html trong cùng một thư mục. Có dạng:</a:t>
            </a:r>
          </a:p>
          <a:p>
            <a:pPr marL="990600" lvl="1" indent="-533400">
              <a:lnSpc>
                <a:spcPct val="100000"/>
              </a:lnSpc>
              <a:spcBef>
                <a:spcPct val="50000"/>
              </a:spcBef>
              <a:buClr>
                <a:schemeClr val="tx1"/>
              </a:buClr>
              <a:buNone/>
              <a:defRPr/>
            </a:pPr>
            <a:r>
              <a:rPr lang="en-US">
                <a:solidFill>
                  <a:srgbClr val="0070C0"/>
                </a:solidFill>
              </a:rPr>
              <a:t>&lt;a href=</a:t>
            </a:r>
            <a:r>
              <a:rPr lang="en-US"/>
              <a:t>“đường_dẫn/tên_tệp.htm”</a:t>
            </a:r>
            <a:r>
              <a:rPr lang="en-US">
                <a:solidFill>
                  <a:schemeClr val="tx2"/>
                </a:solidFill>
              </a:rPr>
              <a:t>&gt;</a:t>
            </a:r>
            <a:r>
              <a:rPr lang="en-US"/>
              <a:t> đoạn text link</a:t>
            </a:r>
            <a:r>
              <a:rPr lang="en-US">
                <a:solidFill>
                  <a:srgbClr val="0070C0"/>
                </a:solidFill>
              </a:rPr>
              <a:t>&lt;/a&gt;</a:t>
            </a:r>
            <a:endParaRPr lang="en-US" sz="2000">
              <a:solidFill>
                <a:srgbClr val="0070C0"/>
              </a:solidFill>
            </a:endParaRPr>
          </a:p>
        </p:txBody>
      </p:sp>
      <p:sp>
        <p:nvSpPr>
          <p:cNvPr id="3" name="Title 2">
            <a:extLst>
              <a:ext uri="{FF2B5EF4-FFF2-40B4-BE49-F238E27FC236}">
                <a16:creationId xmlns:a16="http://schemas.microsoft.com/office/drawing/2014/main" id="{2F4D3B38-51E3-4E2A-AA2A-355306A3ED61}"/>
              </a:ext>
            </a:extLst>
          </p:cNvPr>
          <p:cNvSpPr>
            <a:spLocks noGrp="1"/>
          </p:cNvSpPr>
          <p:nvPr>
            <p:ph type="title"/>
          </p:nvPr>
        </p:nvSpPr>
        <p:spPr/>
        <p:txBody>
          <a:bodyPr/>
          <a:lstStyle/>
          <a:p>
            <a:r>
              <a:rPr lang="en-US" altLang="en-US" sz="3200"/>
              <a:t>Thiết kế web với HTML</a:t>
            </a:r>
            <a:endParaRPr lang="en-US"/>
          </a:p>
        </p:txBody>
      </p:sp>
    </p:spTree>
    <p:extLst>
      <p:ext uri="{BB962C8B-B14F-4D97-AF65-F5344CB8AC3E}">
        <p14:creationId xmlns:p14="http://schemas.microsoft.com/office/powerpoint/2010/main" val="3352425000"/>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47D789E-C61B-414F-B357-B5DF02BDA3A5}"/>
              </a:ext>
            </a:extLst>
          </p:cNvPr>
          <p:cNvSpPr>
            <a:spLocks noGrp="1"/>
          </p:cNvSpPr>
          <p:nvPr>
            <p:ph idx="1"/>
          </p:nvPr>
        </p:nvSpPr>
        <p:spPr/>
        <p:txBody>
          <a:bodyPr/>
          <a:lstStyle/>
          <a:p>
            <a:r>
              <a:rPr lang="en-US" altLang="en-US">
                <a:hlinkClick r:id="rId2" action="ppaction://hlinkfile"/>
              </a:rPr>
              <a:t>Ví</a:t>
            </a:r>
            <a:r>
              <a:rPr lang="en-US" altLang="en-US">
                <a:hlinkClick r:id="rId3" action="ppaction://hlinkfile"/>
              </a:rPr>
              <a:t> </a:t>
            </a:r>
            <a:r>
              <a:rPr lang="en-US" altLang="en-US">
                <a:hlinkClick r:id="rId2" action="ppaction://hlinkfile"/>
              </a:rPr>
              <a:t>dụ</a:t>
            </a:r>
            <a:r>
              <a:rPr lang="en-US" altLang="en-US"/>
              <a:t>: có đoạn mã </a:t>
            </a:r>
          </a:p>
          <a:p>
            <a:pPr marL="109728" indent="0">
              <a:buNone/>
            </a:pPr>
            <a:r>
              <a:rPr lang="it-IT" altLang="en-US">
                <a:solidFill>
                  <a:schemeClr val="tx2"/>
                </a:solidFill>
              </a:rPr>
              <a:t>&lt;a href</a:t>
            </a:r>
            <a:r>
              <a:rPr lang="it-IT" altLang="en-US"/>
              <a:t>="Bai6_5.html"</a:t>
            </a:r>
            <a:r>
              <a:rPr lang="it-IT" altLang="en-US">
                <a:solidFill>
                  <a:schemeClr val="tx2"/>
                </a:solidFill>
              </a:rPr>
              <a:t>&gt;</a:t>
            </a:r>
            <a:r>
              <a:rPr lang="it-IT" altLang="en-US"/>
              <a:t>Chi tiết...</a:t>
            </a:r>
            <a:r>
              <a:rPr lang="it-IT" altLang="en-US">
                <a:solidFill>
                  <a:schemeClr val="tx2"/>
                </a:solidFill>
              </a:rPr>
              <a:t>&lt;/a&gt;</a:t>
            </a:r>
            <a:endParaRPr lang="en-US" altLang="en-US">
              <a:solidFill>
                <a:schemeClr val="tx2"/>
              </a:solidFill>
            </a:endParaRPr>
          </a:p>
          <a:p>
            <a:endParaRPr lang="en-US" altLang="en-US">
              <a:solidFill>
                <a:schemeClr val="tx2"/>
              </a:solidFill>
            </a:endParaRPr>
          </a:p>
        </p:txBody>
      </p:sp>
      <p:sp>
        <p:nvSpPr>
          <p:cNvPr id="3" name="Title 2">
            <a:extLst>
              <a:ext uri="{FF2B5EF4-FFF2-40B4-BE49-F238E27FC236}">
                <a16:creationId xmlns:a16="http://schemas.microsoft.com/office/drawing/2014/main" id="{2F4D3B38-51E3-4E2A-AA2A-355306A3ED61}"/>
              </a:ext>
            </a:extLst>
          </p:cNvPr>
          <p:cNvSpPr>
            <a:spLocks noGrp="1"/>
          </p:cNvSpPr>
          <p:nvPr>
            <p:ph type="title"/>
          </p:nvPr>
        </p:nvSpPr>
        <p:spPr/>
        <p:txBody>
          <a:bodyPr/>
          <a:lstStyle/>
          <a:p>
            <a:r>
              <a:rPr lang="en-US" altLang="en-US" sz="3200"/>
              <a:t>Thiết kế web với HTML</a:t>
            </a:r>
            <a:endParaRPr lang="en-US"/>
          </a:p>
        </p:txBody>
      </p:sp>
      <p:pic>
        <p:nvPicPr>
          <p:cNvPr id="4" name="Picture 8">
            <a:extLst>
              <a:ext uri="{FF2B5EF4-FFF2-40B4-BE49-F238E27FC236}">
                <a16:creationId xmlns:a16="http://schemas.microsoft.com/office/drawing/2014/main" id="{3BC47A55-2BF5-4D41-A227-180DE1EA97E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76950" y="2438400"/>
            <a:ext cx="3905250" cy="434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AutoShape 7">
            <a:extLst>
              <a:ext uri="{FF2B5EF4-FFF2-40B4-BE49-F238E27FC236}">
                <a16:creationId xmlns:a16="http://schemas.microsoft.com/office/drawing/2014/main" id="{28FCACBA-7BC9-4118-A02C-0AB14407BDA0}"/>
              </a:ext>
            </a:extLst>
          </p:cNvPr>
          <p:cNvSpPr>
            <a:spLocks noChangeArrowheads="1"/>
          </p:cNvSpPr>
          <p:nvPr/>
        </p:nvSpPr>
        <p:spPr bwMode="auto">
          <a:xfrm>
            <a:off x="7467600" y="4800600"/>
            <a:ext cx="1524000" cy="304800"/>
          </a:xfrm>
          <a:prstGeom prst="wedgeEllipseCallout">
            <a:avLst>
              <a:gd name="adj1" fmla="val -56806"/>
              <a:gd name="adj2" fmla="val -828125"/>
            </a:avLst>
          </a:prstGeom>
          <a:noFill/>
          <a:ln w="28575">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endParaRPr lang="en-US" altLang="en-US"/>
          </a:p>
        </p:txBody>
      </p:sp>
      <p:sp>
        <p:nvSpPr>
          <p:cNvPr id="6" name="AutoShape 9">
            <a:extLst>
              <a:ext uri="{FF2B5EF4-FFF2-40B4-BE49-F238E27FC236}">
                <a16:creationId xmlns:a16="http://schemas.microsoft.com/office/drawing/2014/main" id="{2A4BFEEC-24B0-4CCB-92B7-732D6F4E42A6}"/>
              </a:ext>
            </a:extLst>
          </p:cNvPr>
          <p:cNvSpPr>
            <a:spLocks noChangeArrowheads="1"/>
          </p:cNvSpPr>
          <p:nvPr/>
        </p:nvSpPr>
        <p:spPr bwMode="auto">
          <a:xfrm>
            <a:off x="1828800" y="3810000"/>
            <a:ext cx="4114800" cy="990600"/>
          </a:xfrm>
          <a:prstGeom prst="wedgeRectCallout">
            <a:avLst>
              <a:gd name="adj1" fmla="val 65315"/>
              <a:gd name="adj2" fmla="val 87338"/>
            </a:avLst>
          </a:prstGeom>
          <a:solidFill>
            <a:schemeClr val="accent1"/>
          </a:solidFill>
          <a:ln w="9525">
            <a:solidFill>
              <a:schemeClr val="tx1"/>
            </a:solidFill>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2400">
                <a:solidFill>
                  <a:schemeClr val="tx2"/>
                </a:solidFill>
                <a:latin typeface="Times New Roman" panose="02020603050405020304" pitchFamily="18" charset="0"/>
                <a:cs typeface="Times New Roman" panose="02020603050405020304" pitchFamily="18" charset="0"/>
              </a:rPr>
              <a:t>&lt;li&gt;&lt;a href</a:t>
            </a:r>
            <a:r>
              <a:rPr lang="en-US" altLang="en-US" sz="2400">
                <a:latin typeface="Times New Roman" panose="02020603050405020304" pitchFamily="18" charset="0"/>
                <a:cs typeface="Times New Roman" panose="02020603050405020304" pitchFamily="18" charset="0"/>
              </a:rPr>
              <a:t>="</a:t>
            </a:r>
            <a:r>
              <a:rPr lang="en-US" altLang="en-US" sz="2400" b="1">
                <a:latin typeface="Times New Roman" panose="02020603050405020304" pitchFamily="18" charset="0"/>
                <a:cs typeface="Times New Roman" panose="02020603050405020304" pitchFamily="18" charset="0"/>
              </a:rPr>
              <a:t>Bai6_5</a:t>
            </a:r>
            <a:r>
              <a:rPr lang="en-US" altLang="en-US" sz="2400">
                <a:latin typeface="Times New Roman" panose="02020603050405020304" pitchFamily="18" charset="0"/>
                <a:cs typeface="Times New Roman" panose="02020603050405020304" pitchFamily="18" charset="0"/>
              </a:rPr>
              <a:t>.html"</a:t>
            </a:r>
            <a:r>
              <a:rPr lang="en-US" altLang="en-US" sz="2400">
                <a:solidFill>
                  <a:schemeClr val="tx2"/>
                </a:solidFill>
                <a:latin typeface="Times New Roman" panose="02020603050405020304" pitchFamily="18" charset="0"/>
                <a:cs typeface="Times New Roman" panose="02020603050405020304" pitchFamily="18" charset="0"/>
              </a:rPr>
              <a:t>&gt;</a:t>
            </a:r>
            <a:r>
              <a:rPr lang="en-US" altLang="en-US" sz="2400">
                <a:latin typeface="Times New Roman" panose="02020603050405020304" pitchFamily="18" charset="0"/>
                <a:cs typeface="Times New Roman" panose="02020603050405020304" pitchFamily="18" charset="0"/>
              </a:rPr>
              <a:t> Nguyễn Đức Đại. </a:t>
            </a:r>
            <a:r>
              <a:rPr lang="en-US" altLang="en-US" sz="2400">
                <a:solidFill>
                  <a:schemeClr val="tx2"/>
                </a:solidFill>
                <a:latin typeface="Times New Roman" panose="02020603050405020304" pitchFamily="18" charset="0"/>
                <a:cs typeface="Times New Roman" panose="02020603050405020304" pitchFamily="18" charset="0"/>
              </a:rPr>
              <a:t>&lt;/a&gt;</a:t>
            </a:r>
          </a:p>
        </p:txBody>
      </p:sp>
    </p:spTree>
    <p:extLst>
      <p:ext uri="{BB962C8B-B14F-4D97-AF65-F5344CB8AC3E}">
        <p14:creationId xmlns:p14="http://schemas.microsoft.com/office/powerpoint/2010/main" val="2649149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ox(in)">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ox(in)">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ox(in)">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074FCB9-5287-4BAE-9E7F-52D01E4E7920}"/>
              </a:ext>
            </a:extLst>
          </p:cNvPr>
          <p:cNvSpPr>
            <a:spLocks noGrp="1"/>
          </p:cNvSpPr>
          <p:nvPr>
            <p:ph idx="1"/>
          </p:nvPr>
        </p:nvSpPr>
        <p:spPr/>
        <p:txBody>
          <a:bodyPr>
            <a:normAutofit/>
          </a:bodyPr>
          <a:lstStyle/>
          <a:p>
            <a:pPr>
              <a:spcBef>
                <a:spcPct val="0"/>
              </a:spcBef>
            </a:pPr>
            <a:r>
              <a:rPr lang="vi-VN" altLang="en-US"/>
              <a:t>Mạng Internet xuất phát từ mạng ARPANET của Mỹ (1969) – mạng giữa các trường ĐH</a:t>
            </a:r>
          </a:p>
          <a:p>
            <a:pPr>
              <a:spcBef>
                <a:spcPct val="0"/>
              </a:spcBef>
            </a:pPr>
            <a:r>
              <a:rPr lang="en-US" altLang="en-US"/>
              <a:t>1989 - </a:t>
            </a:r>
            <a:r>
              <a:rPr lang="vi-VN" altLang="en-US"/>
              <a:t>Tim BernersLee phát minh ra giao thức World Wide Web, sau đó tạo ra ngôn ngữ Hypertext Markup Language –</a:t>
            </a:r>
            <a:r>
              <a:rPr lang="en-US" altLang="en-US"/>
              <a:t> </a:t>
            </a:r>
            <a:r>
              <a:rPr lang="vi-VN" altLang="en-US"/>
              <a:t>HTML</a:t>
            </a:r>
          </a:p>
          <a:p>
            <a:pPr>
              <a:spcBef>
                <a:spcPct val="0"/>
              </a:spcBef>
            </a:pPr>
            <a:r>
              <a:rPr lang="en-US" altLang="en-US"/>
              <a:t>1990 – </a:t>
            </a:r>
            <a:r>
              <a:rPr lang="vi-VN" altLang="en-US"/>
              <a:t>Tim viết trình duyệt (Web Browser) và Web server đầu tiên (info.cern.ch)</a:t>
            </a:r>
          </a:p>
          <a:p>
            <a:pPr>
              <a:spcBef>
                <a:spcPct val="0"/>
              </a:spcBef>
            </a:pPr>
            <a:r>
              <a:rPr lang="vi-VN" altLang="en-US"/>
              <a:t>Từ năm 1993</a:t>
            </a:r>
            <a:r>
              <a:rPr lang="en-US" altLang="en-US"/>
              <a:t> </a:t>
            </a:r>
            <a:r>
              <a:rPr lang="vi-VN" altLang="en-US"/>
              <a:t>internet</a:t>
            </a:r>
            <a:r>
              <a:rPr lang="en-US" altLang="en-US"/>
              <a:t> </a:t>
            </a:r>
            <a:r>
              <a:rPr lang="vi-VN" altLang="en-US"/>
              <a:t>phát triển rất nhanh</a:t>
            </a:r>
          </a:p>
          <a:p>
            <a:pPr>
              <a:spcBef>
                <a:spcPct val="0"/>
              </a:spcBef>
            </a:pPr>
            <a:r>
              <a:rPr lang="en-US" altLang="en-US"/>
              <a:t>Việt Nam có Internet chính thức vào tháng 11/1997</a:t>
            </a:r>
            <a:endParaRPr lang="en-US"/>
          </a:p>
        </p:txBody>
      </p:sp>
      <p:sp>
        <p:nvSpPr>
          <p:cNvPr id="3" name="Title 2">
            <a:extLst>
              <a:ext uri="{FF2B5EF4-FFF2-40B4-BE49-F238E27FC236}">
                <a16:creationId xmlns:a16="http://schemas.microsoft.com/office/drawing/2014/main" id="{A240F612-11CC-4F4F-8C77-CA4A062DC23C}"/>
              </a:ext>
            </a:extLst>
          </p:cNvPr>
          <p:cNvSpPr>
            <a:spLocks noGrp="1"/>
          </p:cNvSpPr>
          <p:nvPr>
            <p:ph type="title"/>
          </p:nvPr>
        </p:nvSpPr>
        <p:spPr/>
        <p:txBody>
          <a:bodyPr/>
          <a:lstStyle/>
          <a:p>
            <a:r>
              <a:rPr lang="en-US"/>
              <a:t>Lịch sử phát triển</a:t>
            </a:r>
          </a:p>
        </p:txBody>
      </p:sp>
    </p:spTree>
    <p:extLst>
      <p:ext uri="{BB962C8B-B14F-4D97-AF65-F5344CB8AC3E}">
        <p14:creationId xmlns:p14="http://schemas.microsoft.com/office/powerpoint/2010/main" val="406278222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47D789E-C61B-414F-B357-B5DF02BDA3A5}"/>
              </a:ext>
            </a:extLst>
          </p:cNvPr>
          <p:cNvSpPr>
            <a:spLocks noGrp="1"/>
          </p:cNvSpPr>
          <p:nvPr>
            <p:ph idx="1"/>
          </p:nvPr>
        </p:nvSpPr>
        <p:spPr/>
        <p:txBody>
          <a:bodyPr>
            <a:normAutofit/>
          </a:bodyPr>
          <a:lstStyle/>
          <a:p>
            <a:pPr marL="0" indent="0">
              <a:buNone/>
            </a:pPr>
            <a:r>
              <a:rPr lang="en-US" altLang="en-US" b="1"/>
              <a:t>b) Liên kết Anchor đến một hình ảnh</a:t>
            </a:r>
          </a:p>
          <a:p>
            <a:pPr marL="739775" lvl="1" indent="-15875"/>
            <a:r>
              <a:rPr lang="en-US" altLang="en-US" sz="2800"/>
              <a:t> Đoạn mã lệnh:</a:t>
            </a:r>
          </a:p>
          <a:p>
            <a:pPr marL="609600" indent="-609600">
              <a:buNone/>
            </a:pPr>
            <a:r>
              <a:rPr lang="en-US" altLang="en-US">
                <a:solidFill>
                  <a:srgbClr val="0070C0"/>
                </a:solidFill>
              </a:rPr>
              <a:t>	&lt;a href</a:t>
            </a:r>
            <a:r>
              <a:rPr lang="en-US" altLang="en-US">
                <a:solidFill>
                  <a:schemeClr val="tx2"/>
                </a:solidFill>
              </a:rPr>
              <a:t>=</a:t>
            </a:r>
            <a:r>
              <a:rPr lang="en-US" altLang="en-US"/>
              <a:t>“đường_dẫn/image.gif”</a:t>
            </a:r>
            <a:r>
              <a:rPr lang="en-US" altLang="en-US">
                <a:solidFill>
                  <a:srgbClr val="0070C0"/>
                </a:solidFill>
              </a:rPr>
              <a:t>&gt;</a:t>
            </a:r>
            <a:r>
              <a:rPr lang="en-US" altLang="en-US">
                <a:solidFill>
                  <a:schemeClr val="tx2"/>
                </a:solidFill>
              </a:rPr>
              <a:t> </a:t>
            </a:r>
            <a:r>
              <a:rPr lang="en-US" altLang="en-US"/>
              <a:t>text link</a:t>
            </a:r>
            <a:r>
              <a:rPr lang="en-US" altLang="en-US">
                <a:solidFill>
                  <a:srgbClr val="0070C0"/>
                </a:solidFill>
              </a:rPr>
              <a:t> &lt;/a&gt;</a:t>
            </a:r>
          </a:p>
          <a:p>
            <a:pPr marL="739775" lvl="1" indent="-15875"/>
            <a:r>
              <a:rPr lang="en-US" altLang="en-US" sz="2800"/>
              <a:t> Web browser sẽ tự động gọi hình ảnh về.</a:t>
            </a:r>
          </a:p>
        </p:txBody>
      </p:sp>
      <p:sp>
        <p:nvSpPr>
          <p:cNvPr id="3" name="Title 2">
            <a:extLst>
              <a:ext uri="{FF2B5EF4-FFF2-40B4-BE49-F238E27FC236}">
                <a16:creationId xmlns:a16="http://schemas.microsoft.com/office/drawing/2014/main" id="{2F4D3B38-51E3-4E2A-AA2A-355306A3ED61}"/>
              </a:ext>
            </a:extLst>
          </p:cNvPr>
          <p:cNvSpPr>
            <a:spLocks noGrp="1"/>
          </p:cNvSpPr>
          <p:nvPr>
            <p:ph type="title"/>
          </p:nvPr>
        </p:nvSpPr>
        <p:spPr/>
        <p:txBody>
          <a:bodyPr/>
          <a:lstStyle/>
          <a:p>
            <a:r>
              <a:rPr lang="en-US" altLang="en-US" sz="3200"/>
              <a:t>Thiết kế web với HTML</a:t>
            </a:r>
            <a:endParaRPr lang="en-US"/>
          </a:p>
        </p:txBody>
      </p:sp>
    </p:spTree>
    <p:extLst>
      <p:ext uri="{BB962C8B-B14F-4D97-AF65-F5344CB8AC3E}">
        <p14:creationId xmlns:p14="http://schemas.microsoft.com/office/powerpoint/2010/main" val="62123369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47D789E-C61B-414F-B357-B5DF02BDA3A5}"/>
              </a:ext>
            </a:extLst>
          </p:cNvPr>
          <p:cNvSpPr>
            <a:spLocks noGrp="1"/>
          </p:cNvSpPr>
          <p:nvPr>
            <p:ph idx="1"/>
          </p:nvPr>
        </p:nvSpPr>
        <p:spPr/>
        <p:txBody>
          <a:bodyPr/>
          <a:lstStyle/>
          <a:p>
            <a:pPr marL="0" indent="0">
              <a:buNone/>
              <a:defRPr/>
            </a:pPr>
            <a:r>
              <a:rPr lang="en-US" b="1"/>
              <a:t>3. Liên kết đến các side Internet bên ngoài</a:t>
            </a:r>
          </a:p>
          <a:p>
            <a:pPr marL="457200" lvl="1" indent="0">
              <a:buNone/>
              <a:defRPr/>
            </a:pPr>
            <a:r>
              <a:rPr lang="en-US" b="1"/>
              <a:t>Dạng đầy đủ:</a:t>
            </a:r>
          </a:p>
          <a:p>
            <a:pPr marL="457200" lvl="1" indent="0" algn="ctr">
              <a:buNone/>
              <a:defRPr/>
            </a:pPr>
            <a:r>
              <a:rPr lang="en-US">
                <a:solidFill>
                  <a:srgbClr val="0070C0"/>
                </a:solidFill>
              </a:rPr>
              <a:t>&lt;a href=</a:t>
            </a:r>
            <a:r>
              <a:rPr lang="en-US"/>
              <a:t>“URL”</a:t>
            </a:r>
            <a:r>
              <a:rPr lang="en-US">
                <a:solidFill>
                  <a:srgbClr val="0070C0"/>
                </a:solidFill>
              </a:rPr>
              <a:t>&gt;</a:t>
            </a:r>
            <a:r>
              <a:rPr lang="en-US"/>
              <a:t>text link </a:t>
            </a:r>
            <a:r>
              <a:rPr lang="en-US">
                <a:solidFill>
                  <a:srgbClr val="0070C0"/>
                </a:solidFill>
              </a:rPr>
              <a:t>&lt;/a&gt;</a:t>
            </a:r>
          </a:p>
          <a:p>
            <a:pPr marL="457200" lvl="1" indent="0">
              <a:buNone/>
              <a:defRPr/>
            </a:pPr>
            <a:r>
              <a:rPr lang="en-US" b="1"/>
              <a:t>Ví dụ có đoạn mã:</a:t>
            </a:r>
          </a:p>
          <a:p>
            <a:pPr marL="990600" lvl="1" indent="-533400" algn="ctr">
              <a:buNone/>
              <a:defRPr/>
            </a:pPr>
            <a:r>
              <a:rPr lang="pl-PL">
                <a:solidFill>
                  <a:srgbClr val="0070C0"/>
                </a:solidFill>
              </a:rPr>
              <a:t>&lt;a href =</a:t>
            </a:r>
            <a:r>
              <a:rPr lang="pl-PL"/>
              <a:t>"http://www.vnn.vn"</a:t>
            </a:r>
            <a:r>
              <a:rPr lang="pl-PL">
                <a:solidFill>
                  <a:srgbClr val="0070C0"/>
                </a:solidFill>
              </a:rPr>
              <a:t>&gt;</a:t>
            </a:r>
            <a:r>
              <a:rPr lang="pl-PL"/>
              <a:t>Tin tức </a:t>
            </a:r>
            <a:r>
              <a:rPr lang="en-US"/>
              <a:t>V</a:t>
            </a:r>
            <a:r>
              <a:rPr lang="pl-PL"/>
              <a:t>N</a:t>
            </a:r>
            <a:r>
              <a:rPr lang="pl-PL">
                <a:solidFill>
                  <a:srgbClr val="0070C0"/>
                </a:solidFill>
              </a:rPr>
              <a:t>&lt;/a&gt;</a:t>
            </a:r>
            <a:endParaRPr lang="en-US">
              <a:solidFill>
                <a:srgbClr val="0070C0"/>
              </a:solidFill>
            </a:endParaRPr>
          </a:p>
          <a:p>
            <a:endParaRPr lang="en-US"/>
          </a:p>
        </p:txBody>
      </p:sp>
      <p:sp>
        <p:nvSpPr>
          <p:cNvPr id="3" name="Title 2">
            <a:extLst>
              <a:ext uri="{FF2B5EF4-FFF2-40B4-BE49-F238E27FC236}">
                <a16:creationId xmlns:a16="http://schemas.microsoft.com/office/drawing/2014/main" id="{2F4D3B38-51E3-4E2A-AA2A-355306A3ED61}"/>
              </a:ext>
            </a:extLst>
          </p:cNvPr>
          <p:cNvSpPr>
            <a:spLocks noGrp="1"/>
          </p:cNvSpPr>
          <p:nvPr>
            <p:ph type="title"/>
          </p:nvPr>
        </p:nvSpPr>
        <p:spPr/>
        <p:txBody>
          <a:bodyPr/>
          <a:lstStyle/>
          <a:p>
            <a:r>
              <a:rPr lang="en-US" altLang="en-US" sz="3200"/>
              <a:t>Thiết kế web với HTML</a:t>
            </a:r>
            <a:endParaRPr lang="en-US"/>
          </a:p>
        </p:txBody>
      </p:sp>
    </p:spTree>
    <p:extLst>
      <p:ext uri="{BB962C8B-B14F-4D97-AF65-F5344CB8AC3E}">
        <p14:creationId xmlns:p14="http://schemas.microsoft.com/office/powerpoint/2010/main" val="4263941460"/>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47D789E-C61B-414F-B357-B5DF02BDA3A5}"/>
              </a:ext>
            </a:extLst>
          </p:cNvPr>
          <p:cNvSpPr>
            <a:spLocks noGrp="1"/>
          </p:cNvSpPr>
          <p:nvPr>
            <p:ph idx="1"/>
          </p:nvPr>
        </p:nvSpPr>
        <p:spPr/>
        <p:txBody>
          <a:bodyPr/>
          <a:lstStyle/>
          <a:p>
            <a:pPr marL="609600" indent="-609600">
              <a:buNone/>
            </a:pPr>
            <a:r>
              <a:rPr lang="en-US" altLang="en-US" sz="2400" b="1"/>
              <a:t>4.4.3. Liên kết đến các phần của trang</a:t>
            </a:r>
          </a:p>
          <a:p>
            <a:pPr marL="609600" indent="-609600">
              <a:buNone/>
            </a:pPr>
            <a:r>
              <a:rPr lang="en-US" altLang="en-US" sz="2400" b="1"/>
              <a:t>a) Anchor được đặt tên</a:t>
            </a:r>
          </a:p>
          <a:p>
            <a:pPr marL="990600" lvl="1" indent="-533400">
              <a:buFont typeface="Wingdings" panose="05000000000000000000" pitchFamily="2" charset="2"/>
              <a:buChar char="Ø"/>
            </a:pPr>
            <a:r>
              <a:rPr lang="en-US" altLang="en-US"/>
              <a:t>Anchor được đặt tên là một dấu hiệu tham khảo ẩn cho một phần của tập tin html.</a:t>
            </a:r>
          </a:p>
          <a:p>
            <a:pPr marL="990600" lvl="1" indent="-533400">
              <a:buFont typeface="Wingdings" panose="05000000000000000000" pitchFamily="2" charset="2"/>
              <a:buChar char="Ø"/>
            </a:pPr>
            <a:r>
              <a:rPr lang="en-US" altLang="en-US"/>
              <a:t>Được sử dụng để tạo liên kết đến phần khác của một trang khi trang đó dài.</a:t>
            </a:r>
          </a:p>
          <a:p>
            <a:endParaRPr lang="en-US"/>
          </a:p>
        </p:txBody>
      </p:sp>
      <p:sp>
        <p:nvSpPr>
          <p:cNvPr id="3" name="Title 2">
            <a:extLst>
              <a:ext uri="{FF2B5EF4-FFF2-40B4-BE49-F238E27FC236}">
                <a16:creationId xmlns:a16="http://schemas.microsoft.com/office/drawing/2014/main" id="{2F4D3B38-51E3-4E2A-AA2A-355306A3ED61}"/>
              </a:ext>
            </a:extLst>
          </p:cNvPr>
          <p:cNvSpPr>
            <a:spLocks noGrp="1"/>
          </p:cNvSpPr>
          <p:nvPr>
            <p:ph type="title"/>
          </p:nvPr>
        </p:nvSpPr>
        <p:spPr/>
        <p:txBody>
          <a:bodyPr/>
          <a:lstStyle/>
          <a:p>
            <a:r>
              <a:rPr lang="en-US" altLang="en-US" sz="3200"/>
              <a:t>Thiết kế web với HTML</a:t>
            </a:r>
            <a:endParaRPr lang="en-US"/>
          </a:p>
        </p:txBody>
      </p:sp>
    </p:spTree>
    <p:extLst>
      <p:ext uri="{BB962C8B-B14F-4D97-AF65-F5344CB8AC3E}">
        <p14:creationId xmlns:p14="http://schemas.microsoft.com/office/powerpoint/2010/main" val="619028444"/>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47D789E-C61B-414F-B357-B5DF02BDA3A5}"/>
              </a:ext>
            </a:extLst>
          </p:cNvPr>
          <p:cNvSpPr>
            <a:spLocks noGrp="1"/>
          </p:cNvSpPr>
          <p:nvPr>
            <p:ph idx="1"/>
          </p:nvPr>
        </p:nvSpPr>
        <p:spPr/>
        <p:txBody>
          <a:bodyPr>
            <a:normAutofit/>
          </a:bodyPr>
          <a:lstStyle/>
          <a:p>
            <a:pPr marL="457200" lvl="1" indent="0">
              <a:buNone/>
              <a:defRPr/>
            </a:pPr>
            <a:r>
              <a:rPr lang="en-US" b="1"/>
              <a:t>Dạng html cho việc tạo anchor</a:t>
            </a:r>
          </a:p>
          <a:p>
            <a:pPr marL="990600" lvl="1" indent="-533400" algn="ctr">
              <a:buNone/>
              <a:defRPr/>
            </a:pPr>
            <a:r>
              <a:rPr lang="en-US">
                <a:solidFill>
                  <a:schemeClr val="tx2"/>
                </a:solidFill>
              </a:rPr>
              <a:t>&lt;a name=</a:t>
            </a:r>
            <a:r>
              <a:rPr lang="en-US"/>
              <a:t>“name”</a:t>
            </a:r>
            <a:r>
              <a:rPr lang="en-US">
                <a:solidFill>
                  <a:schemeClr val="tx2"/>
                </a:solidFill>
              </a:rPr>
              <a:t>&gt;</a:t>
            </a:r>
            <a:r>
              <a:rPr lang="en-US"/>
              <a:t>text to link </a:t>
            </a:r>
            <a:r>
              <a:rPr lang="en-US">
                <a:solidFill>
                  <a:schemeClr val="tx2"/>
                </a:solidFill>
              </a:rPr>
              <a:t>&lt;/a&gt;</a:t>
            </a:r>
          </a:p>
          <a:p>
            <a:pPr marL="457200" lvl="1" indent="0">
              <a:buNone/>
              <a:defRPr/>
            </a:pPr>
            <a:r>
              <a:rPr lang="en-US" b="1" i="1" u="sng"/>
              <a:t>Ví dụ:</a:t>
            </a:r>
          </a:p>
          <a:p>
            <a:pPr marL="457200" lvl="1" indent="0" algn="ctr">
              <a:buNone/>
              <a:defRPr/>
            </a:pPr>
            <a:r>
              <a:rPr lang="en-US">
                <a:solidFill>
                  <a:schemeClr val="tx2"/>
                </a:solidFill>
              </a:rPr>
              <a:t>&lt;a name=</a:t>
            </a:r>
            <a:r>
              <a:rPr lang="en-US"/>
              <a:t>"I"</a:t>
            </a:r>
            <a:r>
              <a:rPr lang="en-US">
                <a:solidFill>
                  <a:schemeClr val="tx2"/>
                </a:solidFill>
              </a:rPr>
              <a:t>&gt;</a:t>
            </a:r>
            <a:r>
              <a:rPr lang="en-US"/>
              <a:t>I. Thành phần, độc tính của thuốc lá </a:t>
            </a:r>
            <a:r>
              <a:rPr lang="en-US">
                <a:solidFill>
                  <a:schemeClr val="tx2"/>
                </a:solidFill>
              </a:rPr>
              <a:t>&lt;/a&gt;</a:t>
            </a:r>
          </a:p>
          <a:p>
            <a:pPr marL="457200" lvl="1" indent="0">
              <a:buNone/>
              <a:defRPr/>
            </a:pPr>
            <a:r>
              <a:rPr lang="en-US" b="1">
                <a:solidFill>
                  <a:schemeClr val="tx2"/>
                </a:solidFill>
              </a:rPr>
              <a:t>b) </a:t>
            </a:r>
            <a:r>
              <a:rPr lang="en-US" b="1"/>
              <a:t>Viết một liên kết đến một Anchor được đặt tên.</a:t>
            </a:r>
          </a:p>
          <a:p>
            <a:pPr marL="457200" lvl="1" indent="0">
              <a:buNone/>
              <a:defRPr/>
            </a:pPr>
            <a:r>
              <a:rPr lang="en-US"/>
              <a:t>Dạng html:</a:t>
            </a:r>
          </a:p>
          <a:p>
            <a:pPr marL="990600" lvl="1" indent="-533400" algn="ctr">
              <a:buNone/>
              <a:defRPr/>
            </a:pPr>
            <a:r>
              <a:rPr lang="en-US">
                <a:solidFill>
                  <a:schemeClr val="tx2"/>
                </a:solidFill>
              </a:rPr>
              <a:t>&lt;a href=</a:t>
            </a:r>
            <a:r>
              <a:rPr lang="en-US"/>
              <a:t>“#name”</a:t>
            </a:r>
            <a:r>
              <a:rPr lang="en-US">
                <a:solidFill>
                  <a:schemeClr val="tx2"/>
                </a:solidFill>
              </a:rPr>
              <a:t>&gt;</a:t>
            </a:r>
            <a:r>
              <a:rPr lang="en-US"/>
              <a:t>text to hypertext </a:t>
            </a:r>
            <a:r>
              <a:rPr lang="en-US">
                <a:solidFill>
                  <a:schemeClr val="tx2"/>
                </a:solidFill>
              </a:rPr>
              <a:t>&lt;/a&gt;</a:t>
            </a:r>
          </a:p>
          <a:p>
            <a:pPr marL="457200" lvl="1" indent="0">
              <a:buNone/>
              <a:defRPr/>
            </a:pPr>
            <a:r>
              <a:rPr lang="en-US" b="1" i="1" u="sng"/>
              <a:t>Ví dụ: </a:t>
            </a:r>
          </a:p>
          <a:p>
            <a:pPr marL="457200" lvl="1" indent="0" algn="ctr">
              <a:buNone/>
              <a:defRPr/>
            </a:pPr>
            <a:r>
              <a:rPr lang="en-US">
                <a:solidFill>
                  <a:schemeClr val="tx2"/>
                </a:solidFill>
              </a:rPr>
              <a:t>&lt;a href=</a:t>
            </a:r>
            <a:r>
              <a:rPr lang="en-US"/>
              <a:t>"#I"</a:t>
            </a:r>
            <a:r>
              <a:rPr lang="en-US">
                <a:solidFill>
                  <a:schemeClr val="tx2"/>
                </a:solidFill>
              </a:rPr>
              <a:t>&gt;</a:t>
            </a:r>
            <a:r>
              <a:rPr lang="en-US"/>
              <a:t>Thành phần, độc tính của thuốc lá</a:t>
            </a:r>
            <a:r>
              <a:rPr lang="en-US">
                <a:solidFill>
                  <a:schemeClr val="tx2"/>
                </a:solidFill>
              </a:rPr>
              <a:t>&lt;/a&gt;</a:t>
            </a:r>
          </a:p>
          <a:p>
            <a:pPr marL="457200" lvl="1" indent="0" algn="ctr">
              <a:buNone/>
              <a:defRPr/>
            </a:pPr>
            <a:r>
              <a:rPr lang="en-US">
                <a:solidFill>
                  <a:schemeClr val="tx2"/>
                </a:solidFill>
              </a:rPr>
              <a:t>&lt;a name=</a:t>
            </a:r>
            <a:r>
              <a:rPr lang="en-US"/>
              <a:t>“#II"</a:t>
            </a:r>
            <a:r>
              <a:rPr lang="en-US">
                <a:solidFill>
                  <a:schemeClr val="tx2"/>
                </a:solidFill>
              </a:rPr>
              <a:t>&gt;</a:t>
            </a:r>
            <a:r>
              <a:rPr lang="en-US"/>
              <a:t>Các nguy cơ gây bệnh của hút thuốc lá</a:t>
            </a:r>
            <a:r>
              <a:rPr lang="en-US">
                <a:solidFill>
                  <a:schemeClr val="tx2"/>
                </a:solidFill>
              </a:rPr>
              <a:t>&lt;/a&gt;</a:t>
            </a:r>
          </a:p>
        </p:txBody>
      </p:sp>
      <p:sp>
        <p:nvSpPr>
          <p:cNvPr id="3" name="Title 2">
            <a:extLst>
              <a:ext uri="{FF2B5EF4-FFF2-40B4-BE49-F238E27FC236}">
                <a16:creationId xmlns:a16="http://schemas.microsoft.com/office/drawing/2014/main" id="{2F4D3B38-51E3-4E2A-AA2A-355306A3ED61}"/>
              </a:ext>
            </a:extLst>
          </p:cNvPr>
          <p:cNvSpPr>
            <a:spLocks noGrp="1"/>
          </p:cNvSpPr>
          <p:nvPr>
            <p:ph type="title"/>
          </p:nvPr>
        </p:nvSpPr>
        <p:spPr/>
        <p:txBody>
          <a:bodyPr/>
          <a:lstStyle/>
          <a:p>
            <a:r>
              <a:rPr lang="en-US" altLang="en-US" sz="3200"/>
              <a:t>Thiết kế web với HTML</a:t>
            </a:r>
            <a:endParaRPr lang="en-US"/>
          </a:p>
        </p:txBody>
      </p:sp>
    </p:spTree>
    <p:extLst>
      <p:ext uri="{BB962C8B-B14F-4D97-AF65-F5344CB8AC3E}">
        <p14:creationId xmlns:p14="http://schemas.microsoft.com/office/powerpoint/2010/main" val="158186460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47D789E-C61B-414F-B357-B5DF02BDA3A5}"/>
              </a:ext>
            </a:extLst>
          </p:cNvPr>
          <p:cNvSpPr>
            <a:spLocks noGrp="1"/>
          </p:cNvSpPr>
          <p:nvPr>
            <p:ph idx="1"/>
          </p:nvPr>
        </p:nvSpPr>
        <p:spPr/>
        <p:txBody>
          <a:bodyPr>
            <a:normAutofit/>
          </a:bodyPr>
          <a:lstStyle/>
          <a:p>
            <a:pPr marL="734568" indent="-533400"/>
            <a:r>
              <a:rPr lang="en-US" altLang="en-US"/>
              <a:t>Liên kết này thường dùng để xây dựng mục lục.</a:t>
            </a:r>
          </a:p>
          <a:p>
            <a:pPr marL="201168" indent="0">
              <a:buNone/>
            </a:pPr>
            <a:r>
              <a:rPr lang="en-US" altLang="en-US" b="1"/>
              <a:t>c) Thêm liên kết tới Anchor được đặt tên trong tài liệu khác</a:t>
            </a:r>
          </a:p>
          <a:p>
            <a:pPr marL="734568" indent="-533400"/>
            <a:r>
              <a:rPr lang="en-US" altLang="en-US"/>
              <a:t>Dạng mã:</a:t>
            </a:r>
          </a:p>
          <a:p>
            <a:pPr marL="201168" indent="0" algn="ctr">
              <a:buNone/>
            </a:pPr>
            <a:r>
              <a:rPr lang="en-US" altLang="en-US">
                <a:solidFill>
                  <a:schemeClr val="tx2"/>
                </a:solidFill>
              </a:rPr>
              <a:t>&lt;a href=</a:t>
            </a:r>
            <a:r>
              <a:rPr lang="en-US" altLang="en-US"/>
              <a:t>“FileName.html#Name”</a:t>
            </a:r>
            <a:r>
              <a:rPr lang="en-US" altLang="en-US">
                <a:solidFill>
                  <a:schemeClr val="tx2"/>
                </a:solidFill>
              </a:rPr>
              <a:t>&gt;</a:t>
            </a:r>
            <a:r>
              <a:rPr lang="en-US" altLang="en-US"/>
              <a:t>text link</a:t>
            </a:r>
            <a:r>
              <a:rPr lang="en-US" altLang="en-US">
                <a:solidFill>
                  <a:schemeClr val="tx2"/>
                </a:solidFill>
              </a:rPr>
              <a:t>&lt;/a&gt;</a:t>
            </a:r>
          </a:p>
          <a:p>
            <a:pPr marL="734568" indent="-533400"/>
            <a:r>
              <a:rPr lang="en-US" altLang="en-US">
                <a:hlinkClick r:id="rId2" action="ppaction://hlinkfile"/>
              </a:rPr>
              <a:t>Ví dụ</a:t>
            </a:r>
            <a:r>
              <a:rPr lang="en-US" altLang="en-US"/>
              <a:t>: có đoạn mã</a:t>
            </a:r>
          </a:p>
          <a:p>
            <a:pPr marL="201168" indent="0" algn="ctr">
              <a:buNone/>
            </a:pPr>
            <a:r>
              <a:rPr lang="en-US" altLang="en-US" sz="2600">
                <a:solidFill>
                  <a:schemeClr val="tx2"/>
                </a:solidFill>
              </a:rPr>
              <a:t>&lt;a href=</a:t>
            </a:r>
            <a:r>
              <a:rPr lang="en-US" altLang="en-US" sz="2600"/>
              <a:t>"Bai8_3.html#II"</a:t>
            </a:r>
            <a:r>
              <a:rPr lang="en-US" altLang="en-US" sz="2600">
                <a:solidFill>
                  <a:schemeClr val="tx2"/>
                </a:solidFill>
              </a:rPr>
              <a:t>&gt;</a:t>
            </a:r>
            <a:r>
              <a:rPr lang="en-US" altLang="en-US" sz="2600"/>
              <a:t>Nguy cơ gây bệnh của thuốc lá</a:t>
            </a:r>
            <a:r>
              <a:rPr lang="en-US" altLang="en-US" sz="2600">
                <a:solidFill>
                  <a:schemeClr val="tx2"/>
                </a:solidFill>
              </a:rPr>
              <a:t>&lt;/a&gt;</a:t>
            </a:r>
            <a:endParaRPr lang="en-US" altLang="en-US">
              <a:solidFill>
                <a:schemeClr val="tx2"/>
              </a:solidFill>
            </a:endParaRPr>
          </a:p>
        </p:txBody>
      </p:sp>
      <p:sp>
        <p:nvSpPr>
          <p:cNvPr id="3" name="Title 2">
            <a:extLst>
              <a:ext uri="{FF2B5EF4-FFF2-40B4-BE49-F238E27FC236}">
                <a16:creationId xmlns:a16="http://schemas.microsoft.com/office/drawing/2014/main" id="{2F4D3B38-51E3-4E2A-AA2A-355306A3ED61}"/>
              </a:ext>
            </a:extLst>
          </p:cNvPr>
          <p:cNvSpPr>
            <a:spLocks noGrp="1"/>
          </p:cNvSpPr>
          <p:nvPr>
            <p:ph type="title"/>
          </p:nvPr>
        </p:nvSpPr>
        <p:spPr/>
        <p:txBody>
          <a:bodyPr/>
          <a:lstStyle/>
          <a:p>
            <a:r>
              <a:rPr lang="en-US" altLang="en-US" sz="3200"/>
              <a:t>Thiết kế web với HTML</a:t>
            </a:r>
            <a:endParaRPr lang="en-US"/>
          </a:p>
        </p:txBody>
      </p:sp>
    </p:spTree>
    <p:extLst>
      <p:ext uri="{BB962C8B-B14F-4D97-AF65-F5344CB8AC3E}">
        <p14:creationId xmlns:p14="http://schemas.microsoft.com/office/powerpoint/2010/main" val="121398255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47D789E-C61B-414F-B357-B5DF02BDA3A5}"/>
              </a:ext>
            </a:extLst>
          </p:cNvPr>
          <p:cNvSpPr>
            <a:spLocks noGrp="1"/>
          </p:cNvSpPr>
          <p:nvPr>
            <p:ph idx="1"/>
          </p:nvPr>
        </p:nvSpPr>
        <p:spPr/>
        <p:txBody>
          <a:bodyPr>
            <a:normAutofit/>
          </a:bodyPr>
          <a:lstStyle/>
          <a:p>
            <a:pPr marL="609600" indent="-609600">
              <a:buNone/>
            </a:pPr>
            <a:r>
              <a:rPr lang="en-US" altLang="en-US" b="1" dirty="0"/>
              <a:t>4.4.4. </a:t>
            </a:r>
            <a:r>
              <a:rPr lang="en-US" altLang="en-US" b="1" dirty="0" err="1"/>
              <a:t>Liên</a:t>
            </a:r>
            <a:r>
              <a:rPr lang="en-US" altLang="en-US" b="1" dirty="0"/>
              <a:t> </a:t>
            </a:r>
            <a:r>
              <a:rPr lang="en-US" altLang="en-US" b="1" dirty="0" err="1"/>
              <a:t>kết</a:t>
            </a:r>
            <a:r>
              <a:rPr lang="en-US" altLang="en-US" b="1" dirty="0"/>
              <a:t> </a:t>
            </a:r>
            <a:r>
              <a:rPr lang="en-US" altLang="en-US" b="1" dirty="0" err="1"/>
              <a:t>đến</a:t>
            </a:r>
            <a:r>
              <a:rPr lang="en-US" altLang="en-US" b="1" dirty="0"/>
              <a:t> </a:t>
            </a:r>
            <a:r>
              <a:rPr lang="en-US" altLang="en-US" b="1" dirty="0" err="1"/>
              <a:t>hình</a:t>
            </a:r>
            <a:r>
              <a:rPr lang="en-US" altLang="en-US" b="1" dirty="0"/>
              <a:t> </a:t>
            </a:r>
            <a:r>
              <a:rPr lang="en-US" altLang="en-US" b="1" dirty="0" err="1"/>
              <a:t>ảnh</a:t>
            </a:r>
            <a:endParaRPr lang="en-US" altLang="en-US" b="1" dirty="0"/>
          </a:p>
          <a:p>
            <a:pPr marL="609600" indent="-609600">
              <a:buNone/>
            </a:pPr>
            <a:r>
              <a:rPr lang="en-US" altLang="en-US" b="1" dirty="0"/>
              <a:t>a) </a:t>
            </a:r>
            <a:r>
              <a:rPr lang="en-US" altLang="en-US" dirty="0"/>
              <a:t>Button </a:t>
            </a:r>
            <a:r>
              <a:rPr lang="en-US" altLang="en-US" dirty="0" err="1"/>
              <a:t>siêu</a:t>
            </a:r>
            <a:r>
              <a:rPr lang="en-US" altLang="en-US" dirty="0"/>
              <a:t> </a:t>
            </a:r>
            <a:r>
              <a:rPr lang="en-US" altLang="en-US" dirty="0" err="1"/>
              <a:t>liên</a:t>
            </a:r>
            <a:r>
              <a:rPr lang="en-US" altLang="en-US" dirty="0"/>
              <a:t> </a:t>
            </a:r>
            <a:r>
              <a:rPr lang="en-US" altLang="en-US" dirty="0" err="1"/>
              <a:t>kết</a:t>
            </a:r>
            <a:endParaRPr lang="en-US" altLang="en-US" dirty="0"/>
          </a:p>
          <a:p>
            <a:pPr marL="710756" indent="0"/>
            <a:r>
              <a:rPr lang="en-US" altLang="en-US" dirty="0"/>
              <a:t> Ta </a:t>
            </a:r>
            <a:r>
              <a:rPr lang="en-US" altLang="en-US" dirty="0" err="1"/>
              <a:t>cũng</a:t>
            </a:r>
            <a:r>
              <a:rPr lang="en-US" altLang="en-US" dirty="0"/>
              <a:t> </a:t>
            </a:r>
            <a:r>
              <a:rPr lang="en-US" altLang="en-US" dirty="0" err="1"/>
              <a:t>có</a:t>
            </a:r>
            <a:r>
              <a:rPr lang="en-US" altLang="en-US" dirty="0"/>
              <a:t> </a:t>
            </a:r>
            <a:r>
              <a:rPr lang="en-US" altLang="en-US" dirty="0" err="1"/>
              <a:t>thể</a:t>
            </a:r>
            <a:r>
              <a:rPr lang="en-US" altLang="en-US" dirty="0"/>
              <a:t> </a:t>
            </a:r>
            <a:r>
              <a:rPr lang="en-US" altLang="en-US" dirty="0" err="1"/>
              <a:t>gắn</a:t>
            </a:r>
            <a:r>
              <a:rPr lang="en-US" altLang="en-US" dirty="0"/>
              <a:t> </a:t>
            </a:r>
            <a:r>
              <a:rPr lang="en-US" altLang="en-US" dirty="0" err="1"/>
              <a:t>hình</a:t>
            </a:r>
            <a:r>
              <a:rPr lang="en-US" altLang="en-US" dirty="0"/>
              <a:t> </a:t>
            </a:r>
            <a:r>
              <a:rPr lang="en-US" altLang="en-US" dirty="0" err="1"/>
              <a:t>ảnh</a:t>
            </a:r>
            <a:r>
              <a:rPr lang="en-US" altLang="en-US" dirty="0"/>
              <a:t> </a:t>
            </a:r>
            <a:r>
              <a:rPr lang="en-US" altLang="en-US" dirty="0" err="1"/>
              <a:t>thay</a:t>
            </a:r>
            <a:r>
              <a:rPr lang="en-US" altLang="en-US" dirty="0"/>
              <a:t> </a:t>
            </a:r>
            <a:r>
              <a:rPr lang="en-US" altLang="en-US" dirty="0" err="1"/>
              <a:t>cho</a:t>
            </a:r>
            <a:r>
              <a:rPr lang="en-US" altLang="en-US" dirty="0"/>
              <a:t> </a:t>
            </a:r>
            <a:r>
              <a:rPr lang="en-US" altLang="en-US" dirty="0" err="1"/>
              <a:t>các</a:t>
            </a:r>
            <a:r>
              <a:rPr lang="en-US" altLang="en-US" dirty="0"/>
              <a:t> text hyperlink.</a:t>
            </a:r>
          </a:p>
          <a:p>
            <a:pPr marL="710756" indent="0"/>
            <a:r>
              <a:rPr lang="en-US" altLang="en-US" dirty="0"/>
              <a:t> </a:t>
            </a:r>
            <a:r>
              <a:rPr lang="en-US" altLang="en-US" dirty="0" err="1"/>
              <a:t>Để</a:t>
            </a:r>
            <a:r>
              <a:rPr lang="en-US" altLang="en-US" dirty="0"/>
              <a:t> </a:t>
            </a:r>
            <a:r>
              <a:rPr lang="en-US" altLang="en-US" dirty="0" err="1"/>
              <a:t>làm</a:t>
            </a:r>
            <a:r>
              <a:rPr lang="en-US" altLang="en-US" dirty="0"/>
              <a:t> </a:t>
            </a:r>
            <a:r>
              <a:rPr lang="en-US" altLang="en-US" dirty="0" err="1"/>
              <a:t>điều</a:t>
            </a:r>
            <a:r>
              <a:rPr lang="en-US" altLang="en-US" dirty="0"/>
              <a:t> </a:t>
            </a:r>
            <a:r>
              <a:rPr lang="en-US" altLang="en-US" dirty="0" err="1"/>
              <a:t>này</a:t>
            </a:r>
            <a:r>
              <a:rPr lang="en-US" altLang="en-US" dirty="0"/>
              <a:t>, ta </a:t>
            </a:r>
            <a:r>
              <a:rPr lang="en-US" altLang="en-US" dirty="0" err="1"/>
              <a:t>đặt</a:t>
            </a:r>
            <a:r>
              <a:rPr lang="en-US" altLang="en-US" dirty="0"/>
              <a:t> tag </a:t>
            </a:r>
            <a:r>
              <a:rPr lang="en-US" altLang="en-US" dirty="0" err="1"/>
              <a:t>hình</a:t>
            </a:r>
            <a:r>
              <a:rPr lang="en-US" altLang="en-US" dirty="0"/>
              <a:t> </a:t>
            </a:r>
            <a:r>
              <a:rPr lang="en-US" altLang="en-US" dirty="0" err="1"/>
              <a:t>ảnh</a:t>
            </a:r>
            <a:r>
              <a:rPr lang="en-US" altLang="en-US" dirty="0"/>
              <a:t> </a:t>
            </a:r>
            <a:r>
              <a:rPr lang="en-US" altLang="en-US" dirty="0" err="1"/>
              <a:t>vào</a:t>
            </a:r>
            <a:r>
              <a:rPr lang="en-US" altLang="en-US" dirty="0"/>
              <a:t> </a:t>
            </a:r>
            <a:r>
              <a:rPr lang="en-US" altLang="en-US" dirty="0" err="1"/>
              <a:t>trong</a:t>
            </a:r>
            <a:r>
              <a:rPr lang="en-US" altLang="en-US" dirty="0"/>
              <a:t> </a:t>
            </a:r>
            <a:r>
              <a:rPr lang="en-US" altLang="en-US" dirty="0" err="1"/>
              <a:t>phần</a:t>
            </a:r>
            <a:r>
              <a:rPr lang="en-US" altLang="en-US" dirty="0"/>
              <a:t> </a:t>
            </a:r>
            <a:r>
              <a:rPr lang="en-US" altLang="en-US" dirty="0" err="1"/>
              <a:t>siêu</a:t>
            </a:r>
            <a:r>
              <a:rPr lang="en-US" altLang="en-US" dirty="0"/>
              <a:t> </a:t>
            </a:r>
            <a:r>
              <a:rPr lang="en-US" altLang="en-US" dirty="0" err="1"/>
              <a:t>văn</a:t>
            </a:r>
            <a:r>
              <a:rPr lang="en-US" altLang="en-US" dirty="0"/>
              <a:t> </a:t>
            </a:r>
            <a:r>
              <a:rPr lang="en-US" altLang="en-US" dirty="0" err="1"/>
              <a:t>bản</a:t>
            </a:r>
            <a:r>
              <a:rPr lang="en-US" altLang="en-US" dirty="0"/>
              <a:t> </a:t>
            </a:r>
            <a:r>
              <a:rPr lang="en-US" altLang="en-US" dirty="0" err="1"/>
              <a:t>của</a:t>
            </a:r>
            <a:r>
              <a:rPr lang="en-US" altLang="en-US" dirty="0"/>
              <a:t> tag Anchor.</a:t>
            </a:r>
          </a:p>
          <a:p>
            <a:pPr marL="710756" indent="0"/>
            <a:r>
              <a:rPr lang="en-US" altLang="en-US" dirty="0">
                <a:hlinkClick r:id="rId2" action="ppaction://hlinkfile"/>
              </a:rPr>
              <a:t> </a:t>
            </a:r>
            <a:r>
              <a:rPr lang="en-US" altLang="en-US" dirty="0" err="1">
                <a:hlinkClick r:id="rId2" action="ppaction://hlinkfile"/>
              </a:rPr>
              <a:t>Ví</a:t>
            </a:r>
            <a:r>
              <a:rPr lang="en-US" altLang="en-US" dirty="0">
                <a:hlinkClick r:id="rId2" action="ppaction://hlinkfile"/>
              </a:rPr>
              <a:t> </a:t>
            </a:r>
            <a:r>
              <a:rPr lang="en-US" altLang="en-US" dirty="0" err="1">
                <a:hlinkClick r:id="rId2" action="ppaction://hlinkfile"/>
              </a:rPr>
              <a:t>dụ</a:t>
            </a:r>
            <a:r>
              <a:rPr lang="en-US" altLang="en-US" dirty="0"/>
              <a:t>: </a:t>
            </a:r>
            <a:r>
              <a:rPr lang="en-US" altLang="en-US" dirty="0" err="1"/>
              <a:t>trong</a:t>
            </a:r>
            <a:r>
              <a:rPr lang="en-US" altLang="en-US" dirty="0"/>
              <a:t> </a:t>
            </a:r>
            <a:r>
              <a:rPr lang="en-US" altLang="en-US" dirty="0" err="1"/>
              <a:t>đó</a:t>
            </a:r>
            <a:r>
              <a:rPr lang="en-US" altLang="en-US" dirty="0"/>
              <a:t> </a:t>
            </a:r>
            <a:r>
              <a:rPr lang="en-US" altLang="en-US" dirty="0" err="1"/>
              <a:t>có</a:t>
            </a:r>
            <a:r>
              <a:rPr lang="en-US" altLang="en-US" dirty="0"/>
              <a:t> </a:t>
            </a:r>
            <a:r>
              <a:rPr lang="en-US" altLang="en-US" dirty="0" err="1"/>
              <a:t>đoạn</a:t>
            </a:r>
            <a:r>
              <a:rPr lang="en-US" altLang="en-US" dirty="0"/>
              <a:t> </a:t>
            </a:r>
            <a:r>
              <a:rPr lang="en-US" altLang="en-US" dirty="0" err="1"/>
              <a:t>mã</a:t>
            </a:r>
            <a:endParaRPr lang="en-US" altLang="en-US" dirty="0"/>
          </a:p>
          <a:p>
            <a:pPr marL="966788" lvl="1" indent="0">
              <a:buNone/>
            </a:pPr>
            <a:r>
              <a:rPr lang="en-US" altLang="en-US" dirty="0">
                <a:solidFill>
                  <a:schemeClr val="tx2"/>
                </a:solidFill>
              </a:rPr>
              <a:t>&lt;a </a:t>
            </a:r>
            <a:r>
              <a:rPr lang="en-US" altLang="en-US" dirty="0" err="1">
                <a:solidFill>
                  <a:schemeClr val="tx2"/>
                </a:solidFill>
              </a:rPr>
              <a:t>href</a:t>
            </a:r>
            <a:r>
              <a:rPr lang="en-US" altLang="en-US" dirty="0">
                <a:solidFill>
                  <a:schemeClr val="tx2"/>
                </a:solidFill>
              </a:rPr>
              <a:t>=</a:t>
            </a:r>
            <a:r>
              <a:rPr lang="en-US" altLang="en-US" dirty="0"/>
              <a:t>"Bai8_3.html" target="_blank"</a:t>
            </a:r>
            <a:r>
              <a:rPr lang="en-US" altLang="en-US" dirty="0">
                <a:solidFill>
                  <a:schemeClr val="tx2"/>
                </a:solidFill>
              </a:rPr>
              <a:t>&gt; &lt;</a:t>
            </a:r>
            <a:r>
              <a:rPr lang="en-US" altLang="en-US" dirty="0" err="1">
                <a:solidFill>
                  <a:schemeClr val="tx2"/>
                </a:solidFill>
              </a:rPr>
              <a:t>img</a:t>
            </a:r>
            <a:r>
              <a:rPr lang="en-US" altLang="en-US" dirty="0">
                <a:solidFill>
                  <a:schemeClr val="tx2"/>
                </a:solidFill>
              </a:rPr>
              <a:t> </a:t>
            </a:r>
            <a:r>
              <a:rPr lang="en-US" altLang="en-US" dirty="0" err="1">
                <a:solidFill>
                  <a:schemeClr val="tx2"/>
                </a:solidFill>
              </a:rPr>
              <a:t>src</a:t>
            </a:r>
            <a:r>
              <a:rPr lang="en-US" altLang="en-US" dirty="0">
                <a:solidFill>
                  <a:schemeClr val="tx2"/>
                </a:solidFill>
              </a:rPr>
              <a:t>=</a:t>
            </a:r>
            <a:r>
              <a:rPr lang="en-US" altLang="en-US" dirty="0"/>
              <a:t>"image2/stopsmoke.jpg" </a:t>
            </a:r>
            <a:r>
              <a:rPr lang="en-US" altLang="en-US" dirty="0">
                <a:solidFill>
                  <a:schemeClr val="tx2"/>
                </a:solidFill>
              </a:rPr>
              <a:t>align=</a:t>
            </a:r>
            <a:r>
              <a:rPr lang="en-US" altLang="en-US" dirty="0"/>
              <a:t>left </a:t>
            </a:r>
            <a:r>
              <a:rPr lang="en-US" altLang="en-US" dirty="0">
                <a:solidFill>
                  <a:schemeClr val="tx2"/>
                </a:solidFill>
              </a:rPr>
              <a:t>width=</a:t>
            </a:r>
            <a:r>
              <a:rPr lang="en-US" altLang="en-US" dirty="0"/>
              <a:t>200 </a:t>
            </a:r>
            <a:r>
              <a:rPr lang="en-US" altLang="en-US" dirty="0" err="1">
                <a:solidFill>
                  <a:schemeClr val="tx2"/>
                </a:solidFill>
              </a:rPr>
              <a:t>hight</a:t>
            </a:r>
            <a:r>
              <a:rPr lang="en-US" altLang="en-US" dirty="0">
                <a:solidFill>
                  <a:schemeClr val="tx2"/>
                </a:solidFill>
              </a:rPr>
              <a:t>=</a:t>
            </a:r>
            <a:r>
              <a:rPr lang="en-US" altLang="en-US" dirty="0"/>
              <a:t>200 </a:t>
            </a:r>
            <a:r>
              <a:rPr lang="en-US" altLang="en-US" dirty="0">
                <a:solidFill>
                  <a:schemeClr val="tx2"/>
                </a:solidFill>
              </a:rPr>
              <a:t>border=</a:t>
            </a:r>
            <a:r>
              <a:rPr lang="en-US" altLang="en-US" dirty="0"/>
              <a:t>0</a:t>
            </a:r>
            <a:r>
              <a:rPr lang="en-US" altLang="en-US" dirty="0">
                <a:solidFill>
                  <a:schemeClr val="tx2"/>
                </a:solidFill>
              </a:rPr>
              <a:t>&gt; &lt;/a&gt;</a:t>
            </a:r>
          </a:p>
          <a:p>
            <a:endParaRPr lang="en-US" dirty="0"/>
          </a:p>
        </p:txBody>
      </p:sp>
      <p:sp>
        <p:nvSpPr>
          <p:cNvPr id="3" name="Title 2">
            <a:extLst>
              <a:ext uri="{FF2B5EF4-FFF2-40B4-BE49-F238E27FC236}">
                <a16:creationId xmlns:a16="http://schemas.microsoft.com/office/drawing/2014/main" id="{2F4D3B38-51E3-4E2A-AA2A-355306A3ED61}"/>
              </a:ext>
            </a:extLst>
          </p:cNvPr>
          <p:cNvSpPr>
            <a:spLocks noGrp="1"/>
          </p:cNvSpPr>
          <p:nvPr>
            <p:ph type="title"/>
          </p:nvPr>
        </p:nvSpPr>
        <p:spPr/>
        <p:txBody>
          <a:bodyPr/>
          <a:lstStyle/>
          <a:p>
            <a:r>
              <a:rPr lang="en-US" altLang="en-US" sz="3200"/>
              <a:t>Thiết kế web với HTML</a:t>
            </a:r>
            <a:endParaRPr lang="en-US"/>
          </a:p>
        </p:txBody>
      </p:sp>
    </p:spTree>
    <p:extLst>
      <p:ext uri="{BB962C8B-B14F-4D97-AF65-F5344CB8AC3E}">
        <p14:creationId xmlns:p14="http://schemas.microsoft.com/office/powerpoint/2010/main" val="1872012435"/>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47D789E-C61B-414F-B357-B5DF02BDA3A5}"/>
              </a:ext>
            </a:extLst>
          </p:cNvPr>
          <p:cNvSpPr>
            <a:spLocks noGrp="1"/>
          </p:cNvSpPr>
          <p:nvPr>
            <p:ph idx="1"/>
          </p:nvPr>
        </p:nvSpPr>
        <p:spPr/>
        <p:txBody>
          <a:bodyPr>
            <a:normAutofit/>
          </a:bodyPr>
          <a:lstStyle/>
          <a:p>
            <a:pPr marL="109728" indent="0">
              <a:buNone/>
            </a:pPr>
            <a:r>
              <a:rPr lang="en-US" altLang="en-US" sz="3000" b="1"/>
              <a:t>4.5. Danh thiếp và địa chỉ liên kết đến Email</a:t>
            </a:r>
          </a:p>
          <a:p>
            <a:pPr marL="609600" indent="-609600">
              <a:buNone/>
            </a:pPr>
            <a:r>
              <a:rPr lang="en-US" altLang="en-US"/>
              <a:t> </a:t>
            </a:r>
            <a:r>
              <a:rPr lang="en-US" altLang="en-US" b="1"/>
              <a:t>4.5.1. Dạng tag address</a:t>
            </a:r>
          </a:p>
          <a:p>
            <a:pPr marL="0" indent="0">
              <a:buNone/>
            </a:pPr>
            <a:r>
              <a:rPr lang="en-US" altLang="en-US"/>
              <a:t> - Ở cuối một trang web thường cung cấp thông tin về tác giả và tài  liệu. Và cũng có thể gửi Email cho tác giả.</a:t>
            </a:r>
          </a:p>
          <a:p>
            <a:pPr marL="109728" indent="0">
              <a:buNone/>
            </a:pPr>
            <a:r>
              <a:rPr lang="en-US" altLang="en-US"/>
              <a:t>- Ta có thể sử dụng tag</a:t>
            </a:r>
          </a:p>
          <a:p>
            <a:pPr marL="393192" lvl="1" indent="0">
              <a:buNone/>
            </a:pPr>
            <a:r>
              <a:rPr lang="en-US" altLang="en-US" sz="2600">
                <a:solidFill>
                  <a:srgbClr val="0070C0"/>
                </a:solidFill>
              </a:rPr>
              <a:t>&lt;address&gt;</a:t>
            </a:r>
          </a:p>
          <a:p>
            <a:pPr marL="393192" lvl="1" indent="0">
              <a:buNone/>
            </a:pPr>
            <a:r>
              <a:rPr lang="en-US" altLang="en-US" sz="2600"/>
              <a:t>	Đánh địa chỉ ở đây.....</a:t>
            </a:r>
          </a:p>
          <a:p>
            <a:pPr marL="393192" lvl="1" indent="0">
              <a:buNone/>
            </a:pPr>
            <a:r>
              <a:rPr lang="en-US" altLang="en-US" sz="2600">
                <a:solidFill>
                  <a:srgbClr val="0070C0"/>
                </a:solidFill>
              </a:rPr>
              <a:t>&lt;/address&gt;</a:t>
            </a:r>
          </a:p>
          <a:p>
            <a:endParaRPr lang="en-US"/>
          </a:p>
        </p:txBody>
      </p:sp>
      <p:sp>
        <p:nvSpPr>
          <p:cNvPr id="3" name="Title 2">
            <a:extLst>
              <a:ext uri="{FF2B5EF4-FFF2-40B4-BE49-F238E27FC236}">
                <a16:creationId xmlns:a16="http://schemas.microsoft.com/office/drawing/2014/main" id="{2F4D3B38-51E3-4E2A-AA2A-355306A3ED61}"/>
              </a:ext>
            </a:extLst>
          </p:cNvPr>
          <p:cNvSpPr>
            <a:spLocks noGrp="1"/>
          </p:cNvSpPr>
          <p:nvPr>
            <p:ph type="title"/>
          </p:nvPr>
        </p:nvSpPr>
        <p:spPr/>
        <p:txBody>
          <a:bodyPr/>
          <a:lstStyle/>
          <a:p>
            <a:r>
              <a:rPr lang="en-US" altLang="en-US" sz="3200"/>
              <a:t>Thiết kế web với HTML</a:t>
            </a:r>
            <a:endParaRPr lang="en-US"/>
          </a:p>
        </p:txBody>
      </p:sp>
    </p:spTree>
    <p:extLst>
      <p:ext uri="{BB962C8B-B14F-4D97-AF65-F5344CB8AC3E}">
        <p14:creationId xmlns:p14="http://schemas.microsoft.com/office/powerpoint/2010/main" val="4258835925"/>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47D789E-C61B-414F-B357-B5DF02BDA3A5}"/>
              </a:ext>
            </a:extLst>
          </p:cNvPr>
          <p:cNvSpPr>
            <a:spLocks noGrp="1"/>
          </p:cNvSpPr>
          <p:nvPr>
            <p:ph idx="1"/>
          </p:nvPr>
        </p:nvSpPr>
        <p:spPr/>
        <p:txBody>
          <a:bodyPr/>
          <a:lstStyle/>
          <a:p>
            <a:pPr marL="0" indent="0">
              <a:buNone/>
            </a:pPr>
            <a:r>
              <a:rPr lang="en-US" altLang="en-US"/>
              <a:t>Các dòng text trong đoạn tag này là chữ có kiểu </a:t>
            </a:r>
            <a:r>
              <a:rPr lang="en-US" altLang="en-US" i="1"/>
              <a:t>nghiêng</a:t>
            </a:r>
            <a:r>
              <a:rPr lang="en-US" altLang="en-US"/>
              <a:t>.</a:t>
            </a:r>
          </a:p>
          <a:p>
            <a:pPr marL="0" indent="0">
              <a:buNone/>
            </a:pPr>
            <a:r>
              <a:rPr lang="en-US" altLang="en-US">
                <a:solidFill>
                  <a:schemeClr val="folHlink"/>
                </a:solidFill>
              </a:rPr>
              <a:t>Chú ý:</a:t>
            </a:r>
            <a:r>
              <a:rPr lang="en-US" altLang="en-US"/>
              <a:t> trong tag này ta vẫn có thể sử dụng các tag khác, </a:t>
            </a:r>
          </a:p>
          <a:p>
            <a:pPr marL="0" indent="0">
              <a:buNone/>
            </a:pPr>
            <a:r>
              <a:rPr lang="en-US" altLang="en-US"/>
              <a:t>ví dụ như &lt;b&gt;...&lt;/b&gt;...</a:t>
            </a:r>
          </a:p>
          <a:p>
            <a:endParaRPr lang="en-US"/>
          </a:p>
        </p:txBody>
      </p:sp>
      <p:sp>
        <p:nvSpPr>
          <p:cNvPr id="3" name="Title 2">
            <a:extLst>
              <a:ext uri="{FF2B5EF4-FFF2-40B4-BE49-F238E27FC236}">
                <a16:creationId xmlns:a16="http://schemas.microsoft.com/office/drawing/2014/main" id="{2F4D3B38-51E3-4E2A-AA2A-355306A3ED61}"/>
              </a:ext>
            </a:extLst>
          </p:cNvPr>
          <p:cNvSpPr>
            <a:spLocks noGrp="1"/>
          </p:cNvSpPr>
          <p:nvPr>
            <p:ph type="title"/>
          </p:nvPr>
        </p:nvSpPr>
        <p:spPr/>
        <p:txBody>
          <a:bodyPr/>
          <a:lstStyle/>
          <a:p>
            <a:r>
              <a:rPr lang="en-US" altLang="en-US" sz="3200"/>
              <a:t>Thiết kế web với HTML</a:t>
            </a:r>
            <a:endParaRPr lang="en-US"/>
          </a:p>
        </p:txBody>
      </p:sp>
    </p:spTree>
    <p:extLst>
      <p:ext uri="{BB962C8B-B14F-4D97-AF65-F5344CB8AC3E}">
        <p14:creationId xmlns:p14="http://schemas.microsoft.com/office/powerpoint/2010/main" val="849248053"/>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47D789E-C61B-414F-B357-B5DF02BDA3A5}"/>
              </a:ext>
            </a:extLst>
          </p:cNvPr>
          <p:cNvSpPr>
            <a:spLocks noGrp="1"/>
          </p:cNvSpPr>
          <p:nvPr>
            <p:ph idx="1"/>
          </p:nvPr>
        </p:nvSpPr>
        <p:spPr/>
        <p:txBody>
          <a:bodyPr/>
          <a:lstStyle/>
          <a:p>
            <a:pPr marL="609600" indent="-609600">
              <a:buNone/>
            </a:pPr>
            <a:r>
              <a:rPr lang="en-US" altLang="en-US" b="1" dirty="0"/>
              <a:t>4.5.2. </a:t>
            </a:r>
            <a:r>
              <a:rPr lang="en-US" altLang="en-US" b="1" dirty="0" err="1"/>
              <a:t>Liên</a:t>
            </a:r>
            <a:r>
              <a:rPr lang="en-US" altLang="en-US" b="1" dirty="0"/>
              <a:t> </a:t>
            </a:r>
            <a:r>
              <a:rPr lang="en-US" altLang="en-US" b="1" dirty="0" err="1"/>
              <a:t>kết</a:t>
            </a:r>
            <a:r>
              <a:rPr lang="en-US" altLang="en-US" b="1" dirty="0"/>
              <a:t> </a:t>
            </a:r>
            <a:r>
              <a:rPr lang="en-US" altLang="en-US" b="1" dirty="0" err="1"/>
              <a:t>đến</a:t>
            </a:r>
            <a:r>
              <a:rPr lang="en-US" altLang="en-US" b="1" dirty="0"/>
              <a:t> Email</a:t>
            </a:r>
          </a:p>
          <a:p>
            <a:pPr marL="609600" indent="-609600"/>
            <a:r>
              <a:rPr lang="en-US" altLang="en-US" i="1" dirty="0" err="1"/>
              <a:t>Để</a:t>
            </a:r>
            <a:r>
              <a:rPr lang="en-US" altLang="en-US" i="1" dirty="0"/>
              <a:t> </a:t>
            </a:r>
            <a:r>
              <a:rPr lang="en-US" altLang="en-US" i="1" dirty="0" err="1"/>
              <a:t>người</a:t>
            </a:r>
            <a:r>
              <a:rPr lang="en-US" altLang="en-US" i="1" dirty="0"/>
              <a:t> </a:t>
            </a:r>
            <a:r>
              <a:rPr lang="en-US" altLang="en-US" i="1" dirty="0" err="1"/>
              <a:t>đọc</a:t>
            </a:r>
            <a:r>
              <a:rPr lang="en-US" altLang="en-US" i="1" dirty="0"/>
              <a:t> </a:t>
            </a:r>
            <a:r>
              <a:rPr lang="en-US" altLang="en-US" i="1" dirty="0" err="1"/>
              <a:t>có</a:t>
            </a:r>
            <a:r>
              <a:rPr lang="en-US" altLang="en-US" i="1" dirty="0"/>
              <a:t> </a:t>
            </a:r>
            <a:r>
              <a:rPr lang="en-US" altLang="en-US" i="1" dirty="0" err="1"/>
              <a:t>thể</a:t>
            </a:r>
            <a:r>
              <a:rPr lang="en-US" altLang="en-US" i="1" dirty="0"/>
              <a:t> </a:t>
            </a:r>
            <a:r>
              <a:rPr lang="en-US" altLang="en-US" i="1" dirty="0" err="1"/>
              <a:t>gửi</a:t>
            </a:r>
            <a:r>
              <a:rPr lang="en-US" altLang="en-US" i="1" dirty="0"/>
              <a:t> Email </a:t>
            </a:r>
            <a:r>
              <a:rPr lang="en-US" altLang="en-US" i="1" dirty="0" err="1"/>
              <a:t>cho</a:t>
            </a:r>
            <a:r>
              <a:rPr lang="en-US" altLang="en-US" i="1" dirty="0"/>
              <a:t> </a:t>
            </a:r>
            <a:r>
              <a:rPr lang="en-US" altLang="en-US" i="1" dirty="0" err="1"/>
              <a:t>tác</a:t>
            </a:r>
            <a:r>
              <a:rPr lang="en-US" altLang="en-US" i="1" dirty="0"/>
              <a:t> </a:t>
            </a:r>
            <a:r>
              <a:rPr lang="en-US" altLang="en-US" i="1" dirty="0" err="1"/>
              <a:t>giả</a:t>
            </a:r>
            <a:r>
              <a:rPr lang="en-US" altLang="en-US" i="1" dirty="0"/>
              <a:t>, ta </a:t>
            </a:r>
            <a:r>
              <a:rPr lang="en-US" altLang="en-US" i="1" dirty="0" err="1"/>
              <a:t>chỉ</a:t>
            </a:r>
            <a:r>
              <a:rPr lang="en-US" altLang="en-US" i="1" dirty="0"/>
              <a:t> </a:t>
            </a:r>
            <a:r>
              <a:rPr lang="en-US" altLang="en-US" i="1" dirty="0" err="1"/>
              <a:t>cần</a:t>
            </a:r>
            <a:r>
              <a:rPr lang="en-US" altLang="en-US" i="1" dirty="0"/>
              <a:t> </a:t>
            </a:r>
            <a:r>
              <a:rPr lang="en-US" altLang="en-US" i="1" dirty="0" err="1"/>
              <a:t>thêm</a:t>
            </a:r>
            <a:r>
              <a:rPr lang="en-US" altLang="en-US" i="1" dirty="0"/>
              <a:t> </a:t>
            </a:r>
            <a:r>
              <a:rPr lang="en-US" altLang="en-US" i="1" dirty="0" err="1"/>
              <a:t>liên</a:t>
            </a:r>
            <a:r>
              <a:rPr lang="en-US" altLang="en-US" i="1" dirty="0"/>
              <a:t> </a:t>
            </a:r>
            <a:r>
              <a:rPr lang="en-US" altLang="en-US" i="1" dirty="0" err="1"/>
              <a:t>kết</a:t>
            </a:r>
            <a:r>
              <a:rPr lang="en-US" altLang="en-US" i="1" dirty="0"/>
              <a:t> </a:t>
            </a:r>
            <a:r>
              <a:rPr lang="en-US" altLang="en-US" i="1" dirty="0" err="1"/>
              <a:t>siêu</a:t>
            </a:r>
            <a:r>
              <a:rPr lang="en-US" altLang="en-US" i="1" dirty="0"/>
              <a:t> </a:t>
            </a:r>
            <a:r>
              <a:rPr lang="en-US" altLang="en-US" i="1" dirty="0" err="1"/>
              <a:t>văn</a:t>
            </a:r>
            <a:r>
              <a:rPr lang="en-US" altLang="en-US" i="1" dirty="0"/>
              <a:t> </a:t>
            </a:r>
            <a:r>
              <a:rPr lang="en-US" altLang="en-US" i="1" dirty="0" err="1"/>
              <a:t>bản</a:t>
            </a:r>
            <a:r>
              <a:rPr lang="en-US" altLang="en-US" i="1" dirty="0"/>
              <a:t>, </a:t>
            </a:r>
            <a:r>
              <a:rPr lang="en-US" altLang="en-US" i="1" dirty="0" err="1"/>
              <a:t>trong</a:t>
            </a:r>
            <a:r>
              <a:rPr lang="en-US" altLang="en-US" i="1" dirty="0"/>
              <a:t> </a:t>
            </a:r>
            <a:r>
              <a:rPr lang="en-US" altLang="en-US" i="1" dirty="0" err="1"/>
              <a:t>đó</a:t>
            </a:r>
            <a:r>
              <a:rPr lang="en-US" altLang="en-US" i="1" dirty="0"/>
              <a:t> </a:t>
            </a:r>
            <a:r>
              <a:rPr lang="en-US" altLang="en-US" i="1" dirty="0" err="1"/>
              <a:t>có</a:t>
            </a:r>
            <a:r>
              <a:rPr lang="en-US" altLang="en-US" i="1" dirty="0"/>
              <a:t> </a:t>
            </a:r>
            <a:r>
              <a:rPr lang="en-US" altLang="en-US" i="1" dirty="0" err="1"/>
              <a:t>sử</a:t>
            </a:r>
            <a:r>
              <a:rPr lang="en-US" altLang="en-US" i="1" dirty="0"/>
              <a:t> </a:t>
            </a:r>
            <a:r>
              <a:rPr lang="en-US" altLang="en-US" i="1" dirty="0" err="1"/>
              <a:t>dụng</a:t>
            </a:r>
            <a:r>
              <a:rPr lang="en-US" altLang="en-US" i="1" dirty="0"/>
              <a:t> </a:t>
            </a:r>
            <a:r>
              <a:rPr lang="en-US" altLang="en-US" i="1" dirty="0" err="1"/>
              <a:t>từ</a:t>
            </a:r>
            <a:r>
              <a:rPr lang="en-US" altLang="en-US" i="1" dirty="0"/>
              <a:t> </a:t>
            </a:r>
            <a:r>
              <a:rPr lang="en-US" altLang="en-US" i="1" dirty="0" err="1"/>
              <a:t>khoá</a:t>
            </a:r>
            <a:r>
              <a:rPr lang="en-US" altLang="en-US" i="1" dirty="0"/>
              <a:t> “mailto:”.</a:t>
            </a:r>
          </a:p>
          <a:p>
            <a:pPr marL="0" indent="0" algn="ctr">
              <a:buNone/>
            </a:pPr>
            <a:r>
              <a:rPr lang="en-US" altLang="en-US" sz="2400" dirty="0">
                <a:solidFill>
                  <a:srgbClr val="0070C0"/>
                </a:solidFill>
              </a:rPr>
              <a:t>&lt;a </a:t>
            </a:r>
            <a:r>
              <a:rPr lang="en-US" altLang="en-US" sz="2400" dirty="0" err="1">
                <a:solidFill>
                  <a:srgbClr val="0070C0"/>
                </a:solidFill>
              </a:rPr>
              <a:t>href</a:t>
            </a:r>
            <a:r>
              <a:rPr lang="en-US" altLang="en-US" sz="2400" dirty="0"/>
              <a:t> = “mail to: </a:t>
            </a:r>
            <a:r>
              <a:rPr lang="en-US" altLang="en-US" sz="2400" dirty="0" err="1"/>
              <a:t>địa</a:t>
            </a:r>
            <a:r>
              <a:rPr lang="en-US" altLang="en-US" sz="2400" dirty="0"/>
              <a:t> </a:t>
            </a:r>
            <a:r>
              <a:rPr lang="en-US" altLang="en-US" sz="2400" dirty="0" err="1"/>
              <a:t>chỉ</a:t>
            </a:r>
            <a:r>
              <a:rPr lang="en-US" altLang="en-US" sz="2400" dirty="0"/>
              <a:t> email” </a:t>
            </a:r>
            <a:r>
              <a:rPr lang="en-US" altLang="en-US" sz="2400" dirty="0">
                <a:solidFill>
                  <a:srgbClr val="0070C0"/>
                </a:solidFill>
              </a:rPr>
              <a:t>&gt;</a:t>
            </a:r>
            <a:r>
              <a:rPr lang="en-US" altLang="en-US" sz="2400" dirty="0" err="1"/>
              <a:t>Nội</a:t>
            </a:r>
            <a:r>
              <a:rPr lang="en-US" altLang="en-US" sz="2400" dirty="0"/>
              <a:t> dung </a:t>
            </a:r>
            <a:r>
              <a:rPr lang="en-US" altLang="en-US" sz="2400" dirty="0">
                <a:solidFill>
                  <a:srgbClr val="0070C0"/>
                </a:solidFill>
              </a:rPr>
              <a:t>&lt;/a&gt;</a:t>
            </a:r>
          </a:p>
          <a:p>
            <a:pPr marL="609600" indent="-609600"/>
            <a:endParaRPr lang="en-US" altLang="en-US" i="1" dirty="0"/>
          </a:p>
          <a:p>
            <a:endParaRPr lang="en-US" dirty="0"/>
          </a:p>
        </p:txBody>
      </p:sp>
      <p:sp>
        <p:nvSpPr>
          <p:cNvPr id="3" name="Title 2">
            <a:extLst>
              <a:ext uri="{FF2B5EF4-FFF2-40B4-BE49-F238E27FC236}">
                <a16:creationId xmlns:a16="http://schemas.microsoft.com/office/drawing/2014/main" id="{2F4D3B38-51E3-4E2A-AA2A-355306A3ED61}"/>
              </a:ext>
            </a:extLst>
          </p:cNvPr>
          <p:cNvSpPr>
            <a:spLocks noGrp="1"/>
          </p:cNvSpPr>
          <p:nvPr>
            <p:ph type="title"/>
          </p:nvPr>
        </p:nvSpPr>
        <p:spPr/>
        <p:txBody>
          <a:bodyPr/>
          <a:lstStyle/>
          <a:p>
            <a:r>
              <a:rPr lang="en-US" altLang="en-US" sz="3200"/>
              <a:t>Thiết kế web với HTML</a:t>
            </a:r>
            <a:endParaRPr lang="en-US"/>
          </a:p>
        </p:txBody>
      </p:sp>
    </p:spTree>
    <p:extLst>
      <p:ext uri="{BB962C8B-B14F-4D97-AF65-F5344CB8AC3E}">
        <p14:creationId xmlns:p14="http://schemas.microsoft.com/office/powerpoint/2010/main" val="1991402804"/>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47D789E-C61B-414F-B357-B5DF02BDA3A5}"/>
              </a:ext>
            </a:extLst>
          </p:cNvPr>
          <p:cNvSpPr>
            <a:spLocks noGrp="1"/>
          </p:cNvSpPr>
          <p:nvPr>
            <p:ph idx="1"/>
          </p:nvPr>
        </p:nvSpPr>
        <p:spPr/>
        <p:txBody>
          <a:bodyPr>
            <a:normAutofit/>
          </a:bodyPr>
          <a:lstStyle/>
          <a:p>
            <a:pPr marL="109728" indent="0">
              <a:buNone/>
            </a:pPr>
            <a:r>
              <a:rPr lang="en-US" altLang="en-US" b="1"/>
              <a:t>5.  Trang trí cho văn bản</a:t>
            </a:r>
          </a:p>
          <a:p>
            <a:pPr marL="609600" indent="-609600">
              <a:buNone/>
            </a:pPr>
            <a:r>
              <a:rPr lang="en-US" altLang="en-US" sz="2400" b="1"/>
              <a:t> 5.1. Mầu sắc và cấu trúc nền</a:t>
            </a:r>
          </a:p>
          <a:p>
            <a:pPr marL="609600" indent="-609600">
              <a:buNone/>
            </a:pPr>
            <a:r>
              <a:rPr lang="en-US" altLang="en-US" sz="2400" b="1"/>
              <a:t> 5.1.1. Cơ bản về màu sắc</a:t>
            </a:r>
          </a:p>
          <a:p>
            <a:pPr marL="734568" indent="-533400"/>
            <a:r>
              <a:rPr lang="en-US" altLang="en-US" sz="2400"/>
              <a:t>Trong một web browser, ta có thể sử dụng 256 màu của hệ thống để tạo màu cho chữ hoặc nền văn bản.</a:t>
            </a:r>
          </a:p>
          <a:p>
            <a:pPr marL="734568" indent="-533400"/>
            <a:r>
              <a:rPr lang="en-US" altLang="en-US" sz="2400"/>
              <a:t>Mỗi một màu được xác định dựa trên các giá trị RED-GREEN-BLUE (RGB) của nó.</a:t>
            </a:r>
          </a:p>
          <a:p>
            <a:pPr marL="734568" indent="-533400"/>
            <a:r>
              <a:rPr lang="en-US" altLang="en-US" sz="2400"/>
              <a:t>R,G,B lấy giá trị từ 0 đến 255.</a:t>
            </a:r>
          </a:p>
          <a:p>
            <a:pPr marL="109728" indent="0">
              <a:buNone/>
            </a:pPr>
            <a:endParaRPr lang="en-US" b="1"/>
          </a:p>
        </p:txBody>
      </p:sp>
      <p:sp>
        <p:nvSpPr>
          <p:cNvPr id="3" name="Title 2">
            <a:extLst>
              <a:ext uri="{FF2B5EF4-FFF2-40B4-BE49-F238E27FC236}">
                <a16:creationId xmlns:a16="http://schemas.microsoft.com/office/drawing/2014/main" id="{2F4D3B38-51E3-4E2A-AA2A-355306A3ED61}"/>
              </a:ext>
            </a:extLst>
          </p:cNvPr>
          <p:cNvSpPr>
            <a:spLocks noGrp="1"/>
          </p:cNvSpPr>
          <p:nvPr>
            <p:ph type="title"/>
          </p:nvPr>
        </p:nvSpPr>
        <p:spPr/>
        <p:txBody>
          <a:bodyPr/>
          <a:lstStyle/>
          <a:p>
            <a:r>
              <a:rPr lang="en-US" altLang="en-US" sz="3200"/>
              <a:t>Thiết kế web với HTML</a:t>
            </a:r>
            <a:endParaRPr lang="en-US"/>
          </a:p>
        </p:txBody>
      </p:sp>
    </p:spTree>
    <p:extLst>
      <p:ext uri="{BB962C8B-B14F-4D97-AF65-F5344CB8AC3E}">
        <p14:creationId xmlns:p14="http://schemas.microsoft.com/office/powerpoint/2010/main" val="35079414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4827E28-4652-4B9F-B4DE-C3420CB1C9F3}"/>
              </a:ext>
            </a:extLst>
          </p:cNvPr>
          <p:cNvSpPr>
            <a:spLocks noGrp="1"/>
          </p:cNvSpPr>
          <p:nvPr>
            <p:ph idx="1"/>
          </p:nvPr>
        </p:nvSpPr>
        <p:spPr/>
        <p:txBody>
          <a:bodyPr/>
          <a:lstStyle/>
          <a:p>
            <a:pPr>
              <a:spcBef>
                <a:spcPct val="0"/>
              </a:spcBef>
            </a:pPr>
            <a:r>
              <a:rPr lang="en-US" altLang="en-US"/>
              <a:t>Giới thiệu lịch sử</a:t>
            </a:r>
          </a:p>
          <a:p>
            <a:pPr>
              <a:spcBef>
                <a:spcPct val="0"/>
              </a:spcBef>
            </a:pPr>
            <a:r>
              <a:rPr lang="vi-VN" altLang="en-US">
                <a:solidFill>
                  <a:srgbClr val="FF0000"/>
                </a:solidFill>
              </a:rPr>
              <a:t>Các khái niệm căn bản</a:t>
            </a:r>
          </a:p>
          <a:p>
            <a:pPr>
              <a:spcBef>
                <a:spcPct val="0"/>
              </a:spcBef>
            </a:pPr>
            <a:r>
              <a:rPr lang="en-US" altLang="en-US"/>
              <a:t>Khai thác tài nguyên trên Internet</a:t>
            </a:r>
          </a:p>
          <a:p>
            <a:pPr>
              <a:spcBef>
                <a:spcPct val="0"/>
              </a:spcBef>
            </a:pPr>
            <a:endParaRPr lang="en-US" altLang="en-US"/>
          </a:p>
          <a:p>
            <a:endParaRPr lang="en-US"/>
          </a:p>
        </p:txBody>
      </p:sp>
      <p:sp>
        <p:nvSpPr>
          <p:cNvPr id="3" name="Title 2">
            <a:extLst>
              <a:ext uri="{FF2B5EF4-FFF2-40B4-BE49-F238E27FC236}">
                <a16:creationId xmlns:a16="http://schemas.microsoft.com/office/drawing/2014/main" id="{A4DE5019-29AD-4BAA-AD54-05C22C58D415}"/>
              </a:ext>
            </a:extLst>
          </p:cNvPr>
          <p:cNvSpPr>
            <a:spLocks noGrp="1"/>
          </p:cNvSpPr>
          <p:nvPr>
            <p:ph type="title"/>
          </p:nvPr>
        </p:nvSpPr>
        <p:spPr/>
        <p:txBody>
          <a:bodyPr/>
          <a:lstStyle/>
          <a:p>
            <a:r>
              <a:rPr lang="en-US"/>
              <a:t>Nội dung</a:t>
            </a:r>
          </a:p>
        </p:txBody>
      </p:sp>
    </p:spTree>
    <p:extLst>
      <p:ext uri="{BB962C8B-B14F-4D97-AF65-F5344CB8AC3E}">
        <p14:creationId xmlns:p14="http://schemas.microsoft.com/office/powerpoint/2010/main" val="2395787531"/>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47D789E-C61B-414F-B357-B5DF02BDA3A5}"/>
              </a:ext>
            </a:extLst>
          </p:cNvPr>
          <p:cNvSpPr>
            <a:spLocks noGrp="1"/>
          </p:cNvSpPr>
          <p:nvPr>
            <p:ph idx="1"/>
          </p:nvPr>
        </p:nvSpPr>
        <p:spPr/>
        <p:txBody>
          <a:bodyPr/>
          <a:lstStyle/>
          <a:p>
            <a:r>
              <a:rPr lang="en-US" altLang="en-US"/>
              <a:t>Thay vì xác định màu theo dạng tương tự "123,211,143" thì mỗi số xác định theo kiểu thập phân sẽ được chuyển sang hệ 16.</a:t>
            </a:r>
          </a:p>
          <a:p>
            <a:r>
              <a:rPr lang="en-US" altLang="en-US"/>
              <a:t>Chỉ còn số dạng: "xxyyzz", trong đó:</a:t>
            </a:r>
          </a:p>
          <a:p>
            <a:pPr lvl="2"/>
            <a:r>
              <a:rPr lang="en-US" altLang="en-US">
                <a:latin typeface="Arial" panose="020B0604020202020204" pitchFamily="34" charset="0"/>
              </a:rPr>
              <a:t>xx là trị của màu Red.</a:t>
            </a:r>
          </a:p>
          <a:p>
            <a:pPr lvl="2"/>
            <a:r>
              <a:rPr lang="en-US" altLang="en-US">
                <a:latin typeface="Arial" panose="020B0604020202020204" pitchFamily="34" charset="0"/>
              </a:rPr>
              <a:t>yy là trị của màu Green.</a:t>
            </a:r>
          </a:p>
          <a:p>
            <a:pPr lvl="2"/>
            <a:r>
              <a:rPr lang="en-US" altLang="en-US">
                <a:latin typeface="Arial" panose="020B0604020202020204" pitchFamily="34" charset="0"/>
              </a:rPr>
              <a:t>zz là trị của màu Blue.</a:t>
            </a:r>
          </a:p>
          <a:p>
            <a:endParaRPr lang="en-US"/>
          </a:p>
        </p:txBody>
      </p:sp>
      <p:sp>
        <p:nvSpPr>
          <p:cNvPr id="3" name="Title 2">
            <a:extLst>
              <a:ext uri="{FF2B5EF4-FFF2-40B4-BE49-F238E27FC236}">
                <a16:creationId xmlns:a16="http://schemas.microsoft.com/office/drawing/2014/main" id="{2F4D3B38-51E3-4E2A-AA2A-355306A3ED61}"/>
              </a:ext>
            </a:extLst>
          </p:cNvPr>
          <p:cNvSpPr>
            <a:spLocks noGrp="1"/>
          </p:cNvSpPr>
          <p:nvPr>
            <p:ph type="title"/>
          </p:nvPr>
        </p:nvSpPr>
        <p:spPr/>
        <p:txBody>
          <a:bodyPr/>
          <a:lstStyle/>
          <a:p>
            <a:r>
              <a:rPr lang="en-US" altLang="en-US" sz="3200"/>
              <a:t>Thiết kế web với HTML</a:t>
            </a:r>
            <a:endParaRPr lang="en-US"/>
          </a:p>
        </p:txBody>
      </p:sp>
    </p:spTree>
    <p:extLst>
      <p:ext uri="{BB962C8B-B14F-4D97-AF65-F5344CB8AC3E}">
        <p14:creationId xmlns:p14="http://schemas.microsoft.com/office/powerpoint/2010/main" val="376383527"/>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47D789E-C61B-414F-B357-B5DF02BDA3A5}"/>
              </a:ext>
            </a:extLst>
          </p:cNvPr>
          <p:cNvSpPr>
            <a:spLocks noGrp="1"/>
          </p:cNvSpPr>
          <p:nvPr>
            <p:ph idx="1"/>
          </p:nvPr>
        </p:nvSpPr>
        <p:spPr/>
        <p:txBody>
          <a:bodyPr/>
          <a:lstStyle/>
          <a:p>
            <a:r>
              <a:rPr lang="en-US" altLang="en-US" dirty="0" err="1">
                <a:hlinkClick r:id="rId2" action="ppaction://hlinkfile"/>
              </a:rPr>
              <a:t>Ví</a:t>
            </a:r>
            <a:r>
              <a:rPr lang="en-US" altLang="en-US" dirty="0">
                <a:hlinkClick r:id="rId2" action="ppaction://hlinkfile"/>
              </a:rPr>
              <a:t> </a:t>
            </a:r>
            <a:r>
              <a:rPr lang="en-US" altLang="en-US" dirty="0" err="1">
                <a:hlinkClick r:id="rId2" action="ppaction://hlinkfile"/>
              </a:rPr>
              <a:t>dụ</a:t>
            </a:r>
            <a:r>
              <a:rPr lang="en-US" altLang="en-US" dirty="0">
                <a:hlinkClick r:id="rId2" action="ppaction://hlinkfile"/>
              </a:rPr>
              <a:t> </a:t>
            </a:r>
            <a:r>
              <a:rPr lang="en-US" altLang="en-US" dirty="0" err="1"/>
              <a:t>một</a:t>
            </a:r>
            <a:r>
              <a:rPr lang="en-US" altLang="en-US" dirty="0"/>
              <a:t> </a:t>
            </a:r>
            <a:r>
              <a:rPr lang="en-US" altLang="en-US" dirty="0" err="1"/>
              <a:t>số</a:t>
            </a:r>
            <a:r>
              <a:rPr lang="en-US" altLang="en-US" dirty="0"/>
              <a:t> </a:t>
            </a:r>
            <a:r>
              <a:rPr lang="en-US" altLang="en-US" dirty="0" err="1"/>
              <a:t>màu</a:t>
            </a:r>
            <a:r>
              <a:rPr lang="en-US" altLang="en-US" dirty="0"/>
              <a:t>:</a:t>
            </a:r>
          </a:p>
          <a:p>
            <a:pPr lvl="1"/>
            <a:r>
              <a:rPr lang="en-US" altLang="en-US" dirty="0" err="1">
                <a:latin typeface="Arial" panose="020B0604020202020204" pitchFamily="34" charset="0"/>
              </a:rPr>
              <a:t>Màu</a:t>
            </a:r>
            <a:r>
              <a:rPr lang="en-US" altLang="en-US" dirty="0">
                <a:latin typeface="Arial" panose="020B0604020202020204" pitchFamily="34" charset="0"/>
              </a:rPr>
              <a:t> </a:t>
            </a:r>
            <a:r>
              <a:rPr lang="en-US" altLang="en-US" dirty="0" err="1">
                <a:latin typeface="Arial" panose="020B0604020202020204" pitchFamily="34" charset="0"/>
              </a:rPr>
              <a:t>có</a:t>
            </a:r>
            <a:r>
              <a:rPr lang="en-US" altLang="en-US" dirty="0">
                <a:latin typeface="Arial" panose="020B0604020202020204" pitchFamily="34" charset="0"/>
              </a:rPr>
              <a:t> </a:t>
            </a:r>
            <a:r>
              <a:rPr lang="en-US" altLang="en-US" dirty="0" err="1">
                <a:latin typeface="Arial" panose="020B0604020202020204" pitchFamily="34" charset="0"/>
              </a:rPr>
              <a:t>số</a:t>
            </a:r>
            <a:r>
              <a:rPr lang="en-US" altLang="en-US" dirty="0">
                <a:latin typeface="Arial" panose="020B0604020202020204" pitchFamily="34" charset="0"/>
              </a:rPr>
              <a:t> 008000</a:t>
            </a:r>
          </a:p>
          <a:p>
            <a:pPr lvl="1"/>
            <a:r>
              <a:rPr lang="en-US" altLang="en-US" dirty="0" err="1">
                <a:latin typeface="Arial" panose="020B0604020202020204" pitchFamily="34" charset="0"/>
              </a:rPr>
              <a:t>Màu</a:t>
            </a:r>
            <a:r>
              <a:rPr lang="en-US" altLang="en-US" dirty="0">
                <a:latin typeface="Arial" panose="020B0604020202020204" pitchFamily="34" charset="0"/>
              </a:rPr>
              <a:t> </a:t>
            </a:r>
            <a:r>
              <a:rPr lang="en-US" altLang="en-US" dirty="0" err="1">
                <a:latin typeface="Arial" panose="020B0604020202020204" pitchFamily="34" charset="0"/>
              </a:rPr>
              <a:t>có</a:t>
            </a:r>
            <a:r>
              <a:rPr lang="en-US" altLang="en-US" dirty="0">
                <a:latin typeface="Arial" panose="020B0604020202020204" pitchFamily="34" charset="0"/>
              </a:rPr>
              <a:t> </a:t>
            </a:r>
            <a:r>
              <a:rPr lang="en-US" altLang="en-US" dirty="0" err="1">
                <a:latin typeface="Arial" panose="020B0604020202020204" pitchFamily="34" charset="0"/>
              </a:rPr>
              <a:t>số</a:t>
            </a:r>
            <a:r>
              <a:rPr lang="en-US" altLang="en-US" dirty="0">
                <a:latin typeface="Arial" panose="020B0604020202020204" pitchFamily="34" charset="0"/>
              </a:rPr>
              <a:t> FFFF00</a:t>
            </a:r>
          </a:p>
          <a:p>
            <a:pPr lvl="1"/>
            <a:r>
              <a:rPr lang="en-US" altLang="en-US" dirty="0" err="1">
                <a:latin typeface="Arial" panose="020B0604020202020204" pitchFamily="34" charset="0"/>
              </a:rPr>
              <a:t>Màu</a:t>
            </a:r>
            <a:r>
              <a:rPr lang="en-US" altLang="en-US" dirty="0">
                <a:latin typeface="Arial" panose="020B0604020202020204" pitchFamily="34" charset="0"/>
              </a:rPr>
              <a:t> </a:t>
            </a:r>
            <a:r>
              <a:rPr lang="en-US" altLang="en-US" dirty="0" err="1">
                <a:latin typeface="Arial" panose="020B0604020202020204" pitchFamily="34" charset="0"/>
              </a:rPr>
              <a:t>có</a:t>
            </a:r>
            <a:r>
              <a:rPr lang="en-US" altLang="en-US" dirty="0">
                <a:latin typeface="Arial" panose="020B0604020202020204" pitchFamily="34" charset="0"/>
              </a:rPr>
              <a:t> </a:t>
            </a:r>
            <a:r>
              <a:rPr lang="en-US" altLang="en-US" dirty="0" err="1">
                <a:latin typeface="Arial" panose="020B0604020202020204" pitchFamily="34" charset="0"/>
              </a:rPr>
              <a:t>số</a:t>
            </a:r>
            <a:r>
              <a:rPr lang="en-US" altLang="en-US" dirty="0">
                <a:latin typeface="Arial" panose="020B0604020202020204" pitchFamily="34" charset="0"/>
              </a:rPr>
              <a:t> FF0000</a:t>
            </a:r>
          </a:p>
          <a:p>
            <a:pPr lvl="1"/>
            <a:r>
              <a:rPr lang="en-US" altLang="en-US" dirty="0" err="1">
                <a:latin typeface="Arial" panose="020B0604020202020204" pitchFamily="34" charset="0"/>
              </a:rPr>
              <a:t>Màu</a:t>
            </a:r>
            <a:r>
              <a:rPr lang="en-US" altLang="en-US" dirty="0">
                <a:latin typeface="Arial" panose="020B0604020202020204" pitchFamily="34" charset="0"/>
              </a:rPr>
              <a:t> </a:t>
            </a:r>
            <a:r>
              <a:rPr lang="en-US" altLang="en-US" dirty="0" err="1">
                <a:latin typeface="Arial" panose="020B0604020202020204" pitchFamily="34" charset="0"/>
              </a:rPr>
              <a:t>có</a:t>
            </a:r>
            <a:r>
              <a:rPr lang="en-US" altLang="en-US" dirty="0">
                <a:latin typeface="Arial" panose="020B0604020202020204" pitchFamily="34" charset="0"/>
              </a:rPr>
              <a:t> </a:t>
            </a:r>
            <a:r>
              <a:rPr lang="en-US" altLang="en-US" dirty="0" err="1">
                <a:latin typeface="Arial" panose="020B0604020202020204" pitchFamily="34" charset="0"/>
              </a:rPr>
              <a:t>số</a:t>
            </a:r>
            <a:r>
              <a:rPr lang="en-US" altLang="en-US" dirty="0">
                <a:latin typeface="Arial" panose="020B0604020202020204" pitchFamily="34" charset="0"/>
              </a:rPr>
              <a:t> 008080</a:t>
            </a:r>
          </a:p>
          <a:p>
            <a:pPr lvl="1"/>
            <a:r>
              <a:rPr lang="en-US" altLang="en-US" dirty="0" err="1">
                <a:latin typeface="Arial" panose="020B0604020202020204" pitchFamily="34" charset="0"/>
              </a:rPr>
              <a:t>Màu</a:t>
            </a:r>
            <a:r>
              <a:rPr lang="en-US" altLang="en-US" dirty="0">
                <a:latin typeface="Arial" panose="020B0604020202020204" pitchFamily="34" charset="0"/>
              </a:rPr>
              <a:t> </a:t>
            </a:r>
            <a:r>
              <a:rPr lang="en-US" altLang="en-US" dirty="0" err="1">
                <a:latin typeface="Arial" panose="020B0604020202020204" pitchFamily="34" charset="0"/>
              </a:rPr>
              <a:t>có</a:t>
            </a:r>
            <a:r>
              <a:rPr lang="en-US" altLang="en-US" dirty="0">
                <a:latin typeface="Arial" panose="020B0604020202020204" pitchFamily="34" charset="0"/>
              </a:rPr>
              <a:t> </a:t>
            </a:r>
            <a:r>
              <a:rPr lang="en-US" altLang="en-US" dirty="0" err="1">
                <a:latin typeface="Arial" panose="020B0604020202020204" pitchFamily="34" charset="0"/>
              </a:rPr>
              <a:t>số</a:t>
            </a:r>
            <a:r>
              <a:rPr lang="en-US" altLang="en-US" dirty="0">
                <a:latin typeface="Arial" panose="020B0604020202020204" pitchFamily="34" charset="0"/>
              </a:rPr>
              <a:t> 800000</a:t>
            </a:r>
          </a:p>
          <a:p>
            <a:pPr lvl="1"/>
            <a:r>
              <a:rPr lang="en-US" altLang="en-US" dirty="0" err="1">
                <a:latin typeface="Arial" panose="020B0604020202020204" pitchFamily="34" charset="0"/>
              </a:rPr>
              <a:t>Màu</a:t>
            </a:r>
            <a:r>
              <a:rPr lang="en-US" altLang="en-US" dirty="0">
                <a:latin typeface="Arial" panose="020B0604020202020204" pitchFamily="34" charset="0"/>
              </a:rPr>
              <a:t> </a:t>
            </a:r>
            <a:r>
              <a:rPr lang="en-US" altLang="en-US" dirty="0" err="1">
                <a:latin typeface="Arial" panose="020B0604020202020204" pitchFamily="34" charset="0"/>
              </a:rPr>
              <a:t>có</a:t>
            </a:r>
            <a:r>
              <a:rPr lang="en-US" altLang="en-US" dirty="0">
                <a:latin typeface="Arial" panose="020B0604020202020204" pitchFamily="34" charset="0"/>
              </a:rPr>
              <a:t> </a:t>
            </a:r>
            <a:r>
              <a:rPr lang="en-US" altLang="en-US" dirty="0" err="1">
                <a:latin typeface="Arial" panose="020B0604020202020204" pitchFamily="34" charset="0"/>
              </a:rPr>
              <a:t>số</a:t>
            </a:r>
            <a:r>
              <a:rPr lang="en-US" altLang="en-US" dirty="0">
                <a:latin typeface="Arial" panose="020B0604020202020204" pitchFamily="34" charset="0"/>
              </a:rPr>
              <a:t> 808080</a:t>
            </a:r>
          </a:p>
          <a:p>
            <a:pPr lvl="1"/>
            <a:r>
              <a:rPr lang="en-US" altLang="en-US" dirty="0" err="1">
                <a:latin typeface="Arial" panose="020B0604020202020204" pitchFamily="34" charset="0"/>
              </a:rPr>
              <a:t>Màu</a:t>
            </a:r>
            <a:r>
              <a:rPr lang="en-US" altLang="en-US" dirty="0">
                <a:latin typeface="Arial" panose="020B0604020202020204" pitchFamily="34" charset="0"/>
              </a:rPr>
              <a:t> </a:t>
            </a:r>
            <a:r>
              <a:rPr lang="en-US" altLang="en-US" dirty="0" err="1">
                <a:latin typeface="Arial" panose="020B0604020202020204" pitchFamily="34" charset="0"/>
              </a:rPr>
              <a:t>có</a:t>
            </a:r>
            <a:r>
              <a:rPr lang="en-US" altLang="en-US" dirty="0">
                <a:latin typeface="Arial" panose="020B0604020202020204" pitchFamily="34" charset="0"/>
              </a:rPr>
              <a:t> </a:t>
            </a:r>
            <a:r>
              <a:rPr lang="en-US" altLang="en-US" dirty="0" err="1">
                <a:latin typeface="Arial" panose="020B0604020202020204" pitchFamily="34" charset="0"/>
              </a:rPr>
              <a:t>số</a:t>
            </a:r>
            <a:r>
              <a:rPr lang="en-US" altLang="en-US" dirty="0">
                <a:latin typeface="Arial" panose="020B0604020202020204" pitchFamily="34" charset="0"/>
              </a:rPr>
              <a:t> 00FFFF</a:t>
            </a:r>
          </a:p>
          <a:p>
            <a:endParaRPr lang="en-US" dirty="0"/>
          </a:p>
        </p:txBody>
      </p:sp>
      <p:sp>
        <p:nvSpPr>
          <p:cNvPr id="3" name="Title 2">
            <a:extLst>
              <a:ext uri="{FF2B5EF4-FFF2-40B4-BE49-F238E27FC236}">
                <a16:creationId xmlns:a16="http://schemas.microsoft.com/office/drawing/2014/main" id="{2F4D3B38-51E3-4E2A-AA2A-355306A3ED61}"/>
              </a:ext>
            </a:extLst>
          </p:cNvPr>
          <p:cNvSpPr>
            <a:spLocks noGrp="1"/>
          </p:cNvSpPr>
          <p:nvPr>
            <p:ph type="title"/>
          </p:nvPr>
        </p:nvSpPr>
        <p:spPr/>
        <p:txBody>
          <a:bodyPr/>
          <a:lstStyle/>
          <a:p>
            <a:r>
              <a:rPr lang="en-US" altLang="en-US" sz="3200"/>
              <a:t>Thiết kế web với HTML</a:t>
            </a:r>
            <a:endParaRPr lang="en-US"/>
          </a:p>
        </p:txBody>
      </p:sp>
    </p:spTree>
    <p:extLst>
      <p:ext uri="{BB962C8B-B14F-4D97-AF65-F5344CB8AC3E}">
        <p14:creationId xmlns:p14="http://schemas.microsoft.com/office/powerpoint/2010/main" val="3101943503"/>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47D789E-C61B-414F-B357-B5DF02BDA3A5}"/>
              </a:ext>
            </a:extLst>
          </p:cNvPr>
          <p:cNvSpPr>
            <a:spLocks noGrp="1"/>
          </p:cNvSpPr>
          <p:nvPr>
            <p:ph idx="1"/>
          </p:nvPr>
        </p:nvSpPr>
        <p:spPr/>
        <p:txBody>
          <a:bodyPr/>
          <a:lstStyle/>
          <a:p>
            <a:endParaRPr lang="en-US" dirty="0"/>
          </a:p>
        </p:txBody>
      </p:sp>
      <p:sp>
        <p:nvSpPr>
          <p:cNvPr id="3" name="Title 2">
            <a:extLst>
              <a:ext uri="{FF2B5EF4-FFF2-40B4-BE49-F238E27FC236}">
                <a16:creationId xmlns:a16="http://schemas.microsoft.com/office/drawing/2014/main" id="{2F4D3B38-51E3-4E2A-AA2A-355306A3ED61}"/>
              </a:ext>
            </a:extLst>
          </p:cNvPr>
          <p:cNvSpPr>
            <a:spLocks noGrp="1"/>
          </p:cNvSpPr>
          <p:nvPr>
            <p:ph type="title"/>
          </p:nvPr>
        </p:nvSpPr>
        <p:spPr/>
        <p:txBody>
          <a:bodyPr/>
          <a:lstStyle/>
          <a:p>
            <a:r>
              <a:rPr lang="en-US" altLang="en-US" sz="3200"/>
              <a:t>Thiết kế web với HTML</a:t>
            </a:r>
            <a:endParaRPr lang="en-US"/>
          </a:p>
        </p:txBody>
      </p:sp>
      <p:graphicFrame>
        <p:nvGraphicFramePr>
          <p:cNvPr id="7" name="Group 219">
            <a:extLst>
              <a:ext uri="{FF2B5EF4-FFF2-40B4-BE49-F238E27FC236}">
                <a16:creationId xmlns:a16="http://schemas.microsoft.com/office/drawing/2014/main" id="{683B0A4D-6B6B-46E0-9FBB-DED7C9E49D16}"/>
              </a:ext>
            </a:extLst>
          </p:cNvPr>
          <p:cNvGraphicFramePr>
            <a:graphicFrameLocks noGrp="1"/>
          </p:cNvGraphicFramePr>
          <p:nvPr>
            <p:extLst>
              <p:ext uri="{D42A27DB-BD31-4B8C-83A1-F6EECF244321}">
                <p14:modId xmlns:p14="http://schemas.microsoft.com/office/powerpoint/2010/main" val="3926564985"/>
              </p:ext>
            </p:extLst>
          </p:nvPr>
        </p:nvGraphicFramePr>
        <p:xfrm>
          <a:off x="4158641" y="1235353"/>
          <a:ext cx="6705600" cy="5257522"/>
        </p:xfrm>
        <a:graphic>
          <a:graphicData uri="http://schemas.openxmlformats.org/drawingml/2006/table">
            <a:tbl>
              <a:tblPr/>
              <a:tblGrid>
                <a:gridCol w="3406775">
                  <a:extLst>
                    <a:ext uri="{9D8B030D-6E8A-4147-A177-3AD203B41FA5}">
                      <a16:colId xmlns:a16="http://schemas.microsoft.com/office/drawing/2014/main" val="20000"/>
                    </a:ext>
                  </a:extLst>
                </a:gridCol>
                <a:gridCol w="3298825">
                  <a:extLst>
                    <a:ext uri="{9D8B030D-6E8A-4147-A177-3AD203B41FA5}">
                      <a16:colId xmlns:a16="http://schemas.microsoft.com/office/drawing/2014/main" val="20001"/>
                    </a:ext>
                  </a:extLst>
                </a:gridCol>
              </a:tblGrid>
              <a:tr h="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a:ln>
                            <a:noFill/>
                          </a:ln>
                          <a:solidFill>
                            <a:schemeClr val="hlink"/>
                          </a:solidFill>
                          <a:effectLst/>
                          <a:latin typeface="Times New Roman" panose="02020603050405020304" pitchFamily="18" charset="0"/>
                          <a:cs typeface="Times New Roman" panose="02020603050405020304" pitchFamily="18" charset="0"/>
                        </a:rPr>
                        <a:t>MÀU</a:t>
                      </a:r>
                      <a:endParaRPr kumimoji="0" lang="en-US" sz="2000" b="0" i="0" u="none" strike="noStrike" cap="none" normalizeH="0" baseline="0" dirty="0">
                        <a:ln>
                          <a:noFill/>
                        </a:ln>
                        <a:solidFill>
                          <a:schemeClr val="hlink"/>
                        </a:solidFill>
                        <a:effectLst/>
                        <a:latin typeface="Times New Roman" panose="02020603050405020304" pitchFamily="18" charset="0"/>
                        <a:cs typeface="Times New Roman" panose="02020603050405020304" pitchFamily="18" charset="0"/>
                      </a:endParaRPr>
                    </a:p>
                  </a:txBody>
                  <a:tcPr marT="45713" marB="4571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a:ln>
                            <a:noFill/>
                          </a:ln>
                          <a:solidFill>
                            <a:schemeClr val="hlink"/>
                          </a:solidFill>
                          <a:effectLst/>
                          <a:latin typeface="Times New Roman" panose="02020603050405020304" pitchFamily="18" charset="0"/>
                          <a:cs typeface="Times New Roman" panose="02020603050405020304" pitchFamily="18" charset="0"/>
                        </a:rPr>
                        <a:t>VGA trên Windows</a:t>
                      </a:r>
                      <a:endParaRPr kumimoji="0" lang="en-US" sz="2000" b="0" i="0" u="none" strike="noStrike" cap="none" normalizeH="0" baseline="0">
                        <a:ln>
                          <a:noFill/>
                        </a:ln>
                        <a:solidFill>
                          <a:schemeClr val="hlink"/>
                        </a:solidFill>
                        <a:effectLst/>
                        <a:latin typeface="Times New Roman" panose="02020603050405020304" pitchFamily="18" charset="0"/>
                        <a:cs typeface="Times New Roman" panose="02020603050405020304" pitchFamily="18" charset="0"/>
                      </a:endParaRPr>
                    </a:p>
                  </a:txBody>
                  <a:tcPr marT="45713" marB="4571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41936">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a:ln>
                            <a:noFill/>
                          </a:ln>
                          <a:solidFill>
                            <a:schemeClr val="tx1"/>
                          </a:solidFill>
                          <a:effectLst/>
                          <a:latin typeface="Times New Roman" panose="02020603050405020304" pitchFamily="18" charset="0"/>
                          <a:ea typeface="Times New Roman" pitchFamily="18" charset="0"/>
                          <a:cs typeface="Times New Roman" panose="02020603050405020304" pitchFamily="18" charset="0"/>
                        </a:rPr>
                        <a:t>Xanh da trời</a:t>
                      </a:r>
                    </a:p>
                  </a:txBody>
                  <a:tcPr marT="45713" marB="4571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Times New Roman" panose="02020603050405020304" pitchFamily="18" charset="0"/>
                          <a:ea typeface="Times New Roman" pitchFamily="18" charset="0"/>
                          <a:cs typeface="Times New Roman" panose="02020603050405020304" pitchFamily="18" charset="0"/>
                        </a:rPr>
                        <a:t>Blue</a:t>
                      </a:r>
                    </a:p>
                  </a:txBody>
                  <a:tcPr marT="45713" marB="4571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41936">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a:ln>
                            <a:noFill/>
                          </a:ln>
                          <a:solidFill>
                            <a:schemeClr val="tx1"/>
                          </a:solidFill>
                          <a:effectLst/>
                          <a:latin typeface="Times New Roman" panose="02020603050405020304" pitchFamily="18" charset="0"/>
                          <a:ea typeface="Times New Roman" pitchFamily="18" charset="0"/>
                          <a:cs typeface="Times New Roman" panose="02020603050405020304" pitchFamily="18" charset="0"/>
                        </a:rPr>
                        <a:t>Xám</a:t>
                      </a:r>
                    </a:p>
                  </a:txBody>
                  <a:tcPr marT="45713" marB="4571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Times New Roman" panose="02020603050405020304" pitchFamily="18" charset="0"/>
                          <a:ea typeface="Times New Roman" pitchFamily="18" charset="0"/>
                          <a:cs typeface="Times New Roman" panose="02020603050405020304" pitchFamily="18" charset="0"/>
                        </a:rPr>
                        <a:t>Gray</a:t>
                      </a:r>
                    </a:p>
                  </a:txBody>
                  <a:tcPr marT="45713" marB="4571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41936">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a:ln>
                            <a:noFill/>
                          </a:ln>
                          <a:solidFill>
                            <a:schemeClr val="tx1"/>
                          </a:solidFill>
                          <a:effectLst/>
                          <a:latin typeface="Times New Roman" panose="02020603050405020304" pitchFamily="18" charset="0"/>
                          <a:ea typeface="Times New Roman" pitchFamily="18" charset="0"/>
                          <a:cs typeface="Times New Roman" panose="02020603050405020304" pitchFamily="18" charset="0"/>
                        </a:rPr>
                        <a:t>Xanh laù caây </a:t>
                      </a:r>
                    </a:p>
                  </a:txBody>
                  <a:tcPr marT="45713" marB="4571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Times New Roman" panose="02020603050405020304" pitchFamily="18" charset="0"/>
                          <a:ea typeface="Times New Roman" pitchFamily="18" charset="0"/>
                          <a:cs typeface="Times New Roman" panose="02020603050405020304" pitchFamily="18" charset="0"/>
                        </a:rPr>
                        <a:t>Lime</a:t>
                      </a:r>
                    </a:p>
                  </a:txBody>
                  <a:tcPr marT="45713" marB="4571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41936">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a:ln>
                            <a:noFill/>
                          </a:ln>
                          <a:solidFill>
                            <a:schemeClr val="tx1"/>
                          </a:solidFill>
                          <a:effectLst/>
                          <a:latin typeface="Times New Roman" panose="02020603050405020304" pitchFamily="18" charset="0"/>
                          <a:ea typeface="Times New Roman" pitchFamily="18" charset="0"/>
                          <a:cs typeface="Times New Roman" panose="02020603050405020304" pitchFamily="18" charset="0"/>
                        </a:rPr>
                        <a:t>Tím than </a:t>
                      </a:r>
                    </a:p>
                  </a:txBody>
                  <a:tcPr marT="45713" marB="4571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Times New Roman" panose="02020603050405020304" pitchFamily="18" charset="0"/>
                          <a:ea typeface="Times New Roman" pitchFamily="18" charset="0"/>
                          <a:cs typeface="Times New Roman" panose="02020603050405020304" pitchFamily="18" charset="0"/>
                        </a:rPr>
                        <a:t>Navy</a:t>
                      </a:r>
                    </a:p>
                  </a:txBody>
                  <a:tcPr marT="45713" marB="4571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441936">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a:ln>
                            <a:noFill/>
                          </a:ln>
                          <a:solidFill>
                            <a:schemeClr val="tx1"/>
                          </a:solidFill>
                          <a:effectLst/>
                          <a:latin typeface="Times New Roman" panose="02020603050405020304" pitchFamily="18" charset="0"/>
                          <a:ea typeface="Times New Roman" pitchFamily="18" charset="0"/>
                          <a:cs typeface="Times New Roman" panose="02020603050405020304" pitchFamily="18" charset="0"/>
                        </a:rPr>
                        <a:t>Tím nâu </a:t>
                      </a:r>
                    </a:p>
                  </a:txBody>
                  <a:tcPr marT="45713" marB="4571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Times New Roman" panose="02020603050405020304" pitchFamily="18" charset="0"/>
                          <a:ea typeface="Times New Roman" pitchFamily="18" charset="0"/>
                          <a:cs typeface="Times New Roman" panose="02020603050405020304" pitchFamily="18" charset="0"/>
                        </a:rPr>
                        <a:t>purple</a:t>
                      </a:r>
                    </a:p>
                  </a:txBody>
                  <a:tcPr marT="45713" marB="4571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441936">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a:ln>
                            <a:noFill/>
                          </a:ln>
                          <a:solidFill>
                            <a:schemeClr val="tx1"/>
                          </a:solidFill>
                          <a:effectLst/>
                          <a:latin typeface="Times New Roman" panose="02020603050405020304" pitchFamily="18" charset="0"/>
                          <a:ea typeface="Times New Roman" pitchFamily="18" charset="0"/>
                          <a:cs typeface="Times New Roman" panose="02020603050405020304" pitchFamily="18" charset="0"/>
                        </a:rPr>
                        <a:t>Trắng</a:t>
                      </a:r>
                    </a:p>
                  </a:txBody>
                  <a:tcPr marT="45713" marB="4571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chemeClr val="tx1"/>
                          </a:solidFill>
                          <a:effectLst/>
                          <a:latin typeface="Times New Roman" panose="02020603050405020304" pitchFamily="18" charset="0"/>
                          <a:ea typeface="Times New Roman" pitchFamily="18" charset="0"/>
                          <a:cs typeface="Times New Roman" panose="02020603050405020304" pitchFamily="18" charset="0"/>
                        </a:rPr>
                        <a:t>White</a:t>
                      </a:r>
                    </a:p>
                  </a:txBody>
                  <a:tcPr marT="45713" marB="4571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441936">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a:ln>
                            <a:noFill/>
                          </a:ln>
                          <a:solidFill>
                            <a:schemeClr val="tx1"/>
                          </a:solidFill>
                          <a:effectLst/>
                          <a:latin typeface="Times New Roman" panose="02020603050405020304" pitchFamily="18" charset="0"/>
                          <a:ea typeface="Times New Roman" pitchFamily="18" charset="0"/>
                          <a:cs typeface="Times New Roman" panose="02020603050405020304" pitchFamily="18" charset="0"/>
                        </a:rPr>
                        <a:t>Đen </a:t>
                      </a:r>
                    </a:p>
                  </a:txBody>
                  <a:tcPr marT="45713" marB="4571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chemeClr val="tx1"/>
                          </a:solidFill>
                          <a:effectLst/>
                          <a:latin typeface="Times New Roman" panose="02020603050405020304" pitchFamily="18" charset="0"/>
                          <a:ea typeface="Times New Roman" pitchFamily="18" charset="0"/>
                          <a:cs typeface="Times New Roman" panose="02020603050405020304" pitchFamily="18" charset="0"/>
                        </a:rPr>
                        <a:t>Black</a:t>
                      </a:r>
                    </a:p>
                  </a:txBody>
                  <a:tcPr marT="45713" marB="4571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441936">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a:ln>
                            <a:noFill/>
                          </a:ln>
                          <a:solidFill>
                            <a:schemeClr val="tx1"/>
                          </a:solidFill>
                          <a:effectLst/>
                          <a:latin typeface="Times New Roman" panose="02020603050405020304" pitchFamily="18" charset="0"/>
                          <a:ea typeface="Times New Roman" pitchFamily="18" charset="0"/>
                          <a:cs typeface="Times New Roman" panose="02020603050405020304" pitchFamily="18" charset="0"/>
                        </a:rPr>
                        <a:t>Tím </a:t>
                      </a:r>
                    </a:p>
                  </a:txBody>
                  <a:tcPr marT="45713" marB="4571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chemeClr val="tx1"/>
                          </a:solidFill>
                          <a:effectLst/>
                          <a:latin typeface="Times New Roman" panose="02020603050405020304" pitchFamily="18" charset="0"/>
                          <a:ea typeface="Times New Roman" pitchFamily="18" charset="0"/>
                          <a:cs typeface="Times New Roman" panose="02020603050405020304" pitchFamily="18" charset="0"/>
                        </a:rPr>
                        <a:t>fuchsia</a:t>
                      </a:r>
                    </a:p>
                  </a:txBody>
                  <a:tcPr marT="45713" marB="4571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441936">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a:ln>
                            <a:noFill/>
                          </a:ln>
                          <a:solidFill>
                            <a:schemeClr val="tx1"/>
                          </a:solidFill>
                          <a:effectLst/>
                          <a:latin typeface="Times New Roman" panose="02020603050405020304" pitchFamily="18" charset="0"/>
                          <a:ea typeface="Times New Roman" pitchFamily="18" charset="0"/>
                          <a:cs typeface="Times New Roman" panose="02020603050405020304" pitchFamily="18" charset="0"/>
                        </a:rPr>
                        <a:t>Xanh </a:t>
                      </a:r>
                    </a:p>
                  </a:txBody>
                  <a:tcPr marT="45713" marB="4571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chemeClr val="tx1"/>
                          </a:solidFill>
                          <a:effectLst/>
                          <a:latin typeface="Times New Roman" panose="02020603050405020304" pitchFamily="18" charset="0"/>
                          <a:ea typeface="Times New Roman" pitchFamily="18" charset="0"/>
                          <a:cs typeface="Times New Roman" panose="02020603050405020304" pitchFamily="18" charset="0"/>
                        </a:rPr>
                        <a:t>Green</a:t>
                      </a:r>
                    </a:p>
                  </a:txBody>
                  <a:tcPr marT="45713" marB="4571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441936">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err="1">
                          <a:ln>
                            <a:noFill/>
                          </a:ln>
                          <a:solidFill>
                            <a:schemeClr val="tx1"/>
                          </a:solidFill>
                          <a:effectLst/>
                          <a:latin typeface="Times New Roman" panose="02020603050405020304" pitchFamily="18" charset="0"/>
                          <a:ea typeface="Times New Roman" pitchFamily="18" charset="0"/>
                          <a:cs typeface="Times New Roman" panose="02020603050405020304" pitchFamily="18" charset="0"/>
                        </a:rPr>
                        <a:t>Đỏ</a:t>
                      </a:r>
                      <a:r>
                        <a:rPr kumimoji="0" lang="en-US" sz="2000" b="1" i="0" u="none" strike="noStrike" cap="none" normalizeH="0" baseline="0" dirty="0">
                          <a:ln>
                            <a:noFill/>
                          </a:ln>
                          <a:solidFill>
                            <a:schemeClr val="tx1"/>
                          </a:solidFill>
                          <a:effectLst/>
                          <a:latin typeface="Times New Roman" panose="02020603050405020304" pitchFamily="18" charset="0"/>
                          <a:ea typeface="Times New Roman" pitchFamily="18" charset="0"/>
                          <a:cs typeface="Times New Roman" panose="02020603050405020304" pitchFamily="18" charset="0"/>
                        </a:rPr>
                        <a:t> </a:t>
                      </a:r>
                    </a:p>
                  </a:txBody>
                  <a:tcPr marT="45713" marB="4571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chemeClr val="tx1"/>
                          </a:solidFill>
                          <a:effectLst/>
                          <a:latin typeface="Times New Roman" panose="02020603050405020304" pitchFamily="18" charset="0"/>
                          <a:ea typeface="Times New Roman" pitchFamily="18" charset="0"/>
                          <a:cs typeface="Times New Roman" panose="02020603050405020304" pitchFamily="18" charset="0"/>
                        </a:rPr>
                        <a:t>red</a:t>
                      </a:r>
                    </a:p>
                  </a:txBody>
                  <a:tcPr marT="45713" marB="4571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r h="441936">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Vàng</a:t>
                      </a:r>
                    </a:p>
                  </a:txBody>
                  <a:tcPr marT="45713" marB="45713"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Times New Roman" panose="02020603050405020304" pitchFamily="18" charset="0"/>
                          <a:ea typeface="Times New Roman" pitchFamily="18" charset="0"/>
                          <a:cs typeface="Times New Roman" panose="02020603050405020304" pitchFamily="18" charset="0"/>
                        </a:rPr>
                        <a:t>yellow</a:t>
                      </a:r>
                    </a:p>
                  </a:txBody>
                  <a:tcPr marT="45713" marB="4571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155360665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47D789E-C61B-414F-B357-B5DF02BDA3A5}"/>
              </a:ext>
            </a:extLst>
          </p:cNvPr>
          <p:cNvSpPr>
            <a:spLocks noGrp="1"/>
          </p:cNvSpPr>
          <p:nvPr>
            <p:ph idx="1"/>
          </p:nvPr>
        </p:nvSpPr>
        <p:spPr/>
        <p:txBody>
          <a:bodyPr/>
          <a:lstStyle/>
          <a:p>
            <a:pPr marL="609600" indent="-609600">
              <a:buNone/>
            </a:pPr>
            <a:r>
              <a:rPr lang="en-US" altLang="en-US" b="1" dirty="0"/>
              <a:t>5.1.2. </a:t>
            </a:r>
            <a:r>
              <a:rPr lang="en-US" altLang="en-US" b="1" dirty="0" err="1"/>
              <a:t>Màu</a:t>
            </a:r>
            <a:r>
              <a:rPr lang="en-US" altLang="en-US" b="1" dirty="0"/>
              <a:t> </a:t>
            </a:r>
            <a:r>
              <a:rPr lang="en-US" altLang="en-US" b="1" dirty="0" err="1"/>
              <a:t>nền</a:t>
            </a:r>
            <a:r>
              <a:rPr lang="en-US" altLang="en-US" b="1" dirty="0"/>
              <a:t> </a:t>
            </a:r>
            <a:r>
              <a:rPr lang="en-US" altLang="en-US" b="1" dirty="0" err="1"/>
              <a:t>cố</a:t>
            </a:r>
            <a:r>
              <a:rPr lang="en-US" altLang="en-US" b="1" dirty="0"/>
              <a:t> </a:t>
            </a:r>
            <a:r>
              <a:rPr lang="en-US" altLang="en-US" b="1" dirty="0" err="1"/>
              <a:t>định</a:t>
            </a:r>
            <a:endParaRPr lang="en-US" altLang="en-US" b="1" dirty="0"/>
          </a:p>
          <a:p>
            <a:pPr marL="990600" lvl="1" indent="-533400">
              <a:buFont typeface="Wingdings" panose="05000000000000000000" pitchFamily="2" charset="2"/>
              <a:buChar char="Ø"/>
            </a:pPr>
            <a:r>
              <a:rPr lang="en-US" altLang="en-US" dirty="0"/>
              <a:t>Ta </a:t>
            </a:r>
            <a:r>
              <a:rPr lang="en-US" altLang="en-US" dirty="0" err="1"/>
              <a:t>điều</a:t>
            </a:r>
            <a:r>
              <a:rPr lang="en-US" altLang="en-US" dirty="0"/>
              <a:t> </a:t>
            </a:r>
            <a:r>
              <a:rPr lang="en-US" altLang="en-US" dirty="0" err="1"/>
              <a:t>chỉnh</a:t>
            </a:r>
            <a:r>
              <a:rPr lang="en-US" altLang="en-US" dirty="0"/>
              <a:t> tag &lt;body&gt; </a:t>
            </a:r>
            <a:r>
              <a:rPr lang="en-US" altLang="en-US" dirty="0" err="1"/>
              <a:t>như</a:t>
            </a:r>
            <a:r>
              <a:rPr lang="en-US" altLang="en-US" dirty="0"/>
              <a:t> </a:t>
            </a:r>
            <a:r>
              <a:rPr lang="en-US" altLang="en-US" dirty="0" err="1"/>
              <a:t>sau</a:t>
            </a:r>
            <a:r>
              <a:rPr lang="en-US" altLang="en-US" dirty="0"/>
              <a:t>:</a:t>
            </a:r>
          </a:p>
          <a:p>
            <a:pPr marL="990600" lvl="1" indent="-533400" algn="ctr">
              <a:buNone/>
            </a:pPr>
            <a:r>
              <a:rPr lang="en-US" altLang="en-US" dirty="0">
                <a:solidFill>
                  <a:schemeClr val="tx2"/>
                </a:solidFill>
              </a:rPr>
              <a:t>&lt;body </a:t>
            </a:r>
            <a:r>
              <a:rPr lang="en-US" altLang="en-US" dirty="0" err="1">
                <a:solidFill>
                  <a:schemeClr val="tx2"/>
                </a:solidFill>
              </a:rPr>
              <a:t>bgcolor</a:t>
            </a:r>
            <a:r>
              <a:rPr lang="en-US" altLang="en-US" dirty="0"/>
              <a:t> = #</a:t>
            </a:r>
            <a:r>
              <a:rPr lang="en-US" altLang="en-US" dirty="0">
                <a:solidFill>
                  <a:schemeClr val="folHlink"/>
                </a:solidFill>
              </a:rPr>
              <a:t>XXYYZZ</a:t>
            </a:r>
            <a:r>
              <a:rPr lang="en-US" altLang="en-US" dirty="0">
                <a:solidFill>
                  <a:schemeClr val="tx2"/>
                </a:solidFill>
              </a:rPr>
              <a:t>&gt;</a:t>
            </a:r>
          </a:p>
          <a:p>
            <a:pPr marL="990600" lvl="1" indent="-533400">
              <a:buFont typeface="Wingdings" panose="05000000000000000000" pitchFamily="2" charset="2"/>
              <a:buChar char="Ø"/>
            </a:pPr>
            <a:r>
              <a:rPr lang="en-US" altLang="en-US" dirty="0" err="1"/>
              <a:t>Trong</a:t>
            </a:r>
            <a:r>
              <a:rPr lang="en-US" altLang="en-US" dirty="0"/>
              <a:t> </a:t>
            </a:r>
            <a:r>
              <a:rPr lang="en-US" altLang="en-US" dirty="0" err="1"/>
              <a:t>đó</a:t>
            </a:r>
            <a:r>
              <a:rPr lang="en-US" altLang="en-US" dirty="0"/>
              <a:t> </a:t>
            </a:r>
            <a:r>
              <a:rPr lang="en-US" altLang="en-US" dirty="0">
                <a:solidFill>
                  <a:schemeClr val="folHlink"/>
                </a:solidFill>
              </a:rPr>
              <a:t>XXYYZZ</a:t>
            </a:r>
            <a:r>
              <a:rPr lang="en-US" altLang="en-US" dirty="0"/>
              <a:t> </a:t>
            </a:r>
            <a:r>
              <a:rPr lang="en-US" altLang="en-US" dirty="0" err="1"/>
              <a:t>là</a:t>
            </a:r>
            <a:r>
              <a:rPr lang="en-US" altLang="en-US" dirty="0"/>
              <a:t> </a:t>
            </a:r>
            <a:r>
              <a:rPr lang="en-US" altLang="en-US" dirty="0" err="1"/>
              <a:t>dạng</a:t>
            </a:r>
            <a:r>
              <a:rPr lang="en-US" altLang="en-US" dirty="0"/>
              <a:t> </a:t>
            </a:r>
            <a:r>
              <a:rPr lang="en-US" altLang="en-US" dirty="0" err="1"/>
              <a:t>biểu</a:t>
            </a:r>
            <a:r>
              <a:rPr lang="en-US" altLang="en-US" dirty="0"/>
              <a:t> </a:t>
            </a:r>
            <a:r>
              <a:rPr lang="en-US" altLang="en-US" dirty="0" err="1"/>
              <a:t>diễn</a:t>
            </a:r>
            <a:r>
              <a:rPr lang="en-US" altLang="en-US" dirty="0"/>
              <a:t> </a:t>
            </a:r>
            <a:r>
              <a:rPr lang="en-US" altLang="en-US" dirty="0" err="1"/>
              <a:t>thập</a:t>
            </a:r>
            <a:r>
              <a:rPr lang="en-US" altLang="en-US" dirty="0"/>
              <a:t> </a:t>
            </a:r>
            <a:r>
              <a:rPr lang="en-US" altLang="en-US" dirty="0" err="1"/>
              <a:t>lục</a:t>
            </a:r>
            <a:r>
              <a:rPr lang="en-US" altLang="en-US" dirty="0"/>
              <a:t> </a:t>
            </a:r>
            <a:r>
              <a:rPr lang="en-US" altLang="en-US" dirty="0" err="1"/>
              <a:t>phân</a:t>
            </a:r>
            <a:r>
              <a:rPr lang="en-US" altLang="en-US" dirty="0"/>
              <a:t> </a:t>
            </a:r>
            <a:r>
              <a:rPr lang="en-US" altLang="en-US" dirty="0" err="1"/>
              <a:t>của</a:t>
            </a:r>
            <a:r>
              <a:rPr lang="en-US" altLang="en-US" dirty="0"/>
              <a:t> </a:t>
            </a:r>
            <a:r>
              <a:rPr lang="en-US" altLang="en-US" dirty="0" err="1"/>
              <a:t>màu</a:t>
            </a:r>
            <a:r>
              <a:rPr lang="en-US" altLang="en-US" dirty="0"/>
              <a:t> </a:t>
            </a:r>
            <a:r>
              <a:rPr lang="en-US" altLang="en-US" dirty="0" err="1"/>
              <a:t>được</a:t>
            </a:r>
            <a:r>
              <a:rPr lang="en-US" altLang="en-US" dirty="0"/>
              <a:t> </a:t>
            </a:r>
            <a:r>
              <a:rPr lang="en-US" altLang="en-US" dirty="0" err="1"/>
              <a:t>chỉ</a:t>
            </a:r>
            <a:r>
              <a:rPr lang="en-US" altLang="en-US" dirty="0"/>
              <a:t> </a:t>
            </a:r>
            <a:r>
              <a:rPr lang="en-US" altLang="en-US" dirty="0" err="1"/>
              <a:t>định</a:t>
            </a:r>
            <a:r>
              <a:rPr lang="en-US" altLang="en-US" dirty="0"/>
              <a:t>.</a:t>
            </a:r>
          </a:p>
          <a:p>
            <a:pPr marL="990600" lvl="1" indent="-533400">
              <a:buFont typeface="Wingdings" panose="05000000000000000000" pitchFamily="2" charset="2"/>
              <a:buChar char="Ø"/>
            </a:pPr>
            <a:r>
              <a:rPr lang="en-US" altLang="en-US" dirty="0" err="1">
                <a:hlinkClick r:id="rId2" action="ppaction://hlinkfile"/>
              </a:rPr>
              <a:t>Ví</a:t>
            </a:r>
            <a:r>
              <a:rPr lang="en-US" altLang="en-US" dirty="0">
                <a:hlinkClick r:id="rId2" action="ppaction://hlinkfile"/>
              </a:rPr>
              <a:t> </a:t>
            </a:r>
            <a:r>
              <a:rPr lang="en-US" altLang="en-US" dirty="0" err="1">
                <a:hlinkClick r:id="rId2" action="ppaction://hlinkfile"/>
              </a:rPr>
              <a:t>dụ</a:t>
            </a:r>
            <a:endParaRPr lang="en-US" altLang="en-US" dirty="0"/>
          </a:p>
          <a:p>
            <a:pPr marL="990600" lvl="1" indent="-533400" algn="ctr">
              <a:buNone/>
            </a:pPr>
            <a:r>
              <a:rPr lang="en-US" altLang="en-US" dirty="0"/>
              <a:t>&lt;body </a:t>
            </a:r>
            <a:r>
              <a:rPr lang="en-US" altLang="en-US" dirty="0" err="1"/>
              <a:t>bgcolor</a:t>
            </a:r>
            <a:r>
              <a:rPr lang="en-US" altLang="en-US" dirty="0"/>
              <a:t> = red&gt;</a:t>
            </a:r>
          </a:p>
          <a:p>
            <a:endParaRPr lang="en-US" dirty="0"/>
          </a:p>
        </p:txBody>
      </p:sp>
      <p:sp>
        <p:nvSpPr>
          <p:cNvPr id="3" name="Title 2">
            <a:extLst>
              <a:ext uri="{FF2B5EF4-FFF2-40B4-BE49-F238E27FC236}">
                <a16:creationId xmlns:a16="http://schemas.microsoft.com/office/drawing/2014/main" id="{2F4D3B38-51E3-4E2A-AA2A-355306A3ED61}"/>
              </a:ext>
            </a:extLst>
          </p:cNvPr>
          <p:cNvSpPr>
            <a:spLocks noGrp="1"/>
          </p:cNvSpPr>
          <p:nvPr>
            <p:ph type="title"/>
          </p:nvPr>
        </p:nvSpPr>
        <p:spPr/>
        <p:txBody>
          <a:bodyPr/>
          <a:lstStyle/>
          <a:p>
            <a:r>
              <a:rPr lang="en-US" altLang="en-US" sz="3200"/>
              <a:t>Thiết kế web với HTML</a:t>
            </a:r>
            <a:endParaRPr lang="en-US"/>
          </a:p>
        </p:txBody>
      </p:sp>
    </p:spTree>
    <p:extLst>
      <p:ext uri="{BB962C8B-B14F-4D97-AF65-F5344CB8AC3E}">
        <p14:creationId xmlns:p14="http://schemas.microsoft.com/office/powerpoint/2010/main" val="288121937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47D789E-C61B-414F-B357-B5DF02BDA3A5}"/>
              </a:ext>
            </a:extLst>
          </p:cNvPr>
          <p:cNvSpPr>
            <a:spLocks noGrp="1"/>
          </p:cNvSpPr>
          <p:nvPr>
            <p:ph idx="1"/>
          </p:nvPr>
        </p:nvSpPr>
        <p:spPr>
          <a:xfrm>
            <a:off x="2057400" y="1066801"/>
            <a:ext cx="8153400" cy="4754563"/>
          </a:xfrm>
        </p:spPr>
        <p:txBody>
          <a:bodyPr>
            <a:normAutofit/>
          </a:bodyPr>
          <a:lstStyle/>
          <a:p>
            <a:pPr>
              <a:defRPr/>
            </a:pPr>
            <a:r>
              <a:rPr lang="en-US" b="1" dirty="0"/>
              <a:t> </a:t>
            </a:r>
            <a:r>
              <a:rPr lang="en-US" b="1" dirty="0" err="1"/>
              <a:t>Màu</a:t>
            </a:r>
            <a:r>
              <a:rPr lang="en-US" b="1" dirty="0"/>
              <a:t> </a:t>
            </a:r>
            <a:r>
              <a:rPr lang="en-US" b="1" dirty="0" err="1"/>
              <a:t>của</a:t>
            </a:r>
            <a:r>
              <a:rPr lang="en-US" b="1" dirty="0"/>
              <a:t> </a:t>
            </a:r>
            <a:r>
              <a:rPr lang="en-US" b="1" dirty="0" err="1"/>
              <a:t>chữ</a:t>
            </a:r>
            <a:r>
              <a:rPr lang="en-US" b="1" dirty="0"/>
              <a:t> </a:t>
            </a:r>
            <a:r>
              <a:rPr lang="en-US" b="1" dirty="0" err="1"/>
              <a:t>và</a:t>
            </a:r>
            <a:r>
              <a:rPr lang="en-US" b="1" dirty="0"/>
              <a:t> </a:t>
            </a:r>
            <a:r>
              <a:rPr lang="en-US" b="1" dirty="0" err="1"/>
              <a:t>những</a:t>
            </a:r>
            <a:r>
              <a:rPr lang="en-US" b="1" dirty="0"/>
              <a:t> </a:t>
            </a:r>
            <a:r>
              <a:rPr lang="en-US" b="1" dirty="0" err="1"/>
              <a:t>siêu</a:t>
            </a:r>
            <a:r>
              <a:rPr lang="en-US" b="1" dirty="0"/>
              <a:t> </a:t>
            </a:r>
            <a:r>
              <a:rPr lang="en-US" b="1" dirty="0" err="1"/>
              <a:t>văn</a:t>
            </a:r>
            <a:r>
              <a:rPr lang="en-US" b="1" dirty="0"/>
              <a:t> </a:t>
            </a:r>
            <a:r>
              <a:rPr lang="en-US" b="1" dirty="0" err="1"/>
              <a:t>bản</a:t>
            </a:r>
            <a:r>
              <a:rPr lang="en-US" b="1" dirty="0"/>
              <a:t>:</a:t>
            </a:r>
          </a:p>
          <a:p>
            <a:pPr marL="0" lvl="1" indent="0">
              <a:buNone/>
              <a:defRPr/>
            </a:pPr>
            <a:r>
              <a:rPr lang="en-US" b="1" dirty="0"/>
              <a:t>Ta </a:t>
            </a:r>
            <a:r>
              <a:rPr lang="en-US" b="1" dirty="0" err="1"/>
              <a:t>sử</a:t>
            </a:r>
            <a:r>
              <a:rPr lang="en-US" b="1" dirty="0"/>
              <a:t> </a:t>
            </a:r>
            <a:r>
              <a:rPr lang="en-US" b="1" dirty="0" err="1"/>
              <a:t>dụng</a:t>
            </a:r>
            <a:r>
              <a:rPr lang="en-US" b="1" dirty="0"/>
              <a:t> </a:t>
            </a:r>
            <a:r>
              <a:rPr lang="en-US" b="1" dirty="0" err="1"/>
              <a:t>dạng</a:t>
            </a:r>
            <a:r>
              <a:rPr lang="en-US" b="1" dirty="0"/>
              <a:t>:</a:t>
            </a:r>
          </a:p>
          <a:p>
            <a:pPr marL="0" lvl="1" indent="0" algn="ctr">
              <a:buNone/>
              <a:defRPr/>
            </a:pPr>
            <a:r>
              <a:rPr lang="en-US" sz="1400" dirty="0"/>
              <a:t>&lt;body </a:t>
            </a:r>
            <a:r>
              <a:rPr lang="en-US" sz="1400" dirty="0" err="1"/>
              <a:t>bgcolor</a:t>
            </a:r>
            <a:r>
              <a:rPr lang="en-US" sz="1400" dirty="0"/>
              <a:t>=#</a:t>
            </a:r>
            <a:r>
              <a:rPr lang="en-US" sz="1400" dirty="0" err="1"/>
              <a:t>xxyyzz</a:t>
            </a:r>
            <a:r>
              <a:rPr lang="en-US" sz="1400" dirty="0"/>
              <a:t> TEXT=#</a:t>
            </a:r>
            <a:r>
              <a:rPr lang="en-US" sz="1400" dirty="0" err="1"/>
              <a:t>xxyyzz</a:t>
            </a:r>
            <a:r>
              <a:rPr lang="en-US" sz="1400" dirty="0"/>
              <a:t> LINK=#</a:t>
            </a:r>
            <a:r>
              <a:rPr lang="en-US" sz="1400" dirty="0" err="1"/>
              <a:t>xxyyzz</a:t>
            </a:r>
            <a:r>
              <a:rPr lang="en-US" sz="1400" dirty="0"/>
              <a:t> VLINK=#</a:t>
            </a:r>
            <a:r>
              <a:rPr lang="en-US" sz="1400" dirty="0" err="1"/>
              <a:t>xxyyzz</a:t>
            </a:r>
            <a:r>
              <a:rPr lang="en-US" sz="1400" dirty="0"/>
              <a:t>&gt;</a:t>
            </a:r>
          </a:p>
          <a:p>
            <a:pPr marL="0" lvl="1" indent="0">
              <a:buNone/>
              <a:defRPr/>
            </a:pPr>
            <a:r>
              <a:rPr lang="en-US" b="1" dirty="0" err="1"/>
              <a:t>Trong</a:t>
            </a:r>
            <a:r>
              <a:rPr lang="en-US" b="1" dirty="0"/>
              <a:t> </a:t>
            </a:r>
            <a:r>
              <a:rPr lang="en-US" b="1" dirty="0" err="1"/>
              <a:t>đó</a:t>
            </a:r>
            <a:r>
              <a:rPr lang="en-US" b="1" dirty="0"/>
              <a:t>: </a:t>
            </a:r>
            <a:r>
              <a:rPr lang="en-US" dirty="0">
                <a:solidFill>
                  <a:schemeClr val="tx2"/>
                </a:solidFill>
              </a:rPr>
              <a:t>TEXT</a:t>
            </a:r>
            <a:r>
              <a:rPr lang="en-US" dirty="0"/>
              <a:t> </a:t>
            </a:r>
            <a:r>
              <a:rPr lang="en-US" dirty="0" err="1"/>
              <a:t>là</a:t>
            </a:r>
            <a:r>
              <a:rPr lang="en-US" dirty="0"/>
              <a:t> </a:t>
            </a:r>
            <a:r>
              <a:rPr lang="en-US" dirty="0" err="1"/>
              <a:t>màu</a:t>
            </a:r>
            <a:r>
              <a:rPr lang="en-US" dirty="0"/>
              <a:t> </a:t>
            </a:r>
            <a:r>
              <a:rPr lang="en-US" dirty="0" err="1"/>
              <a:t>chữ</a:t>
            </a:r>
            <a:r>
              <a:rPr lang="en-US" dirty="0"/>
              <a:t>,</a:t>
            </a:r>
            <a:r>
              <a:rPr lang="en-US" dirty="0">
                <a:solidFill>
                  <a:schemeClr val="tx2"/>
                </a:solidFill>
              </a:rPr>
              <a:t> LINK</a:t>
            </a:r>
            <a:r>
              <a:rPr lang="en-US" dirty="0"/>
              <a:t> </a:t>
            </a:r>
            <a:r>
              <a:rPr lang="en-US" dirty="0" err="1"/>
              <a:t>là</a:t>
            </a:r>
            <a:r>
              <a:rPr lang="en-US" dirty="0"/>
              <a:t> </a:t>
            </a:r>
            <a:r>
              <a:rPr lang="en-US" dirty="0" err="1"/>
              <a:t>màu</a:t>
            </a:r>
            <a:r>
              <a:rPr lang="en-US" dirty="0"/>
              <a:t> </a:t>
            </a:r>
            <a:r>
              <a:rPr lang="en-US" dirty="0" err="1"/>
              <a:t>của</a:t>
            </a:r>
            <a:r>
              <a:rPr lang="en-US" dirty="0"/>
              <a:t> </a:t>
            </a:r>
            <a:r>
              <a:rPr lang="en-US" dirty="0" err="1"/>
              <a:t>mục</a:t>
            </a:r>
            <a:r>
              <a:rPr lang="en-US" dirty="0"/>
              <a:t> </a:t>
            </a:r>
            <a:r>
              <a:rPr lang="en-US" dirty="0" err="1"/>
              <a:t>liên</a:t>
            </a:r>
            <a:r>
              <a:rPr lang="en-US" dirty="0"/>
              <a:t> </a:t>
            </a:r>
            <a:r>
              <a:rPr lang="en-US" dirty="0" err="1"/>
              <a:t>kết</a:t>
            </a:r>
            <a:r>
              <a:rPr lang="en-US" dirty="0"/>
              <a:t> </a:t>
            </a:r>
            <a:r>
              <a:rPr lang="en-US" dirty="0" err="1"/>
              <a:t>siêu</a:t>
            </a:r>
            <a:r>
              <a:rPr lang="en-US" dirty="0"/>
              <a:t> </a:t>
            </a:r>
            <a:r>
              <a:rPr lang="en-US" dirty="0" err="1"/>
              <a:t>văn</a:t>
            </a:r>
            <a:r>
              <a:rPr lang="en-US" dirty="0"/>
              <a:t> </a:t>
            </a:r>
            <a:r>
              <a:rPr lang="en-US" dirty="0" err="1"/>
              <a:t>bản</a:t>
            </a:r>
            <a:r>
              <a:rPr lang="en-US" dirty="0"/>
              <a:t>, </a:t>
            </a:r>
            <a:r>
              <a:rPr lang="en-US" dirty="0">
                <a:solidFill>
                  <a:schemeClr val="tx2"/>
                </a:solidFill>
              </a:rPr>
              <a:t>VLINK</a:t>
            </a:r>
            <a:r>
              <a:rPr lang="en-US" dirty="0"/>
              <a:t> </a:t>
            </a:r>
            <a:r>
              <a:rPr lang="en-US" dirty="0" err="1"/>
              <a:t>là</a:t>
            </a:r>
            <a:r>
              <a:rPr lang="en-US" dirty="0"/>
              <a:t> </a:t>
            </a:r>
            <a:r>
              <a:rPr lang="en-US" dirty="0" err="1"/>
              <a:t>màu</a:t>
            </a:r>
            <a:r>
              <a:rPr lang="en-US" dirty="0"/>
              <a:t> </a:t>
            </a:r>
            <a:r>
              <a:rPr lang="en-US" dirty="0" err="1"/>
              <a:t>của</a:t>
            </a:r>
            <a:r>
              <a:rPr lang="en-US" dirty="0"/>
              <a:t> </a:t>
            </a:r>
            <a:r>
              <a:rPr lang="en-US" dirty="0" err="1"/>
              <a:t>mục</a:t>
            </a:r>
            <a:r>
              <a:rPr lang="en-US" dirty="0"/>
              <a:t> </a:t>
            </a:r>
            <a:r>
              <a:rPr lang="en-US" dirty="0" err="1"/>
              <a:t>liên</a:t>
            </a:r>
            <a:r>
              <a:rPr lang="en-US" dirty="0"/>
              <a:t> </a:t>
            </a:r>
            <a:r>
              <a:rPr lang="en-US" dirty="0" err="1"/>
              <a:t>kết</a:t>
            </a:r>
            <a:r>
              <a:rPr lang="en-US" dirty="0"/>
              <a:t> </a:t>
            </a:r>
            <a:r>
              <a:rPr lang="en-US" dirty="0" err="1"/>
              <a:t>siêu</a:t>
            </a:r>
            <a:r>
              <a:rPr lang="en-US" dirty="0"/>
              <a:t> </a:t>
            </a:r>
            <a:r>
              <a:rPr lang="en-US" dirty="0" err="1"/>
              <a:t>văn</a:t>
            </a:r>
            <a:r>
              <a:rPr lang="en-US" dirty="0"/>
              <a:t> </a:t>
            </a:r>
            <a:r>
              <a:rPr lang="en-US" dirty="0" err="1"/>
              <a:t>bản</a:t>
            </a:r>
            <a:r>
              <a:rPr lang="en-US" dirty="0"/>
              <a:t> </a:t>
            </a:r>
            <a:r>
              <a:rPr lang="en-US" dirty="0" err="1"/>
              <a:t>đã</a:t>
            </a:r>
            <a:r>
              <a:rPr lang="en-US" dirty="0"/>
              <a:t> </a:t>
            </a:r>
            <a:r>
              <a:rPr lang="en-US" dirty="0" err="1"/>
              <a:t>xem</a:t>
            </a:r>
            <a:r>
              <a:rPr lang="en-US" dirty="0"/>
              <a:t>.</a:t>
            </a:r>
          </a:p>
          <a:p>
            <a:pPr marL="0" indent="0">
              <a:defRPr/>
            </a:pPr>
            <a:r>
              <a:rPr lang="en-US" sz="2400" dirty="0">
                <a:solidFill>
                  <a:schemeClr val="hlink"/>
                </a:solidFill>
              </a:rPr>
              <a:t>  </a:t>
            </a:r>
            <a:r>
              <a:rPr lang="en-US" sz="2400" b="1" dirty="0" err="1"/>
              <a:t>Chú</a:t>
            </a:r>
            <a:r>
              <a:rPr lang="en-US" sz="2400" b="1" dirty="0"/>
              <a:t> ý:</a:t>
            </a:r>
            <a:r>
              <a:rPr lang="en-US" sz="2400" dirty="0"/>
              <a:t> </a:t>
            </a:r>
            <a:r>
              <a:rPr lang="en-US" sz="2400" i="1" dirty="0" err="1"/>
              <a:t>thứ</a:t>
            </a:r>
            <a:r>
              <a:rPr lang="en-US" sz="2400" i="1" dirty="0"/>
              <a:t> </a:t>
            </a:r>
            <a:r>
              <a:rPr lang="en-US" sz="2400" i="1" dirty="0" err="1"/>
              <a:t>tự</a:t>
            </a:r>
            <a:r>
              <a:rPr lang="en-US" sz="2400" i="1" dirty="0"/>
              <a:t> </a:t>
            </a:r>
            <a:r>
              <a:rPr lang="en-US" sz="2400" i="1" dirty="0" err="1"/>
              <a:t>của</a:t>
            </a:r>
            <a:r>
              <a:rPr lang="en-US" sz="2400" i="1" dirty="0"/>
              <a:t> </a:t>
            </a:r>
            <a:r>
              <a:rPr lang="en-US" sz="2400" i="1" dirty="0" err="1"/>
              <a:t>các</a:t>
            </a:r>
            <a:r>
              <a:rPr lang="en-US" sz="2400" i="1" dirty="0"/>
              <a:t> </a:t>
            </a:r>
            <a:r>
              <a:rPr lang="en-US" sz="2400" i="1" dirty="0" err="1"/>
              <a:t>mục</a:t>
            </a:r>
            <a:r>
              <a:rPr lang="en-US" sz="2400" i="1" dirty="0"/>
              <a:t> </a:t>
            </a:r>
            <a:r>
              <a:rPr lang="en-US" sz="2400" i="1" dirty="0" err="1"/>
              <a:t>trong</a:t>
            </a:r>
            <a:r>
              <a:rPr lang="en-US" sz="2400" i="1" dirty="0"/>
              <a:t> tag </a:t>
            </a:r>
            <a:r>
              <a:rPr lang="en-US" sz="2400" i="1" dirty="0">
                <a:solidFill>
                  <a:schemeClr val="tx2"/>
                </a:solidFill>
              </a:rPr>
              <a:t>&lt;body&gt;</a:t>
            </a:r>
            <a:r>
              <a:rPr lang="en-US" sz="2400" i="1" dirty="0"/>
              <a:t> </a:t>
            </a:r>
            <a:r>
              <a:rPr lang="en-US" sz="2400" i="1" dirty="0" err="1"/>
              <a:t>không</a:t>
            </a:r>
            <a:r>
              <a:rPr lang="en-US" sz="2400" i="1" dirty="0"/>
              <a:t> </a:t>
            </a:r>
            <a:r>
              <a:rPr lang="en-US" sz="2400" i="1" dirty="0" err="1"/>
              <a:t>quan</a:t>
            </a:r>
            <a:r>
              <a:rPr lang="en-US" sz="2400" i="1" dirty="0"/>
              <a:t> </a:t>
            </a:r>
            <a:r>
              <a:rPr lang="en-US" sz="2400" i="1" dirty="0" err="1"/>
              <a:t>trọng</a:t>
            </a:r>
            <a:r>
              <a:rPr lang="en-US" sz="2400" i="1" dirty="0"/>
              <a:t>.</a:t>
            </a:r>
            <a:endParaRPr lang="en-US" sz="2400" dirty="0"/>
          </a:p>
        </p:txBody>
      </p:sp>
      <p:sp>
        <p:nvSpPr>
          <p:cNvPr id="3" name="Title 2">
            <a:extLst>
              <a:ext uri="{FF2B5EF4-FFF2-40B4-BE49-F238E27FC236}">
                <a16:creationId xmlns:a16="http://schemas.microsoft.com/office/drawing/2014/main" id="{2F4D3B38-51E3-4E2A-AA2A-355306A3ED61}"/>
              </a:ext>
            </a:extLst>
          </p:cNvPr>
          <p:cNvSpPr>
            <a:spLocks noGrp="1"/>
          </p:cNvSpPr>
          <p:nvPr>
            <p:ph type="title"/>
          </p:nvPr>
        </p:nvSpPr>
        <p:spPr/>
        <p:txBody>
          <a:bodyPr/>
          <a:lstStyle/>
          <a:p>
            <a:r>
              <a:rPr lang="en-US" altLang="en-US" sz="3200"/>
              <a:t>Thiết kế web với HTML</a:t>
            </a:r>
            <a:endParaRPr lang="en-US"/>
          </a:p>
        </p:txBody>
      </p:sp>
    </p:spTree>
    <p:extLst>
      <p:ext uri="{BB962C8B-B14F-4D97-AF65-F5344CB8AC3E}">
        <p14:creationId xmlns:p14="http://schemas.microsoft.com/office/powerpoint/2010/main" val="4031960810"/>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47D789E-C61B-414F-B357-B5DF02BDA3A5}"/>
              </a:ext>
            </a:extLst>
          </p:cNvPr>
          <p:cNvSpPr>
            <a:spLocks noGrp="1"/>
          </p:cNvSpPr>
          <p:nvPr>
            <p:ph idx="1"/>
          </p:nvPr>
        </p:nvSpPr>
        <p:spPr/>
        <p:txBody>
          <a:bodyPr/>
          <a:lstStyle/>
          <a:p>
            <a:pPr marL="609600" indent="-609600">
              <a:buNone/>
            </a:pPr>
            <a:r>
              <a:rPr lang="en-US" altLang="en-US" b="1"/>
              <a:t>5.1.3. Cấu trúc nền</a:t>
            </a:r>
          </a:p>
          <a:p>
            <a:pPr marL="734568" indent="-533400"/>
            <a:r>
              <a:rPr lang="en-US" altLang="en-US"/>
              <a:t>Ta có thể sử dụng tệp hình ảnh nhỏ để làm nền cho trang web. (dạng gif, jpg)</a:t>
            </a:r>
          </a:p>
          <a:p>
            <a:pPr marL="734568" indent="-533400"/>
            <a:r>
              <a:rPr lang="en-US" altLang="en-US"/>
              <a:t>Chú ý:</a:t>
            </a:r>
          </a:p>
          <a:p>
            <a:pPr marL="1371600" lvl="2" indent="-457200"/>
            <a:r>
              <a:rPr lang="en-US" altLang="en-US" sz="2400"/>
              <a:t>Kích cỡ tệp ảnh nên nhỏ.</a:t>
            </a:r>
          </a:p>
          <a:p>
            <a:pPr marL="1371600" lvl="2" indent="-457200"/>
            <a:r>
              <a:rPr lang="en-US" altLang="en-US" sz="2400"/>
              <a:t>Chọn màu chữ và màu nền tương phản.</a:t>
            </a:r>
          </a:p>
          <a:p>
            <a:pPr marL="734568" indent="-533400"/>
            <a:r>
              <a:rPr lang="en-US" altLang="en-US" b="1"/>
              <a:t>Nhược điểm:</a:t>
            </a:r>
            <a:r>
              <a:rPr lang="en-US" altLang="en-US"/>
              <a:t> thời gian nạp trang web sẽ chậm hơn.</a:t>
            </a:r>
          </a:p>
          <a:p>
            <a:pPr marL="109728" indent="0">
              <a:buNone/>
            </a:pPr>
            <a:endParaRPr lang="en-US"/>
          </a:p>
        </p:txBody>
      </p:sp>
      <p:sp>
        <p:nvSpPr>
          <p:cNvPr id="3" name="Title 2">
            <a:extLst>
              <a:ext uri="{FF2B5EF4-FFF2-40B4-BE49-F238E27FC236}">
                <a16:creationId xmlns:a16="http://schemas.microsoft.com/office/drawing/2014/main" id="{2F4D3B38-51E3-4E2A-AA2A-355306A3ED61}"/>
              </a:ext>
            </a:extLst>
          </p:cNvPr>
          <p:cNvSpPr>
            <a:spLocks noGrp="1"/>
          </p:cNvSpPr>
          <p:nvPr>
            <p:ph type="title"/>
          </p:nvPr>
        </p:nvSpPr>
        <p:spPr/>
        <p:txBody>
          <a:bodyPr/>
          <a:lstStyle/>
          <a:p>
            <a:r>
              <a:rPr lang="en-US" altLang="en-US" sz="3200"/>
              <a:t>Thiết kế web với HTML</a:t>
            </a:r>
            <a:endParaRPr lang="en-US"/>
          </a:p>
        </p:txBody>
      </p:sp>
    </p:spTree>
    <p:extLst>
      <p:ext uri="{BB962C8B-B14F-4D97-AF65-F5344CB8AC3E}">
        <p14:creationId xmlns:p14="http://schemas.microsoft.com/office/powerpoint/2010/main" val="2881231784"/>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47D789E-C61B-414F-B357-B5DF02BDA3A5}"/>
              </a:ext>
            </a:extLst>
          </p:cNvPr>
          <p:cNvSpPr>
            <a:spLocks noGrp="1"/>
          </p:cNvSpPr>
          <p:nvPr>
            <p:ph idx="1"/>
          </p:nvPr>
        </p:nvSpPr>
        <p:spPr/>
        <p:txBody>
          <a:bodyPr/>
          <a:lstStyle/>
          <a:p>
            <a:r>
              <a:rPr lang="en-US" altLang="en-US" dirty="0" err="1"/>
              <a:t>Dạng</a:t>
            </a:r>
            <a:r>
              <a:rPr lang="en-US" altLang="en-US" dirty="0"/>
              <a:t> HTML </a:t>
            </a:r>
            <a:r>
              <a:rPr lang="en-US" altLang="en-US" dirty="0" err="1"/>
              <a:t>cho</a:t>
            </a:r>
            <a:r>
              <a:rPr lang="en-US" altLang="en-US" dirty="0"/>
              <a:t> </a:t>
            </a:r>
            <a:r>
              <a:rPr lang="en-US" altLang="en-US" dirty="0" err="1"/>
              <a:t>nền</a:t>
            </a:r>
            <a:r>
              <a:rPr lang="en-US" altLang="en-US" dirty="0"/>
              <a:t> </a:t>
            </a:r>
            <a:r>
              <a:rPr lang="en-US" altLang="en-US" dirty="0" err="1"/>
              <a:t>hình</a:t>
            </a:r>
            <a:r>
              <a:rPr lang="en-US" altLang="en-US" dirty="0"/>
              <a:t> </a:t>
            </a:r>
            <a:r>
              <a:rPr lang="en-US" altLang="en-US" dirty="0" err="1"/>
              <a:t>ảnh</a:t>
            </a:r>
            <a:r>
              <a:rPr lang="en-US" altLang="en-US" dirty="0"/>
              <a:t> di </a:t>
            </a:r>
            <a:r>
              <a:rPr lang="en-US" altLang="en-US" dirty="0" err="1"/>
              <a:t>chuyển</a:t>
            </a:r>
            <a:r>
              <a:rPr lang="en-US" altLang="en-US" dirty="0"/>
              <a:t> </a:t>
            </a:r>
            <a:r>
              <a:rPr lang="en-US" altLang="en-US" dirty="0" err="1"/>
              <a:t>theo</a:t>
            </a:r>
            <a:r>
              <a:rPr lang="en-US" altLang="en-US" dirty="0"/>
              <a:t> </a:t>
            </a:r>
            <a:r>
              <a:rPr lang="en-US" altLang="en-US" dirty="0" err="1"/>
              <a:t>khi</a:t>
            </a:r>
            <a:r>
              <a:rPr lang="en-US" altLang="en-US" dirty="0"/>
              <a:t> </a:t>
            </a:r>
            <a:r>
              <a:rPr lang="en-US" altLang="en-US" dirty="0" err="1"/>
              <a:t>cuốn</a:t>
            </a:r>
            <a:r>
              <a:rPr lang="en-US" altLang="en-US" dirty="0"/>
              <a:t> </a:t>
            </a:r>
            <a:r>
              <a:rPr lang="en-US" altLang="en-US" dirty="0" err="1"/>
              <a:t>trang</a:t>
            </a:r>
            <a:r>
              <a:rPr lang="en-US" altLang="en-US" dirty="0"/>
              <a:t> web:</a:t>
            </a:r>
          </a:p>
          <a:p>
            <a:pPr algn="ctr">
              <a:buNone/>
            </a:pPr>
            <a:r>
              <a:rPr lang="en-US" altLang="en-US" dirty="0">
                <a:solidFill>
                  <a:schemeClr val="tx2"/>
                </a:solidFill>
              </a:rPr>
              <a:t>&lt;body background</a:t>
            </a:r>
            <a:r>
              <a:rPr lang="en-US" altLang="en-US" dirty="0"/>
              <a:t> = "tên.gif/jpg"</a:t>
            </a:r>
            <a:r>
              <a:rPr lang="en-US" altLang="en-US" dirty="0">
                <a:solidFill>
                  <a:schemeClr val="tx2"/>
                </a:solidFill>
              </a:rPr>
              <a:t>&gt;</a:t>
            </a:r>
          </a:p>
          <a:p>
            <a:r>
              <a:rPr lang="en-US" altLang="en-US" dirty="0" err="1">
                <a:hlinkClick r:id="rId2" action="ppaction://hlinkfile"/>
              </a:rPr>
              <a:t>Ví</a:t>
            </a:r>
            <a:r>
              <a:rPr lang="en-US" altLang="en-US" dirty="0">
                <a:hlinkClick r:id="rId2" action="ppaction://hlinkfile"/>
              </a:rPr>
              <a:t> </a:t>
            </a:r>
            <a:r>
              <a:rPr lang="en-US" altLang="en-US" dirty="0" err="1">
                <a:hlinkClick r:id="rId2" action="ppaction://hlinkfile"/>
              </a:rPr>
              <a:t>dụ</a:t>
            </a:r>
            <a:r>
              <a:rPr lang="en-US" altLang="en-US" dirty="0"/>
              <a:t>:</a:t>
            </a:r>
          </a:p>
          <a:p>
            <a:r>
              <a:rPr lang="en-US" altLang="en-US" dirty="0" err="1"/>
              <a:t>Dạng</a:t>
            </a:r>
            <a:r>
              <a:rPr lang="en-US" altLang="en-US" dirty="0"/>
              <a:t> </a:t>
            </a:r>
            <a:r>
              <a:rPr lang="en-US" altLang="en-US" dirty="0" err="1"/>
              <a:t>sau</a:t>
            </a:r>
            <a:r>
              <a:rPr lang="en-US" altLang="en-US" dirty="0"/>
              <a:t> </a:t>
            </a:r>
            <a:r>
              <a:rPr lang="en-US" altLang="en-US" dirty="0" err="1"/>
              <a:t>cho</a:t>
            </a:r>
            <a:r>
              <a:rPr lang="en-US" altLang="en-US" dirty="0"/>
              <a:t> </a:t>
            </a:r>
            <a:r>
              <a:rPr lang="en-US" altLang="en-US" dirty="0" err="1"/>
              <a:t>một</a:t>
            </a:r>
            <a:r>
              <a:rPr lang="en-US" altLang="en-US" dirty="0"/>
              <a:t> </a:t>
            </a:r>
            <a:r>
              <a:rPr lang="en-US" altLang="en-US" dirty="0" err="1"/>
              <a:t>nền</a:t>
            </a:r>
            <a:r>
              <a:rPr lang="en-US" altLang="en-US" dirty="0"/>
              <a:t> </a:t>
            </a:r>
            <a:r>
              <a:rPr lang="en-US" altLang="en-US" dirty="0" err="1"/>
              <a:t>đứng</a:t>
            </a:r>
            <a:r>
              <a:rPr lang="en-US" altLang="en-US" dirty="0"/>
              <a:t> </a:t>
            </a:r>
            <a:r>
              <a:rPr lang="en-US" altLang="en-US" dirty="0" err="1"/>
              <a:t>yên</a:t>
            </a:r>
            <a:r>
              <a:rPr lang="en-US" altLang="en-US" dirty="0"/>
              <a:t>:</a:t>
            </a:r>
          </a:p>
          <a:p>
            <a:pPr marL="109728" indent="0" algn="ctr">
              <a:buNone/>
            </a:pPr>
            <a:r>
              <a:rPr lang="en-US" altLang="en-US" sz="2400" dirty="0">
                <a:solidFill>
                  <a:schemeClr val="tx2"/>
                </a:solidFill>
              </a:rPr>
              <a:t>&lt;body</a:t>
            </a:r>
            <a:r>
              <a:rPr lang="en-US" altLang="en-US" sz="2400" dirty="0"/>
              <a:t> </a:t>
            </a:r>
            <a:r>
              <a:rPr lang="en-US" altLang="en-US" sz="2400" dirty="0">
                <a:solidFill>
                  <a:schemeClr val="tx2"/>
                </a:solidFill>
              </a:rPr>
              <a:t>background=</a:t>
            </a:r>
            <a:r>
              <a:rPr lang="en-US" altLang="en-US" sz="2400" dirty="0"/>
              <a:t>“filename.gif" </a:t>
            </a:r>
            <a:r>
              <a:rPr lang="en-US" altLang="en-US" sz="2400" dirty="0" err="1">
                <a:solidFill>
                  <a:schemeClr val="tx2"/>
                </a:solidFill>
              </a:rPr>
              <a:t>bgproperties</a:t>
            </a:r>
            <a:r>
              <a:rPr lang="en-US" altLang="en-US" sz="2400" dirty="0">
                <a:solidFill>
                  <a:schemeClr val="tx2"/>
                </a:solidFill>
              </a:rPr>
              <a:t> = </a:t>
            </a:r>
            <a:r>
              <a:rPr lang="en-US" altLang="en-US" sz="2400" dirty="0"/>
              <a:t>"fixed"</a:t>
            </a:r>
            <a:r>
              <a:rPr lang="en-US" altLang="en-US" sz="2400" dirty="0">
                <a:solidFill>
                  <a:schemeClr val="tx2"/>
                </a:solidFill>
              </a:rPr>
              <a:t>&gt;</a:t>
            </a:r>
          </a:p>
          <a:p>
            <a:endParaRPr lang="en-US" dirty="0"/>
          </a:p>
        </p:txBody>
      </p:sp>
      <p:sp>
        <p:nvSpPr>
          <p:cNvPr id="3" name="Title 2">
            <a:extLst>
              <a:ext uri="{FF2B5EF4-FFF2-40B4-BE49-F238E27FC236}">
                <a16:creationId xmlns:a16="http://schemas.microsoft.com/office/drawing/2014/main" id="{2F4D3B38-51E3-4E2A-AA2A-355306A3ED61}"/>
              </a:ext>
            </a:extLst>
          </p:cNvPr>
          <p:cNvSpPr>
            <a:spLocks noGrp="1"/>
          </p:cNvSpPr>
          <p:nvPr>
            <p:ph type="title"/>
          </p:nvPr>
        </p:nvSpPr>
        <p:spPr/>
        <p:txBody>
          <a:bodyPr/>
          <a:lstStyle/>
          <a:p>
            <a:r>
              <a:rPr lang="en-US" altLang="en-US" sz="3200"/>
              <a:t>Thiết kế web với HTML</a:t>
            </a:r>
            <a:endParaRPr lang="en-US"/>
          </a:p>
        </p:txBody>
      </p:sp>
    </p:spTree>
    <p:extLst>
      <p:ext uri="{BB962C8B-B14F-4D97-AF65-F5344CB8AC3E}">
        <p14:creationId xmlns:p14="http://schemas.microsoft.com/office/powerpoint/2010/main" val="4016243036"/>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47D789E-C61B-414F-B357-B5DF02BDA3A5}"/>
              </a:ext>
            </a:extLst>
          </p:cNvPr>
          <p:cNvSpPr>
            <a:spLocks noGrp="1"/>
          </p:cNvSpPr>
          <p:nvPr>
            <p:ph idx="1"/>
          </p:nvPr>
        </p:nvSpPr>
        <p:spPr/>
        <p:txBody>
          <a:bodyPr/>
          <a:lstStyle/>
          <a:p>
            <a:r>
              <a:rPr lang="en-US" altLang="en-US" b="1"/>
              <a:t>Thực hành</a:t>
            </a:r>
          </a:p>
          <a:p>
            <a:pPr lvl="1"/>
            <a:r>
              <a:rPr lang="en-US" altLang="en-US" sz="2800"/>
              <a:t>Thêm màu nền, ảnh nền, màu chữ vào các trang web của bạn.</a:t>
            </a:r>
          </a:p>
        </p:txBody>
      </p:sp>
      <p:sp>
        <p:nvSpPr>
          <p:cNvPr id="3" name="Title 2">
            <a:extLst>
              <a:ext uri="{FF2B5EF4-FFF2-40B4-BE49-F238E27FC236}">
                <a16:creationId xmlns:a16="http://schemas.microsoft.com/office/drawing/2014/main" id="{2F4D3B38-51E3-4E2A-AA2A-355306A3ED61}"/>
              </a:ext>
            </a:extLst>
          </p:cNvPr>
          <p:cNvSpPr>
            <a:spLocks noGrp="1"/>
          </p:cNvSpPr>
          <p:nvPr>
            <p:ph type="title"/>
          </p:nvPr>
        </p:nvSpPr>
        <p:spPr/>
        <p:txBody>
          <a:bodyPr/>
          <a:lstStyle/>
          <a:p>
            <a:r>
              <a:rPr lang="en-US" altLang="en-US" sz="3200"/>
              <a:t>Thiết kế web với HTML</a:t>
            </a:r>
            <a:endParaRPr lang="en-US"/>
          </a:p>
        </p:txBody>
      </p:sp>
    </p:spTree>
    <p:extLst>
      <p:ext uri="{BB962C8B-B14F-4D97-AF65-F5344CB8AC3E}">
        <p14:creationId xmlns:p14="http://schemas.microsoft.com/office/powerpoint/2010/main" val="674384318"/>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47D789E-C61B-414F-B357-B5DF02BDA3A5}"/>
              </a:ext>
            </a:extLst>
          </p:cNvPr>
          <p:cNvSpPr>
            <a:spLocks noGrp="1"/>
          </p:cNvSpPr>
          <p:nvPr>
            <p:ph idx="1"/>
          </p:nvPr>
        </p:nvSpPr>
        <p:spPr/>
        <p:txBody>
          <a:bodyPr/>
          <a:lstStyle/>
          <a:p>
            <a:pPr marL="109728" indent="0">
              <a:buNone/>
            </a:pPr>
            <a:r>
              <a:rPr lang="en-US" altLang="en-US" sz="3000" b="1"/>
              <a:t>5.2. Trang trí cho văn bản</a:t>
            </a:r>
          </a:p>
          <a:p>
            <a:pPr marL="609600" indent="-609600">
              <a:buNone/>
              <a:defRPr/>
            </a:pPr>
            <a:r>
              <a:rPr lang="en-US" sz="3000" b="1"/>
              <a:t>5.2.1. Kích cỡ phông chữ</a:t>
            </a:r>
          </a:p>
          <a:p>
            <a:pPr marL="609600" indent="-609600">
              <a:defRPr/>
            </a:pPr>
            <a:r>
              <a:rPr lang="en-US"/>
              <a:t>Tag: </a:t>
            </a:r>
          </a:p>
          <a:p>
            <a:pPr marL="609600" indent="-609600" algn="ctr">
              <a:buNone/>
              <a:defRPr/>
            </a:pPr>
            <a:r>
              <a:rPr lang="en-US">
                <a:solidFill>
                  <a:srgbClr val="0070C0"/>
                </a:solidFill>
              </a:rPr>
              <a:t>&lt;font</a:t>
            </a:r>
            <a:r>
              <a:rPr lang="en-US">
                <a:solidFill>
                  <a:schemeClr val="tx2"/>
                </a:solidFill>
              </a:rPr>
              <a:t> size</a:t>
            </a:r>
            <a:r>
              <a:rPr lang="en-US"/>
              <a:t>=N</a:t>
            </a:r>
            <a:r>
              <a:rPr lang="en-US">
                <a:solidFill>
                  <a:srgbClr val="0070C0"/>
                </a:solidFill>
              </a:rPr>
              <a:t>&gt;</a:t>
            </a:r>
            <a:r>
              <a:rPr lang="en-US"/>
              <a:t>...</a:t>
            </a:r>
            <a:r>
              <a:rPr lang="en-US">
                <a:solidFill>
                  <a:srgbClr val="0070C0"/>
                </a:solidFill>
              </a:rPr>
              <a:t>&lt;/font&gt;</a:t>
            </a:r>
          </a:p>
          <a:p>
            <a:pPr marL="0" indent="0">
              <a:buNone/>
              <a:defRPr/>
            </a:pPr>
            <a:r>
              <a:rPr lang="en-US"/>
              <a:t>Trong đó N là cỡ chữ có giá trị từ 1 đến 7.</a:t>
            </a:r>
            <a:endParaRPr lang="de-DE"/>
          </a:p>
          <a:p>
            <a:pPr marL="609600" indent="-609600">
              <a:spcBef>
                <a:spcPct val="0"/>
              </a:spcBef>
              <a:buNone/>
              <a:defRPr/>
            </a:pPr>
            <a:r>
              <a:rPr lang="de-DE"/>
              <a:t>* Gi</a:t>
            </a:r>
            <a:r>
              <a:rPr lang="en-US"/>
              <a:t>á trị Font chữ mặc định là 3</a:t>
            </a:r>
          </a:p>
        </p:txBody>
      </p:sp>
      <p:sp>
        <p:nvSpPr>
          <p:cNvPr id="3" name="Title 2">
            <a:extLst>
              <a:ext uri="{FF2B5EF4-FFF2-40B4-BE49-F238E27FC236}">
                <a16:creationId xmlns:a16="http://schemas.microsoft.com/office/drawing/2014/main" id="{2F4D3B38-51E3-4E2A-AA2A-355306A3ED61}"/>
              </a:ext>
            </a:extLst>
          </p:cNvPr>
          <p:cNvSpPr>
            <a:spLocks noGrp="1"/>
          </p:cNvSpPr>
          <p:nvPr>
            <p:ph type="title"/>
          </p:nvPr>
        </p:nvSpPr>
        <p:spPr/>
        <p:txBody>
          <a:bodyPr/>
          <a:lstStyle/>
          <a:p>
            <a:r>
              <a:rPr lang="en-US" altLang="en-US" sz="3200"/>
              <a:t>Thiết kế web với HTML</a:t>
            </a:r>
            <a:endParaRPr lang="en-US"/>
          </a:p>
        </p:txBody>
      </p:sp>
    </p:spTree>
    <p:extLst>
      <p:ext uri="{BB962C8B-B14F-4D97-AF65-F5344CB8AC3E}">
        <p14:creationId xmlns:p14="http://schemas.microsoft.com/office/powerpoint/2010/main" val="2426373384"/>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47D789E-C61B-414F-B357-B5DF02BDA3A5}"/>
              </a:ext>
            </a:extLst>
          </p:cNvPr>
          <p:cNvSpPr>
            <a:spLocks noGrp="1"/>
          </p:cNvSpPr>
          <p:nvPr>
            <p:ph idx="1"/>
          </p:nvPr>
        </p:nvSpPr>
        <p:spPr/>
        <p:txBody>
          <a:bodyPr>
            <a:normAutofit/>
          </a:bodyPr>
          <a:lstStyle/>
          <a:p>
            <a:r>
              <a:rPr lang="pt-BR" altLang="en-US" dirty="0"/>
              <a:t>Một cách sử dụng khác của Tag Font là:</a:t>
            </a:r>
          </a:p>
          <a:p>
            <a:pPr marL="109728" indent="0">
              <a:buNone/>
            </a:pPr>
            <a:r>
              <a:rPr lang="vi-VN" altLang="en-US" sz="2400" dirty="0"/>
              <a:t>&lt;font size=+N&gt;Dòng văn bản&lt;/font&gt;&lt;font size=-N&gt;Dòng văn bản&lt;/font&gt;</a:t>
            </a:r>
            <a:endParaRPr lang="de-DE" altLang="en-US" sz="2400" dirty="0"/>
          </a:p>
          <a:p>
            <a:r>
              <a:rPr lang="en-US" altLang="en-US" dirty="0"/>
              <a:t> </a:t>
            </a:r>
            <a:r>
              <a:rPr lang="vi-VN" altLang="en-US" dirty="0"/>
              <a:t>Các giá trị +N hoặc</a:t>
            </a:r>
            <a:r>
              <a:rPr lang="en-US" altLang="en-US" dirty="0"/>
              <a:t> </a:t>
            </a:r>
            <a:r>
              <a:rPr lang="vi-VN" altLang="en-US" dirty="0"/>
              <a:t>-N cho biết </a:t>
            </a:r>
            <a:r>
              <a:rPr lang="vi-VN" altLang="en-US" b="1" dirty="0"/>
              <a:t>độ dịch chuyển</a:t>
            </a:r>
            <a:r>
              <a:rPr lang="vi-VN" altLang="en-US" dirty="0"/>
              <a:t> (offset) so với kích c</a:t>
            </a:r>
            <a:r>
              <a:rPr lang="en-US" altLang="en-US" dirty="0"/>
              <a:t>ỡ</a:t>
            </a:r>
            <a:r>
              <a:rPr lang="vi-VN" altLang="en-US" dirty="0"/>
              <a:t> phông hiện tại.</a:t>
            </a:r>
            <a:endParaRPr lang="de-DE" altLang="en-US" dirty="0"/>
          </a:p>
          <a:p>
            <a:endParaRPr lang="en-US" dirty="0"/>
          </a:p>
        </p:txBody>
      </p:sp>
      <p:sp>
        <p:nvSpPr>
          <p:cNvPr id="3" name="Title 2">
            <a:extLst>
              <a:ext uri="{FF2B5EF4-FFF2-40B4-BE49-F238E27FC236}">
                <a16:creationId xmlns:a16="http://schemas.microsoft.com/office/drawing/2014/main" id="{2F4D3B38-51E3-4E2A-AA2A-355306A3ED61}"/>
              </a:ext>
            </a:extLst>
          </p:cNvPr>
          <p:cNvSpPr>
            <a:spLocks noGrp="1"/>
          </p:cNvSpPr>
          <p:nvPr>
            <p:ph type="title"/>
          </p:nvPr>
        </p:nvSpPr>
        <p:spPr/>
        <p:txBody>
          <a:bodyPr/>
          <a:lstStyle/>
          <a:p>
            <a:r>
              <a:rPr lang="en-US" altLang="en-US" sz="3200"/>
              <a:t>Thiết kế web với HTML</a:t>
            </a:r>
            <a:endParaRPr lang="en-US"/>
          </a:p>
        </p:txBody>
      </p:sp>
    </p:spTree>
    <p:extLst>
      <p:ext uri="{BB962C8B-B14F-4D97-AF65-F5344CB8AC3E}">
        <p14:creationId xmlns:p14="http://schemas.microsoft.com/office/powerpoint/2010/main" val="17396317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AAE3372-ABF1-48F0-B7AA-116294E207DB}"/>
              </a:ext>
            </a:extLst>
          </p:cNvPr>
          <p:cNvSpPr>
            <a:spLocks noGrp="1"/>
          </p:cNvSpPr>
          <p:nvPr>
            <p:ph idx="1"/>
          </p:nvPr>
        </p:nvSpPr>
        <p:spPr/>
        <p:txBody>
          <a:bodyPr/>
          <a:lstStyle/>
          <a:p>
            <a:pPr>
              <a:spcBef>
                <a:spcPct val="0"/>
              </a:spcBef>
            </a:pPr>
            <a:r>
              <a:rPr lang="en-US" altLang="en-US"/>
              <a:t>Mạng máy tính là một hệ thống gồm từ hai máy trở lên, những máy tính này được kết nối với nhau nhằm mục đích trao đổi thông tin và dữ liệu.</a:t>
            </a:r>
          </a:p>
          <a:p>
            <a:pPr>
              <a:spcBef>
                <a:spcPct val="0"/>
              </a:spcBef>
            </a:pPr>
            <a:r>
              <a:rPr lang="en-US" altLang="en-US"/>
              <a:t>Máy chủ - Máy khách:</a:t>
            </a:r>
          </a:p>
          <a:p>
            <a:pPr lvl="1">
              <a:spcBef>
                <a:spcPct val="0"/>
              </a:spcBef>
            </a:pPr>
            <a:r>
              <a:rPr lang="en-US" altLang="en-US"/>
              <a:t>Trong mạng máy tính, máy tính được sử dụng cho những máy tính khác truy cập đến gọi là máy chủ (server).</a:t>
            </a:r>
          </a:p>
          <a:p>
            <a:pPr lvl="1">
              <a:spcBef>
                <a:spcPct val="0"/>
              </a:spcBef>
            </a:pPr>
            <a:r>
              <a:rPr lang="en-US" altLang="en-US"/>
              <a:t> Các máy tính truy cập vào máy chủ được gọi là máy khách (client).</a:t>
            </a:r>
            <a:endParaRPr lang="en-US"/>
          </a:p>
        </p:txBody>
      </p:sp>
      <p:sp>
        <p:nvSpPr>
          <p:cNvPr id="3" name="Title 2">
            <a:extLst>
              <a:ext uri="{FF2B5EF4-FFF2-40B4-BE49-F238E27FC236}">
                <a16:creationId xmlns:a16="http://schemas.microsoft.com/office/drawing/2014/main" id="{386910FB-7B34-4FA5-A28F-12631486B832}"/>
              </a:ext>
            </a:extLst>
          </p:cNvPr>
          <p:cNvSpPr>
            <a:spLocks noGrp="1"/>
          </p:cNvSpPr>
          <p:nvPr>
            <p:ph type="title"/>
          </p:nvPr>
        </p:nvSpPr>
        <p:spPr/>
        <p:txBody>
          <a:bodyPr/>
          <a:lstStyle/>
          <a:p>
            <a:r>
              <a:rPr lang="en-US" sz="3600"/>
              <a:t>Khái niệm cơ bản về mạng máy tính </a:t>
            </a:r>
            <a:endParaRPr lang="en-US"/>
          </a:p>
        </p:txBody>
      </p:sp>
    </p:spTree>
    <p:extLst>
      <p:ext uri="{BB962C8B-B14F-4D97-AF65-F5344CB8AC3E}">
        <p14:creationId xmlns:p14="http://schemas.microsoft.com/office/powerpoint/2010/main" val="3953030400"/>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47D789E-C61B-414F-B357-B5DF02BDA3A5}"/>
              </a:ext>
            </a:extLst>
          </p:cNvPr>
          <p:cNvSpPr>
            <a:spLocks noGrp="1"/>
          </p:cNvSpPr>
          <p:nvPr>
            <p:ph idx="1"/>
          </p:nvPr>
        </p:nvSpPr>
        <p:spPr/>
        <p:txBody>
          <a:bodyPr>
            <a:normAutofit/>
          </a:bodyPr>
          <a:lstStyle/>
          <a:p>
            <a:r>
              <a:rPr lang="en-US" altLang="en-US" b="1"/>
              <a:t>Ngoài ra còn có các tag:</a:t>
            </a:r>
          </a:p>
          <a:p>
            <a:pPr lvl="1">
              <a:buNone/>
            </a:pPr>
            <a:r>
              <a:rPr lang="en-US" altLang="en-US">
                <a:solidFill>
                  <a:srgbClr val="0070C0"/>
                </a:solidFill>
              </a:rPr>
              <a:t>&lt;big&gt;</a:t>
            </a:r>
            <a:r>
              <a:rPr lang="en-US" altLang="en-US"/>
              <a:t>...</a:t>
            </a:r>
            <a:r>
              <a:rPr lang="en-US" altLang="en-US">
                <a:solidFill>
                  <a:srgbClr val="0070C0"/>
                </a:solidFill>
              </a:rPr>
              <a:t>&lt;/big&gt;</a:t>
            </a:r>
            <a:r>
              <a:rPr lang="en-US" altLang="en-US"/>
              <a:t> --------------&gt; Chữ to.</a:t>
            </a:r>
          </a:p>
          <a:p>
            <a:pPr lvl="1">
              <a:buNone/>
            </a:pPr>
            <a:r>
              <a:rPr lang="en-US" altLang="en-US">
                <a:solidFill>
                  <a:srgbClr val="0070C0"/>
                </a:solidFill>
              </a:rPr>
              <a:t>&lt;small&gt;</a:t>
            </a:r>
            <a:r>
              <a:rPr lang="en-US" altLang="en-US"/>
              <a:t>...</a:t>
            </a:r>
            <a:r>
              <a:rPr lang="en-US" altLang="en-US">
                <a:solidFill>
                  <a:srgbClr val="0070C0"/>
                </a:solidFill>
              </a:rPr>
              <a:t>&lt;/small&gt;</a:t>
            </a:r>
            <a:r>
              <a:rPr lang="en-US" altLang="en-US"/>
              <a:t> ----------&gt; Chữ nhỏ.</a:t>
            </a:r>
          </a:p>
          <a:p>
            <a:pPr lvl="2">
              <a:buNone/>
            </a:pPr>
            <a:r>
              <a:rPr lang="en-US" altLang="en-US"/>
              <a:t>(tag này ít dùng vì thiếu linh hoạt)</a:t>
            </a:r>
          </a:p>
          <a:p>
            <a:r>
              <a:rPr lang="en-US" altLang="en-US" b="1"/>
              <a:t>Cách khác để sử dụng:</a:t>
            </a:r>
          </a:p>
          <a:p>
            <a:pPr lvl="1">
              <a:buNone/>
            </a:pPr>
            <a:r>
              <a:rPr lang="en-US" altLang="en-US">
                <a:solidFill>
                  <a:srgbClr val="0070C0"/>
                </a:solidFill>
              </a:rPr>
              <a:t>&lt;font</a:t>
            </a:r>
            <a:r>
              <a:rPr lang="en-US" altLang="en-US">
                <a:solidFill>
                  <a:schemeClr val="tx2"/>
                </a:solidFill>
              </a:rPr>
              <a:t> size</a:t>
            </a:r>
            <a:r>
              <a:rPr lang="en-US" altLang="en-US"/>
              <a:t>=+1</a:t>
            </a:r>
            <a:r>
              <a:rPr lang="en-US" altLang="en-US">
                <a:solidFill>
                  <a:srgbClr val="0070C0"/>
                </a:solidFill>
              </a:rPr>
              <a:t>&gt;</a:t>
            </a:r>
            <a:r>
              <a:rPr lang="en-US" altLang="en-US"/>
              <a:t>...</a:t>
            </a:r>
            <a:r>
              <a:rPr lang="en-US" altLang="en-US">
                <a:solidFill>
                  <a:srgbClr val="0070C0"/>
                </a:solidFill>
              </a:rPr>
              <a:t>&lt;/font&gt;</a:t>
            </a:r>
            <a:r>
              <a:rPr lang="en-US" altLang="en-US"/>
              <a:t> ---&gt; Dịch chuyển font hiện tại lên 1.</a:t>
            </a:r>
          </a:p>
          <a:p>
            <a:pPr lvl="1">
              <a:buNone/>
            </a:pPr>
            <a:r>
              <a:rPr lang="en-US" altLang="en-US">
                <a:solidFill>
                  <a:srgbClr val="0070C0"/>
                </a:solidFill>
              </a:rPr>
              <a:t>&lt;font</a:t>
            </a:r>
            <a:r>
              <a:rPr lang="en-US" altLang="en-US">
                <a:solidFill>
                  <a:schemeClr val="tx2"/>
                </a:solidFill>
              </a:rPr>
              <a:t> size</a:t>
            </a:r>
            <a:r>
              <a:rPr lang="en-US" altLang="en-US"/>
              <a:t>=-2</a:t>
            </a:r>
            <a:r>
              <a:rPr lang="en-US" altLang="en-US">
                <a:solidFill>
                  <a:srgbClr val="0070C0"/>
                </a:solidFill>
              </a:rPr>
              <a:t>&gt;</a:t>
            </a:r>
            <a:r>
              <a:rPr lang="en-US" altLang="en-US"/>
              <a:t>...</a:t>
            </a:r>
            <a:r>
              <a:rPr lang="en-US" altLang="en-US">
                <a:solidFill>
                  <a:srgbClr val="0070C0"/>
                </a:solidFill>
              </a:rPr>
              <a:t>&lt;/font&gt;</a:t>
            </a:r>
            <a:r>
              <a:rPr lang="en-US" altLang="en-US"/>
              <a:t> ---&gt; Dịch chuyển font hiện tại xuống 2.</a:t>
            </a:r>
          </a:p>
          <a:p>
            <a:pPr marL="109728" indent="0">
              <a:buNone/>
            </a:pPr>
            <a:endParaRPr lang="en-US"/>
          </a:p>
        </p:txBody>
      </p:sp>
      <p:sp>
        <p:nvSpPr>
          <p:cNvPr id="3" name="Title 2">
            <a:extLst>
              <a:ext uri="{FF2B5EF4-FFF2-40B4-BE49-F238E27FC236}">
                <a16:creationId xmlns:a16="http://schemas.microsoft.com/office/drawing/2014/main" id="{2F4D3B38-51E3-4E2A-AA2A-355306A3ED61}"/>
              </a:ext>
            </a:extLst>
          </p:cNvPr>
          <p:cNvSpPr>
            <a:spLocks noGrp="1"/>
          </p:cNvSpPr>
          <p:nvPr>
            <p:ph type="title"/>
          </p:nvPr>
        </p:nvSpPr>
        <p:spPr/>
        <p:txBody>
          <a:bodyPr/>
          <a:lstStyle/>
          <a:p>
            <a:r>
              <a:rPr lang="en-US" altLang="en-US" sz="3200"/>
              <a:t>Thiết kế web với HTML</a:t>
            </a:r>
            <a:endParaRPr lang="en-US"/>
          </a:p>
        </p:txBody>
      </p:sp>
    </p:spTree>
    <p:extLst>
      <p:ext uri="{BB962C8B-B14F-4D97-AF65-F5344CB8AC3E}">
        <p14:creationId xmlns:p14="http://schemas.microsoft.com/office/powerpoint/2010/main" val="132975386"/>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47D789E-C61B-414F-B357-B5DF02BDA3A5}"/>
              </a:ext>
            </a:extLst>
          </p:cNvPr>
          <p:cNvSpPr>
            <a:spLocks noGrp="1"/>
          </p:cNvSpPr>
          <p:nvPr>
            <p:ph idx="1"/>
          </p:nvPr>
        </p:nvSpPr>
        <p:spPr/>
        <p:txBody>
          <a:bodyPr/>
          <a:lstStyle/>
          <a:p>
            <a:r>
              <a:rPr lang="en-US" altLang="en-US" b="1" dirty="0"/>
              <a:t>Font </a:t>
            </a:r>
            <a:r>
              <a:rPr lang="en-US" altLang="en-US" b="1" dirty="0" err="1"/>
              <a:t>cơ</a:t>
            </a:r>
            <a:r>
              <a:rPr lang="en-US" altLang="en-US" b="1" dirty="0"/>
              <a:t> </a:t>
            </a:r>
            <a:r>
              <a:rPr lang="en-US" altLang="en-US" b="1" dirty="0" err="1"/>
              <a:t>sở</a:t>
            </a:r>
            <a:r>
              <a:rPr lang="en-US" altLang="en-US" b="1" dirty="0"/>
              <a:t>:</a:t>
            </a:r>
          </a:p>
          <a:p>
            <a:pPr lvl="1">
              <a:buNone/>
            </a:pPr>
            <a:r>
              <a:rPr lang="en-US" altLang="en-US" dirty="0">
                <a:solidFill>
                  <a:srgbClr val="0070C0"/>
                </a:solidFill>
              </a:rPr>
              <a:t>&lt;</a:t>
            </a:r>
            <a:r>
              <a:rPr lang="en-US" altLang="en-US" dirty="0" err="1">
                <a:solidFill>
                  <a:srgbClr val="0070C0"/>
                </a:solidFill>
              </a:rPr>
              <a:t>basefont</a:t>
            </a:r>
            <a:r>
              <a:rPr lang="en-US" altLang="en-US" dirty="0">
                <a:solidFill>
                  <a:srgbClr val="0070C0"/>
                </a:solidFill>
              </a:rPr>
              <a:t> size</a:t>
            </a:r>
            <a:r>
              <a:rPr lang="en-US" altLang="en-US" dirty="0"/>
              <a:t>=N</a:t>
            </a:r>
            <a:r>
              <a:rPr lang="en-US" altLang="en-US" dirty="0">
                <a:solidFill>
                  <a:srgbClr val="0070C0"/>
                </a:solidFill>
              </a:rPr>
              <a:t>&gt;</a:t>
            </a:r>
          </a:p>
          <a:p>
            <a:pPr lvl="1"/>
            <a:r>
              <a:rPr lang="en-US" altLang="en-US" dirty="0"/>
              <a:t>Tag </a:t>
            </a:r>
            <a:r>
              <a:rPr lang="en-US" altLang="en-US" dirty="0" err="1">
                <a:solidFill>
                  <a:srgbClr val="0070C0"/>
                </a:solidFill>
              </a:rPr>
              <a:t>basefont</a:t>
            </a:r>
            <a:r>
              <a:rPr lang="en-US" altLang="en-US" dirty="0"/>
              <a:t> </a:t>
            </a:r>
            <a:r>
              <a:rPr lang="en-US" altLang="en-US" dirty="0" err="1"/>
              <a:t>không</a:t>
            </a:r>
            <a:r>
              <a:rPr lang="en-US" altLang="en-US" dirty="0"/>
              <a:t> </a:t>
            </a:r>
            <a:r>
              <a:rPr lang="en-US" altLang="en-US" dirty="0" err="1"/>
              <a:t>có</a:t>
            </a:r>
            <a:r>
              <a:rPr lang="en-US" altLang="en-US" dirty="0"/>
              <a:t> tag </a:t>
            </a:r>
            <a:r>
              <a:rPr lang="en-US" altLang="en-US" dirty="0" err="1"/>
              <a:t>đóng</a:t>
            </a:r>
            <a:r>
              <a:rPr lang="en-US" altLang="en-US" dirty="0"/>
              <a:t>, </a:t>
            </a:r>
            <a:r>
              <a:rPr lang="en-US" altLang="en-US" dirty="0" err="1"/>
              <a:t>nó</a:t>
            </a:r>
            <a:r>
              <a:rPr lang="en-US" altLang="en-US" dirty="0"/>
              <a:t> </a:t>
            </a:r>
            <a:r>
              <a:rPr lang="en-US" altLang="en-US" dirty="0" err="1"/>
              <a:t>vẫn</a:t>
            </a:r>
            <a:r>
              <a:rPr lang="en-US" altLang="en-US" dirty="0"/>
              <a:t> </a:t>
            </a:r>
            <a:r>
              <a:rPr lang="en-US" altLang="en-US" dirty="0" err="1"/>
              <a:t>là</a:t>
            </a:r>
            <a:r>
              <a:rPr lang="en-US" altLang="en-US" dirty="0"/>
              <a:t> </a:t>
            </a:r>
            <a:r>
              <a:rPr lang="en-US" altLang="en-US" dirty="0" err="1"/>
              <a:t>cỡ</a:t>
            </a:r>
            <a:r>
              <a:rPr lang="en-US" altLang="en-US" dirty="0"/>
              <a:t> </a:t>
            </a:r>
            <a:r>
              <a:rPr lang="en-US" altLang="en-US" dirty="0" err="1"/>
              <a:t>phông</a:t>
            </a:r>
            <a:r>
              <a:rPr lang="en-US" altLang="en-US" dirty="0"/>
              <a:t> </a:t>
            </a:r>
            <a:r>
              <a:rPr lang="en-US" altLang="en-US" dirty="0" err="1"/>
              <a:t>cơ</a:t>
            </a:r>
            <a:r>
              <a:rPr lang="en-US" altLang="en-US" dirty="0"/>
              <a:t> </a:t>
            </a:r>
            <a:r>
              <a:rPr lang="en-US" altLang="en-US" dirty="0" err="1"/>
              <a:t>sở</a:t>
            </a:r>
            <a:r>
              <a:rPr lang="en-US" altLang="en-US" dirty="0"/>
              <a:t> </a:t>
            </a:r>
            <a:r>
              <a:rPr lang="en-US" altLang="en-US" dirty="0" err="1"/>
              <a:t>cho</a:t>
            </a:r>
            <a:r>
              <a:rPr lang="en-US" altLang="en-US" dirty="0"/>
              <a:t> </a:t>
            </a:r>
            <a:r>
              <a:rPr lang="en-US" altLang="en-US" dirty="0" err="1"/>
              <a:t>đến</a:t>
            </a:r>
            <a:r>
              <a:rPr lang="en-US" altLang="en-US" dirty="0"/>
              <a:t> </a:t>
            </a:r>
            <a:r>
              <a:rPr lang="en-US" altLang="en-US" dirty="0" err="1"/>
              <a:t>khi</a:t>
            </a:r>
            <a:r>
              <a:rPr lang="en-US" altLang="en-US" dirty="0"/>
              <a:t> </a:t>
            </a:r>
            <a:r>
              <a:rPr lang="en-US" altLang="en-US" dirty="0" err="1"/>
              <a:t>gặp</a:t>
            </a:r>
            <a:r>
              <a:rPr lang="en-US" altLang="en-US" dirty="0"/>
              <a:t> </a:t>
            </a:r>
            <a:r>
              <a:rPr lang="en-US" altLang="en-US" dirty="0" err="1"/>
              <a:t>một</a:t>
            </a:r>
            <a:r>
              <a:rPr lang="en-US" altLang="en-US" dirty="0"/>
              <a:t> tag </a:t>
            </a:r>
            <a:r>
              <a:rPr lang="en-US" altLang="en-US" dirty="0">
                <a:solidFill>
                  <a:srgbClr val="0070C0"/>
                </a:solidFill>
              </a:rPr>
              <a:t>&lt;</a:t>
            </a:r>
            <a:r>
              <a:rPr lang="en-US" altLang="en-US" dirty="0" err="1">
                <a:solidFill>
                  <a:srgbClr val="0070C0"/>
                </a:solidFill>
              </a:rPr>
              <a:t>basefont</a:t>
            </a:r>
            <a:r>
              <a:rPr lang="en-US" altLang="en-US" dirty="0">
                <a:solidFill>
                  <a:srgbClr val="0070C0"/>
                </a:solidFill>
              </a:rPr>
              <a:t>&gt;</a:t>
            </a:r>
            <a:r>
              <a:rPr lang="en-US" altLang="en-US" dirty="0"/>
              <a:t> </a:t>
            </a:r>
            <a:r>
              <a:rPr lang="en-US" altLang="en-US" dirty="0" err="1"/>
              <a:t>khác</a:t>
            </a:r>
            <a:r>
              <a:rPr lang="en-US" altLang="en-US" dirty="0"/>
              <a:t> </a:t>
            </a:r>
            <a:r>
              <a:rPr lang="en-US" altLang="en-US" dirty="0" err="1"/>
              <a:t>xuất</a:t>
            </a:r>
            <a:r>
              <a:rPr lang="en-US" altLang="en-US" dirty="0"/>
              <a:t> </a:t>
            </a:r>
            <a:r>
              <a:rPr lang="en-US" altLang="en-US" dirty="0" err="1"/>
              <a:t>hiện</a:t>
            </a:r>
            <a:r>
              <a:rPr lang="en-US" altLang="en-US" dirty="0"/>
              <a:t>.</a:t>
            </a:r>
          </a:p>
          <a:p>
            <a:r>
              <a:rPr lang="en-US" altLang="en-US" b="1" dirty="0" err="1">
                <a:hlinkClick r:id="rId2" action="ppaction://hlinkfile">
                  <a:extLst>
                    <a:ext uri="{A12FA001-AC4F-418D-AE19-62706E023703}">
                      <ahyp:hlinkClr xmlns:ahyp="http://schemas.microsoft.com/office/drawing/2018/hyperlinkcolor" val="tx"/>
                    </a:ext>
                  </a:extLst>
                </a:hlinkClick>
              </a:rPr>
              <a:t>Ví</a:t>
            </a:r>
            <a:r>
              <a:rPr lang="en-US" altLang="en-US" b="1" dirty="0">
                <a:hlinkClick r:id="rId2" action="ppaction://hlinkfile">
                  <a:extLst>
                    <a:ext uri="{A12FA001-AC4F-418D-AE19-62706E023703}">
                      <ahyp:hlinkClr xmlns:ahyp="http://schemas.microsoft.com/office/drawing/2018/hyperlinkcolor" val="tx"/>
                    </a:ext>
                  </a:extLst>
                </a:hlinkClick>
              </a:rPr>
              <a:t> </a:t>
            </a:r>
            <a:r>
              <a:rPr lang="en-US" altLang="en-US" b="1" dirty="0" err="1">
                <a:hlinkClick r:id="rId2" action="ppaction://hlinkfile">
                  <a:extLst>
                    <a:ext uri="{A12FA001-AC4F-418D-AE19-62706E023703}">
                      <ahyp:hlinkClr xmlns:ahyp="http://schemas.microsoft.com/office/drawing/2018/hyperlinkcolor" val="tx"/>
                    </a:ext>
                  </a:extLst>
                </a:hlinkClick>
              </a:rPr>
              <a:t>dụ</a:t>
            </a:r>
            <a:endParaRPr lang="en-US" altLang="en-US" b="1" dirty="0"/>
          </a:p>
          <a:p>
            <a:endParaRPr lang="en-US" dirty="0"/>
          </a:p>
        </p:txBody>
      </p:sp>
      <p:sp>
        <p:nvSpPr>
          <p:cNvPr id="3" name="Title 2">
            <a:extLst>
              <a:ext uri="{FF2B5EF4-FFF2-40B4-BE49-F238E27FC236}">
                <a16:creationId xmlns:a16="http://schemas.microsoft.com/office/drawing/2014/main" id="{2F4D3B38-51E3-4E2A-AA2A-355306A3ED61}"/>
              </a:ext>
            </a:extLst>
          </p:cNvPr>
          <p:cNvSpPr>
            <a:spLocks noGrp="1"/>
          </p:cNvSpPr>
          <p:nvPr>
            <p:ph type="title"/>
          </p:nvPr>
        </p:nvSpPr>
        <p:spPr/>
        <p:txBody>
          <a:bodyPr/>
          <a:lstStyle/>
          <a:p>
            <a:r>
              <a:rPr lang="en-US" altLang="en-US" sz="3200"/>
              <a:t>Thiết kế web với HTML</a:t>
            </a:r>
            <a:endParaRPr lang="en-US"/>
          </a:p>
        </p:txBody>
      </p:sp>
    </p:spTree>
    <p:extLst>
      <p:ext uri="{BB962C8B-B14F-4D97-AF65-F5344CB8AC3E}">
        <p14:creationId xmlns:p14="http://schemas.microsoft.com/office/powerpoint/2010/main" val="1302656020"/>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47D789E-C61B-414F-B357-B5DF02BDA3A5}"/>
              </a:ext>
            </a:extLst>
          </p:cNvPr>
          <p:cNvSpPr>
            <a:spLocks noGrp="1"/>
          </p:cNvSpPr>
          <p:nvPr>
            <p:ph idx="1"/>
          </p:nvPr>
        </p:nvSpPr>
        <p:spPr/>
        <p:txBody>
          <a:bodyPr>
            <a:normAutofit/>
          </a:bodyPr>
          <a:lstStyle/>
          <a:p>
            <a:pPr marL="609600" indent="-609600">
              <a:buNone/>
            </a:pPr>
            <a:r>
              <a:rPr lang="en-US" altLang="en-US" sz="3000" b="1"/>
              <a:t>5.2.2. Màu của phông chữ</a:t>
            </a:r>
          </a:p>
          <a:p>
            <a:pPr marL="609600" indent="-609600"/>
            <a:r>
              <a:rPr lang="en-US" altLang="en-US" b="1"/>
              <a:t>Ta có thể bổ sung thêm thuộc tính màu vào trong tag &lt;font&gt;:</a:t>
            </a:r>
          </a:p>
          <a:p>
            <a:pPr marL="723900" lvl="1" indent="-266700" algn="ctr">
              <a:buNone/>
            </a:pPr>
            <a:r>
              <a:rPr lang="en-US" altLang="en-US" sz="2500">
                <a:solidFill>
                  <a:srgbClr val="0070C0"/>
                </a:solidFill>
              </a:rPr>
              <a:t>&lt;font</a:t>
            </a:r>
            <a:r>
              <a:rPr lang="en-US" altLang="en-US" sz="2500">
                <a:solidFill>
                  <a:schemeClr val="tx2"/>
                </a:solidFill>
              </a:rPr>
              <a:t> color</a:t>
            </a:r>
            <a:r>
              <a:rPr lang="en-US" altLang="en-US" sz="2500"/>
              <a:t> = #xxyyzz</a:t>
            </a:r>
            <a:r>
              <a:rPr lang="en-US" altLang="en-US" sz="2500">
                <a:solidFill>
                  <a:srgbClr val="0070C0"/>
                </a:solidFill>
              </a:rPr>
              <a:t>&gt;</a:t>
            </a:r>
          </a:p>
          <a:p>
            <a:pPr marL="723900" lvl="1" indent="-266700"/>
            <a:r>
              <a:rPr lang="en-US" altLang="en-US" sz="2500"/>
              <a:t>Có thể thay #xxyyzz bằng tên một số màu cơ bản: red, aqua, blue, gray, lime, </a:t>
            </a:r>
          </a:p>
          <a:p>
            <a:pPr marL="723900" lvl="1" indent="-266700">
              <a:buNone/>
            </a:pPr>
            <a:r>
              <a:rPr lang="en-US" altLang="en-US"/>
              <a:t>Ví dụ: </a:t>
            </a:r>
          </a:p>
          <a:p>
            <a:pPr marL="609600" indent="-609600" algn="ctr">
              <a:buNone/>
            </a:pPr>
            <a:r>
              <a:rPr lang="en-US" altLang="en-US" sz="2200">
                <a:solidFill>
                  <a:srgbClr val="0070C0"/>
                </a:solidFill>
              </a:rPr>
              <a:t>  </a:t>
            </a:r>
            <a:r>
              <a:rPr lang="en-US" altLang="en-US" sz="2500">
                <a:solidFill>
                  <a:srgbClr val="0070C0"/>
                </a:solidFill>
              </a:rPr>
              <a:t>  &lt;font</a:t>
            </a:r>
            <a:r>
              <a:rPr lang="en-US" altLang="en-US" sz="2500">
                <a:solidFill>
                  <a:schemeClr val="tx2"/>
                </a:solidFill>
              </a:rPr>
              <a:t> </a:t>
            </a:r>
            <a:r>
              <a:rPr lang="en-US" altLang="en-US" sz="2500"/>
              <a:t>color=red</a:t>
            </a:r>
            <a:r>
              <a:rPr lang="en-US" altLang="en-US" sz="2500">
                <a:solidFill>
                  <a:srgbClr val="0070C0"/>
                </a:solidFill>
              </a:rPr>
              <a:t>&gt;</a:t>
            </a:r>
            <a:r>
              <a:rPr lang="en-US" altLang="en-US" sz="2500"/>
              <a:t>...</a:t>
            </a:r>
            <a:r>
              <a:rPr lang="en-US" altLang="en-US" sz="2500">
                <a:solidFill>
                  <a:srgbClr val="0070C0"/>
                </a:solidFill>
              </a:rPr>
              <a:t>&lt;/font&gt;</a:t>
            </a:r>
          </a:p>
          <a:p>
            <a:pPr marL="609600" indent="-609600" algn="ctr">
              <a:buNone/>
            </a:pPr>
            <a:r>
              <a:rPr lang="en-US" altLang="en-US" sz="2500">
                <a:solidFill>
                  <a:srgbClr val="0070C0"/>
                </a:solidFill>
              </a:rPr>
              <a:t>    &lt;font</a:t>
            </a:r>
            <a:r>
              <a:rPr lang="en-US" altLang="en-US" sz="2500"/>
              <a:t> color=#993459</a:t>
            </a:r>
            <a:r>
              <a:rPr lang="en-US" altLang="en-US" sz="2500">
                <a:solidFill>
                  <a:srgbClr val="0070C0"/>
                </a:solidFill>
              </a:rPr>
              <a:t>&gt;</a:t>
            </a:r>
            <a:r>
              <a:rPr lang="en-US" altLang="en-US" sz="2500"/>
              <a:t>...</a:t>
            </a:r>
            <a:r>
              <a:rPr lang="en-US" altLang="en-US" sz="2500">
                <a:solidFill>
                  <a:srgbClr val="0070C0"/>
                </a:solidFill>
              </a:rPr>
              <a:t>&lt;/font&gt;</a:t>
            </a:r>
          </a:p>
        </p:txBody>
      </p:sp>
      <p:sp>
        <p:nvSpPr>
          <p:cNvPr id="3" name="Title 2">
            <a:extLst>
              <a:ext uri="{FF2B5EF4-FFF2-40B4-BE49-F238E27FC236}">
                <a16:creationId xmlns:a16="http://schemas.microsoft.com/office/drawing/2014/main" id="{2F4D3B38-51E3-4E2A-AA2A-355306A3ED61}"/>
              </a:ext>
            </a:extLst>
          </p:cNvPr>
          <p:cNvSpPr>
            <a:spLocks noGrp="1"/>
          </p:cNvSpPr>
          <p:nvPr>
            <p:ph type="title"/>
          </p:nvPr>
        </p:nvSpPr>
        <p:spPr/>
        <p:txBody>
          <a:bodyPr/>
          <a:lstStyle/>
          <a:p>
            <a:r>
              <a:rPr lang="en-US" altLang="en-US" sz="3600"/>
              <a:t>Thiết kế web với HTML</a:t>
            </a:r>
            <a:endParaRPr lang="en-US"/>
          </a:p>
        </p:txBody>
      </p:sp>
    </p:spTree>
    <p:extLst>
      <p:ext uri="{BB962C8B-B14F-4D97-AF65-F5344CB8AC3E}">
        <p14:creationId xmlns:p14="http://schemas.microsoft.com/office/powerpoint/2010/main" val="413797448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47D789E-C61B-414F-B357-B5DF02BDA3A5}"/>
              </a:ext>
            </a:extLst>
          </p:cNvPr>
          <p:cNvSpPr>
            <a:spLocks noGrp="1"/>
          </p:cNvSpPr>
          <p:nvPr>
            <p:ph idx="1"/>
          </p:nvPr>
        </p:nvSpPr>
        <p:spPr/>
        <p:txBody>
          <a:bodyPr/>
          <a:lstStyle/>
          <a:p>
            <a:pPr marL="609600" indent="-609600">
              <a:buNone/>
            </a:pPr>
            <a:r>
              <a:rPr lang="en-US" altLang="en-US" b="1" dirty="0"/>
              <a:t>5.2.3. </a:t>
            </a:r>
            <a:r>
              <a:rPr lang="en-US" altLang="en-US" b="1" dirty="0" err="1"/>
              <a:t>Dạng</a:t>
            </a:r>
            <a:r>
              <a:rPr lang="en-US" altLang="en-US" b="1" dirty="0"/>
              <a:t> </a:t>
            </a:r>
            <a:r>
              <a:rPr lang="en-US" altLang="en-US" b="1" dirty="0" err="1"/>
              <a:t>phông</a:t>
            </a:r>
            <a:endParaRPr lang="en-US" altLang="en-US" b="1" dirty="0"/>
          </a:p>
          <a:p>
            <a:pPr marL="609600" indent="-609600" algn="ctr">
              <a:buNone/>
            </a:pPr>
            <a:r>
              <a:rPr lang="en-US" altLang="en-US" dirty="0">
                <a:solidFill>
                  <a:srgbClr val="0070C0"/>
                </a:solidFill>
              </a:rPr>
              <a:t>&lt;font </a:t>
            </a:r>
            <a:r>
              <a:rPr lang="en-US" altLang="en-US" dirty="0">
                <a:solidFill>
                  <a:schemeClr val="tx2"/>
                </a:solidFill>
              </a:rPr>
              <a:t>face</a:t>
            </a:r>
            <a:r>
              <a:rPr lang="en-US" altLang="en-US" dirty="0"/>
              <a:t>="font1"</a:t>
            </a:r>
            <a:r>
              <a:rPr lang="en-US" altLang="en-US" dirty="0">
                <a:solidFill>
                  <a:srgbClr val="0070C0"/>
                </a:solidFill>
              </a:rPr>
              <a:t>&gt;</a:t>
            </a:r>
            <a:r>
              <a:rPr lang="en-US" altLang="en-US" dirty="0"/>
              <a:t> text...</a:t>
            </a:r>
            <a:r>
              <a:rPr lang="en-US" altLang="en-US" dirty="0">
                <a:solidFill>
                  <a:srgbClr val="0070C0"/>
                </a:solidFill>
              </a:rPr>
              <a:t>&lt;/font&gt;</a:t>
            </a:r>
          </a:p>
          <a:p>
            <a:pPr marL="609600" indent="-609600"/>
            <a:r>
              <a:rPr lang="en-US" altLang="en-US" dirty="0" err="1">
                <a:solidFill>
                  <a:schemeClr val="hlink"/>
                </a:solidFill>
              </a:rPr>
              <a:t>Chú</a:t>
            </a:r>
            <a:r>
              <a:rPr lang="en-US" altLang="en-US" dirty="0">
                <a:solidFill>
                  <a:schemeClr val="hlink"/>
                </a:solidFill>
              </a:rPr>
              <a:t> ý</a:t>
            </a:r>
            <a:r>
              <a:rPr lang="en-US" altLang="en-US" dirty="0"/>
              <a:t>: </a:t>
            </a:r>
            <a:r>
              <a:rPr lang="en-US" altLang="en-US" dirty="0" err="1"/>
              <a:t>nên</a:t>
            </a:r>
            <a:r>
              <a:rPr lang="en-US" altLang="en-US" dirty="0"/>
              <a:t> </a:t>
            </a:r>
            <a:r>
              <a:rPr lang="en-US" altLang="en-US" dirty="0" err="1"/>
              <a:t>sử</a:t>
            </a:r>
            <a:r>
              <a:rPr lang="en-US" altLang="en-US" dirty="0"/>
              <a:t> </a:t>
            </a:r>
            <a:r>
              <a:rPr lang="en-US" altLang="en-US" dirty="0" err="1"/>
              <a:t>dụng</a:t>
            </a:r>
            <a:r>
              <a:rPr lang="en-US" altLang="en-US" dirty="0"/>
              <a:t> </a:t>
            </a:r>
            <a:r>
              <a:rPr lang="en-US" altLang="en-US" dirty="0" err="1"/>
              <a:t>các</a:t>
            </a:r>
            <a:r>
              <a:rPr lang="en-US" altLang="en-US" dirty="0"/>
              <a:t> </a:t>
            </a:r>
            <a:r>
              <a:rPr lang="en-US" altLang="en-US" dirty="0" err="1"/>
              <a:t>dạng</a:t>
            </a:r>
            <a:r>
              <a:rPr lang="en-US" altLang="en-US" dirty="0"/>
              <a:t> </a:t>
            </a:r>
            <a:r>
              <a:rPr lang="en-US" altLang="en-US" dirty="0" err="1"/>
              <a:t>phông</a:t>
            </a:r>
            <a:r>
              <a:rPr lang="en-US" altLang="en-US" dirty="0"/>
              <a:t> </a:t>
            </a:r>
            <a:r>
              <a:rPr lang="en-US" altLang="en-US" dirty="0" err="1"/>
              <a:t>thông</a:t>
            </a:r>
            <a:r>
              <a:rPr lang="en-US" altLang="en-US" dirty="0"/>
              <a:t> </a:t>
            </a:r>
            <a:r>
              <a:rPr lang="en-US" altLang="en-US" dirty="0" err="1"/>
              <a:t>dụng</a:t>
            </a:r>
            <a:r>
              <a:rPr lang="en-US" altLang="en-US" dirty="0"/>
              <a:t> </a:t>
            </a:r>
            <a:r>
              <a:rPr lang="en-US" altLang="en-US" dirty="0" err="1"/>
              <a:t>của</a:t>
            </a:r>
            <a:r>
              <a:rPr lang="en-US" altLang="en-US" dirty="0"/>
              <a:t> </a:t>
            </a:r>
            <a:r>
              <a:rPr lang="en-US" altLang="en-US" dirty="0" err="1"/>
              <a:t>máy</a:t>
            </a:r>
            <a:r>
              <a:rPr lang="en-US" altLang="en-US" dirty="0"/>
              <a:t> </a:t>
            </a:r>
            <a:r>
              <a:rPr lang="en-US" altLang="en-US" dirty="0" err="1"/>
              <a:t>tính</a:t>
            </a:r>
            <a:r>
              <a:rPr lang="en-US" altLang="en-US" dirty="0"/>
              <a:t>.</a:t>
            </a:r>
          </a:p>
          <a:p>
            <a:endParaRPr lang="en-US" dirty="0"/>
          </a:p>
        </p:txBody>
      </p:sp>
      <p:sp>
        <p:nvSpPr>
          <p:cNvPr id="3" name="Title 2">
            <a:extLst>
              <a:ext uri="{FF2B5EF4-FFF2-40B4-BE49-F238E27FC236}">
                <a16:creationId xmlns:a16="http://schemas.microsoft.com/office/drawing/2014/main" id="{2F4D3B38-51E3-4E2A-AA2A-355306A3ED61}"/>
              </a:ext>
            </a:extLst>
          </p:cNvPr>
          <p:cNvSpPr>
            <a:spLocks noGrp="1"/>
          </p:cNvSpPr>
          <p:nvPr>
            <p:ph type="title"/>
          </p:nvPr>
        </p:nvSpPr>
        <p:spPr/>
        <p:txBody>
          <a:bodyPr/>
          <a:lstStyle/>
          <a:p>
            <a:r>
              <a:rPr lang="en-US" altLang="en-US" sz="3600"/>
              <a:t>Thiết kế web với HTML</a:t>
            </a:r>
            <a:endParaRPr lang="en-US"/>
          </a:p>
        </p:txBody>
      </p:sp>
    </p:spTree>
    <p:extLst>
      <p:ext uri="{BB962C8B-B14F-4D97-AF65-F5344CB8AC3E}">
        <p14:creationId xmlns:p14="http://schemas.microsoft.com/office/powerpoint/2010/main" val="1211731187"/>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47D789E-C61B-414F-B357-B5DF02BDA3A5}"/>
              </a:ext>
            </a:extLst>
          </p:cNvPr>
          <p:cNvSpPr>
            <a:spLocks noGrp="1"/>
          </p:cNvSpPr>
          <p:nvPr>
            <p:ph idx="1"/>
          </p:nvPr>
        </p:nvSpPr>
        <p:spPr/>
        <p:txBody>
          <a:bodyPr/>
          <a:lstStyle/>
          <a:p>
            <a:r>
              <a:rPr lang="en-US" altLang="en-US" b="1"/>
              <a:t>Ví dụ:</a:t>
            </a:r>
          </a:p>
          <a:p>
            <a:pPr algn="ctr">
              <a:buNone/>
            </a:pPr>
            <a:r>
              <a:rPr lang="en-US" altLang="en-US">
                <a:solidFill>
                  <a:srgbClr val="0070C0"/>
                </a:solidFill>
              </a:rPr>
              <a:t>&lt;font</a:t>
            </a:r>
            <a:r>
              <a:rPr lang="en-US" altLang="en-US"/>
              <a:t> face="Arial" size 6</a:t>
            </a:r>
            <a:r>
              <a:rPr lang="en-US" altLang="en-US">
                <a:solidFill>
                  <a:srgbClr val="0070C0"/>
                </a:solidFill>
              </a:rPr>
              <a:t>&gt;</a:t>
            </a:r>
            <a:r>
              <a:rPr lang="en-US" altLang="en-US"/>
              <a:t>...</a:t>
            </a:r>
            <a:r>
              <a:rPr lang="en-US" altLang="en-US">
                <a:solidFill>
                  <a:srgbClr val="0070C0"/>
                </a:solidFill>
              </a:rPr>
              <a:t>&lt;/font&gt;</a:t>
            </a:r>
          </a:p>
          <a:p>
            <a:r>
              <a:rPr lang="en-US" altLang="en-US" b="1"/>
              <a:t>Thực hành:</a:t>
            </a:r>
          </a:p>
          <a:p>
            <a:pPr lvl="1"/>
            <a:r>
              <a:rPr lang="en-US" altLang="en-US"/>
              <a:t>Tạo trang web riêng của bạn.</a:t>
            </a:r>
          </a:p>
          <a:p>
            <a:pPr lvl="1"/>
            <a:r>
              <a:rPr lang="en-US" altLang="en-US"/>
              <a:t>Tạo trang web của nhóm.</a:t>
            </a:r>
          </a:p>
        </p:txBody>
      </p:sp>
      <p:sp>
        <p:nvSpPr>
          <p:cNvPr id="3" name="Title 2">
            <a:extLst>
              <a:ext uri="{FF2B5EF4-FFF2-40B4-BE49-F238E27FC236}">
                <a16:creationId xmlns:a16="http://schemas.microsoft.com/office/drawing/2014/main" id="{2F4D3B38-51E3-4E2A-AA2A-355306A3ED61}"/>
              </a:ext>
            </a:extLst>
          </p:cNvPr>
          <p:cNvSpPr>
            <a:spLocks noGrp="1"/>
          </p:cNvSpPr>
          <p:nvPr>
            <p:ph type="title"/>
          </p:nvPr>
        </p:nvSpPr>
        <p:spPr/>
        <p:txBody>
          <a:bodyPr/>
          <a:lstStyle/>
          <a:p>
            <a:r>
              <a:rPr lang="en-US" altLang="en-US" sz="3600"/>
              <a:t>Thiết kế web với HTML</a:t>
            </a:r>
            <a:endParaRPr lang="en-US"/>
          </a:p>
        </p:txBody>
      </p:sp>
    </p:spTree>
    <p:extLst>
      <p:ext uri="{BB962C8B-B14F-4D97-AF65-F5344CB8AC3E}">
        <p14:creationId xmlns:p14="http://schemas.microsoft.com/office/powerpoint/2010/main" val="760686811"/>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47D789E-C61B-414F-B357-B5DF02BDA3A5}"/>
              </a:ext>
            </a:extLst>
          </p:cNvPr>
          <p:cNvSpPr>
            <a:spLocks noGrp="1"/>
          </p:cNvSpPr>
          <p:nvPr>
            <p:ph idx="1"/>
          </p:nvPr>
        </p:nvSpPr>
        <p:spPr/>
        <p:txBody>
          <a:bodyPr/>
          <a:lstStyle/>
          <a:p>
            <a:pPr marL="109728" indent="0">
              <a:buNone/>
            </a:pPr>
            <a:r>
              <a:rPr lang="en-US" altLang="en-US" b="1"/>
              <a:t>5.3. Easy hard rulers</a:t>
            </a:r>
          </a:p>
          <a:p>
            <a:pPr marL="609600" indent="-609600">
              <a:buNone/>
            </a:pPr>
            <a:r>
              <a:rPr lang="en-US" altLang="en-US" b="1"/>
              <a:t> 5.3.1. Độ dày của đường</a:t>
            </a:r>
          </a:p>
          <a:p>
            <a:pPr marL="609600" indent="-609600"/>
            <a:r>
              <a:rPr lang="en-US" altLang="en-US"/>
              <a:t>Ta đã học tag </a:t>
            </a:r>
            <a:r>
              <a:rPr lang="en-US" altLang="en-US">
                <a:solidFill>
                  <a:schemeClr val="tx2"/>
                </a:solidFill>
              </a:rPr>
              <a:t>&lt;hr&gt;</a:t>
            </a:r>
            <a:r>
              <a:rPr lang="en-US" altLang="en-US"/>
              <a:t> cho kết quả là một đường thẳng ngang màn hình.</a:t>
            </a:r>
          </a:p>
          <a:p>
            <a:pPr marL="109728" indent="0">
              <a:buNone/>
            </a:pPr>
            <a:endParaRPr lang="en-US"/>
          </a:p>
        </p:txBody>
      </p:sp>
      <p:sp>
        <p:nvSpPr>
          <p:cNvPr id="3" name="Title 2">
            <a:extLst>
              <a:ext uri="{FF2B5EF4-FFF2-40B4-BE49-F238E27FC236}">
                <a16:creationId xmlns:a16="http://schemas.microsoft.com/office/drawing/2014/main" id="{2F4D3B38-51E3-4E2A-AA2A-355306A3ED61}"/>
              </a:ext>
            </a:extLst>
          </p:cNvPr>
          <p:cNvSpPr>
            <a:spLocks noGrp="1"/>
          </p:cNvSpPr>
          <p:nvPr>
            <p:ph type="title"/>
          </p:nvPr>
        </p:nvSpPr>
        <p:spPr/>
        <p:txBody>
          <a:bodyPr/>
          <a:lstStyle/>
          <a:p>
            <a:r>
              <a:rPr lang="en-US" altLang="en-US" sz="3600"/>
              <a:t>Thiết kế web với HTML</a:t>
            </a:r>
            <a:endParaRPr lang="en-US"/>
          </a:p>
        </p:txBody>
      </p:sp>
      <p:sp>
        <p:nvSpPr>
          <p:cNvPr id="4" name="Line 4">
            <a:extLst>
              <a:ext uri="{FF2B5EF4-FFF2-40B4-BE49-F238E27FC236}">
                <a16:creationId xmlns:a16="http://schemas.microsoft.com/office/drawing/2014/main" id="{C71A7EE3-067E-4184-A14B-F687DA888D3F}"/>
              </a:ext>
            </a:extLst>
          </p:cNvPr>
          <p:cNvSpPr>
            <a:spLocks noChangeShapeType="1"/>
          </p:cNvSpPr>
          <p:nvPr/>
        </p:nvSpPr>
        <p:spPr bwMode="auto">
          <a:xfrm>
            <a:off x="4495800" y="4267200"/>
            <a:ext cx="38862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Tree>
    <p:extLst>
      <p:ext uri="{BB962C8B-B14F-4D97-AF65-F5344CB8AC3E}">
        <p14:creationId xmlns:p14="http://schemas.microsoft.com/office/powerpoint/2010/main" val="3293146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47D789E-C61B-414F-B357-B5DF02BDA3A5}"/>
              </a:ext>
            </a:extLst>
          </p:cNvPr>
          <p:cNvSpPr>
            <a:spLocks noGrp="1"/>
          </p:cNvSpPr>
          <p:nvPr>
            <p:ph idx="1"/>
          </p:nvPr>
        </p:nvSpPr>
        <p:spPr/>
        <p:txBody>
          <a:bodyPr/>
          <a:lstStyle/>
          <a:p>
            <a:r>
              <a:rPr lang="en-US" altLang="en-US"/>
              <a:t>Ta có thể tăng độ dày của đường với tham số N:</a:t>
            </a:r>
          </a:p>
          <a:p>
            <a:pPr algn="ctr">
              <a:buNone/>
            </a:pPr>
            <a:r>
              <a:rPr lang="en-US" altLang="en-US">
                <a:solidFill>
                  <a:srgbClr val="0070C0"/>
                </a:solidFill>
              </a:rPr>
              <a:t>&lt;hr</a:t>
            </a:r>
            <a:r>
              <a:rPr lang="en-US" altLang="en-US"/>
              <a:t> </a:t>
            </a:r>
            <a:r>
              <a:rPr lang="en-US" altLang="en-US">
                <a:solidFill>
                  <a:srgbClr val="0070C0"/>
                </a:solidFill>
              </a:rPr>
              <a:t>size</a:t>
            </a:r>
            <a:r>
              <a:rPr lang="en-US" altLang="en-US"/>
              <a:t>=N</a:t>
            </a:r>
            <a:r>
              <a:rPr lang="en-US" altLang="en-US">
                <a:solidFill>
                  <a:srgbClr val="0070C0"/>
                </a:solidFill>
              </a:rPr>
              <a:t>&gt;</a:t>
            </a:r>
          </a:p>
          <a:p>
            <a:pPr lvl="1">
              <a:buNone/>
            </a:pPr>
            <a:r>
              <a:rPr lang="en-US" altLang="en-US"/>
              <a:t>trong đó N là một số chỉ độ dày.</a:t>
            </a:r>
          </a:p>
          <a:p>
            <a:r>
              <a:rPr lang="en-US" altLang="en-US">
                <a:hlinkClick r:id="rId2" action="ppaction://hlinkfile">
                  <a:extLst>
                    <a:ext uri="{A12FA001-AC4F-418D-AE19-62706E023703}">
                      <ahyp:hlinkClr xmlns:ahyp="http://schemas.microsoft.com/office/drawing/2018/hyperlinkcolor" val="tx"/>
                    </a:ext>
                  </a:extLst>
                </a:hlinkClick>
              </a:rPr>
              <a:t>Ví dụ</a:t>
            </a:r>
            <a:r>
              <a:rPr lang="en-US" altLang="en-US"/>
              <a:t>:</a:t>
            </a:r>
          </a:p>
          <a:p>
            <a:pPr>
              <a:buNone/>
            </a:pPr>
            <a:r>
              <a:rPr lang="en-US" altLang="en-US">
                <a:solidFill>
                  <a:srgbClr val="0070C0"/>
                </a:solidFill>
              </a:rPr>
              <a:t>&lt;hr </a:t>
            </a:r>
            <a:r>
              <a:rPr lang="en-US" altLang="en-US"/>
              <a:t>size=32</a:t>
            </a:r>
            <a:r>
              <a:rPr lang="en-US" altLang="en-US">
                <a:solidFill>
                  <a:srgbClr val="0070C0"/>
                </a:solidFill>
              </a:rPr>
              <a:t>&gt;</a:t>
            </a:r>
          </a:p>
          <a:p>
            <a:endParaRPr lang="en-US"/>
          </a:p>
        </p:txBody>
      </p:sp>
      <p:sp>
        <p:nvSpPr>
          <p:cNvPr id="3" name="Title 2">
            <a:extLst>
              <a:ext uri="{FF2B5EF4-FFF2-40B4-BE49-F238E27FC236}">
                <a16:creationId xmlns:a16="http://schemas.microsoft.com/office/drawing/2014/main" id="{2F4D3B38-51E3-4E2A-AA2A-355306A3ED61}"/>
              </a:ext>
            </a:extLst>
          </p:cNvPr>
          <p:cNvSpPr>
            <a:spLocks noGrp="1"/>
          </p:cNvSpPr>
          <p:nvPr>
            <p:ph type="title"/>
          </p:nvPr>
        </p:nvSpPr>
        <p:spPr/>
        <p:txBody>
          <a:bodyPr/>
          <a:lstStyle/>
          <a:p>
            <a:r>
              <a:rPr lang="en-US" altLang="en-US" sz="3600"/>
              <a:t>Thiết kế web với HTML</a:t>
            </a:r>
            <a:endParaRPr lang="en-US"/>
          </a:p>
        </p:txBody>
      </p:sp>
    </p:spTree>
    <p:extLst>
      <p:ext uri="{BB962C8B-B14F-4D97-AF65-F5344CB8AC3E}">
        <p14:creationId xmlns:p14="http://schemas.microsoft.com/office/powerpoint/2010/main" val="205750242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47D789E-C61B-414F-B357-B5DF02BDA3A5}"/>
              </a:ext>
            </a:extLst>
          </p:cNvPr>
          <p:cNvSpPr>
            <a:spLocks noGrp="1"/>
          </p:cNvSpPr>
          <p:nvPr>
            <p:ph idx="1"/>
          </p:nvPr>
        </p:nvSpPr>
        <p:spPr/>
        <p:txBody>
          <a:bodyPr/>
          <a:lstStyle/>
          <a:p>
            <a:pPr marL="609600" indent="-609600">
              <a:buNone/>
            </a:pPr>
            <a:r>
              <a:rPr lang="en-US" altLang="en-US" b="1"/>
              <a:t>5.3.2. Độ rộng của đường</a:t>
            </a:r>
          </a:p>
          <a:p>
            <a:pPr marL="609600" indent="-609600"/>
            <a:r>
              <a:rPr lang="en-US" altLang="en-US"/>
              <a:t>Ta sử dụng tham số width</a:t>
            </a:r>
          </a:p>
          <a:p>
            <a:pPr marL="609600" indent="-609600"/>
            <a:r>
              <a:rPr lang="en-US" altLang="en-US"/>
              <a:t>Cú pháp:</a:t>
            </a:r>
          </a:p>
          <a:p>
            <a:pPr marL="609600" indent="-609600" algn="ctr">
              <a:buNone/>
            </a:pPr>
            <a:r>
              <a:rPr lang="en-US" altLang="en-US"/>
              <a:t>   </a:t>
            </a:r>
            <a:r>
              <a:rPr lang="en-US" altLang="en-US">
                <a:solidFill>
                  <a:srgbClr val="0070C0"/>
                </a:solidFill>
              </a:rPr>
              <a:t>   &lt;hr</a:t>
            </a:r>
            <a:r>
              <a:rPr lang="en-US" altLang="en-US"/>
              <a:t> </a:t>
            </a:r>
            <a:r>
              <a:rPr lang="en-US" altLang="en-US">
                <a:solidFill>
                  <a:srgbClr val="0070C0"/>
                </a:solidFill>
              </a:rPr>
              <a:t>width</a:t>
            </a:r>
            <a:r>
              <a:rPr lang="en-US" altLang="en-US"/>
              <a:t> = N</a:t>
            </a:r>
            <a:r>
              <a:rPr lang="en-US" altLang="en-US">
                <a:solidFill>
                  <a:srgbClr val="0070C0"/>
                </a:solidFill>
              </a:rPr>
              <a:t>&gt;</a:t>
            </a:r>
          </a:p>
          <a:p>
            <a:pPr marL="609600" indent="-609600" algn="ctr">
              <a:buNone/>
            </a:pPr>
            <a:r>
              <a:rPr lang="en-US" altLang="en-US"/>
              <a:t>hoặc </a:t>
            </a:r>
            <a:r>
              <a:rPr lang="en-US" altLang="en-US">
                <a:solidFill>
                  <a:srgbClr val="0070C0"/>
                </a:solidFill>
              </a:rPr>
              <a:t>&lt;hr</a:t>
            </a:r>
            <a:r>
              <a:rPr lang="en-US" altLang="en-US"/>
              <a:t> </a:t>
            </a:r>
            <a:r>
              <a:rPr lang="en-US" altLang="en-US">
                <a:solidFill>
                  <a:srgbClr val="0070C0"/>
                </a:solidFill>
              </a:rPr>
              <a:t>width</a:t>
            </a:r>
            <a:r>
              <a:rPr lang="en-US" altLang="en-US"/>
              <a:t> = Z%</a:t>
            </a:r>
            <a:r>
              <a:rPr lang="en-US" altLang="en-US">
                <a:solidFill>
                  <a:srgbClr val="0070C0"/>
                </a:solidFill>
              </a:rPr>
              <a:t>&gt;</a:t>
            </a:r>
          </a:p>
          <a:p>
            <a:pPr marL="233363" lvl="1" indent="0">
              <a:buNone/>
            </a:pPr>
            <a:r>
              <a:rPr lang="en-US" altLang="en-US"/>
              <a:t>Trong đó N là số điểm của đường thẳng, Z% là tỉ lệ phần trăm của trang hiện hành.</a:t>
            </a:r>
            <a:endParaRPr lang="en-US"/>
          </a:p>
        </p:txBody>
      </p:sp>
      <p:sp>
        <p:nvSpPr>
          <p:cNvPr id="3" name="Title 2">
            <a:extLst>
              <a:ext uri="{FF2B5EF4-FFF2-40B4-BE49-F238E27FC236}">
                <a16:creationId xmlns:a16="http://schemas.microsoft.com/office/drawing/2014/main" id="{2F4D3B38-51E3-4E2A-AA2A-355306A3ED61}"/>
              </a:ext>
            </a:extLst>
          </p:cNvPr>
          <p:cNvSpPr>
            <a:spLocks noGrp="1"/>
          </p:cNvSpPr>
          <p:nvPr>
            <p:ph type="title"/>
          </p:nvPr>
        </p:nvSpPr>
        <p:spPr/>
        <p:txBody>
          <a:bodyPr/>
          <a:lstStyle/>
          <a:p>
            <a:r>
              <a:rPr lang="en-US" altLang="en-US" sz="3600"/>
              <a:t>Thiết kế web với HTML</a:t>
            </a:r>
            <a:endParaRPr lang="en-US"/>
          </a:p>
        </p:txBody>
      </p:sp>
    </p:spTree>
    <p:extLst>
      <p:ext uri="{BB962C8B-B14F-4D97-AF65-F5344CB8AC3E}">
        <p14:creationId xmlns:p14="http://schemas.microsoft.com/office/powerpoint/2010/main" val="2245259369"/>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47D789E-C61B-414F-B357-B5DF02BDA3A5}"/>
              </a:ext>
            </a:extLst>
          </p:cNvPr>
          <p:cNvSpPr>
            <a:spLocks noGrp="1"/>
          </p:cNvSpPr>
          <p:nvPr>
            <p:ph idx="1"/>
          </p:nvPr>
        </p:nvSpPr>
        <p:spPr/>
        <p:txBody>
          <a:bodyPr>
            <a:normAutofit/>
          </a:bodyPr>
          <a:lstStyle/>
          <a:p>
            <a:pPr marL="233363" indent="0">
              <a:buNone/>
            </a:pPr>
            <a:r>
              <a:rPr lang="en-US" altLang="en-US"/>
              <a:t>Có thể thêm tham số </a:t>
            </a:r>
            <a:r>
              <a:rPr lang="en-US" altLang="en-US">
                <a:solidFill>
                  <a:schemeClr val="tx2"/>
                </a:solidFill>
              </a:rPr>
              <a:t>align</a:t>
            </a:r>
            <a:r>
              <a:rPr lang="en-US" altLang="en-US"/>
              <a:t>="</a:t>
            </a:r>
            <a:r>
              <a:rPr lang="en-US" altLang="en-US">
                <a:solidFill>
                  <a:schemeClr val="folHlink"/>
                </a:solidFill>
              </a:rPr>
              <a:t>left</a:t>
            </a:r>
            <a:r>
              <a:rPr lang="en-US" altLang="en-US"/>
              <a:t>", </a:t>
            </a:r>
            <a:r>
              <a:rPr lang="en-US" altLang="en-US">
                <a:solidFill>
                  <a:schemeClr val="tx2"/>
                </a:solidFill>
              </a:rPr>
              <a:t>align</a:t>
            </a:r>
            <a:r>
              <a:rPr lang="en-US" altLang="en-US"/>
              <a:t>="</a:t>
            </a:r>
            <a:r>
              <a:rPr lang="en-US" altLang="en-US">
                <a:solidFill>
                  <a:schemeClr val="folHlink"/>
                </a:solidFill>
              </a:rPr>
              <a:t>right</a:t>
            </a:r>
            <a:r>
              <a:rPr lang="en-US" altLang="en-US"/>
              <a:t>". để  căn chỉnh đường kẻ</a:t>
            </a:r>
          </a:p>
          <a:p>
            <a:pPr marL="233363" indent="0">
              <a:buNone/>
            </a:pPr>
            <a:r>
              <a:rPr lang="en-US" altLang="en-US"/>
              <a:t>* </a:t>
            </a:r>
            <a:r>
              <a:rPr lang="en-US" altLang="en-US">
                <a:solidFill>
                  <a:schemeClr val="hlink"/>
                </a:solidFill>
              </a:rPr>
              <a:t>Màu sắc của đường kẻ</a:t>
            </a:r>
          </a:p>
          <a:p>
            <a:pPr marL="233363" indent="0"/>
            <a:r>
              <a:rPr lang="en-US" altLang="en-US"/>
              <a:t>Ta thêm tham số </a:t>
            </a:r>
            <a:r>
              <a:rPr lang="en-US" altLang="en-US">
                <a:solidFill>
                  <a:schemeClr val="tx2"/>
                </a:solidFill>
              </a:rPr>
              <a:t>color = #xxyyzz</a:t>
            </a:r>
            <a:r>
              <a:rPr lang="en-US" altLang="en-US"/>
              <a:t>.</a:t>
            </a:r>
          </a:p>
          <a:p>
            <a:pPr marL="233363" indent="0">
              <a:buNone/>
            </a:pPr>
            <a:endParaRPr lang="en-US" altLang="en-US"/>
          </a:p>
          <a:p>
            <a:pPr marL="233363" indent="0">
              <a:buNone/>
            </a:pPr>
            <a:r>
              <a:rPr lang="en-US" altLang="en-US"/>
              <a:t>* Đường kẻ không có bóng</a:t>
            </a:r>
          </a:p>
          <a:p>
            <a:pPr marL="233363" indent="0"/>
            <a:r>
              <a:rPr lang="en-US" altLang="en-US"/>
              <a:t>Ta thêm từ khoá </a:t>
            </a:r>
            <a:r>
              <a:rPr lang="en-US" altLang="en-US">
                <a:solidFill>
                  <a:schemeClr val="tx2"/>
                </a:solidFill>
              </a:rPr>
              <a:t>noshade</a:t>
            </a:r>
            <a:r>
              <a:rPr lang="en-US" altLang="en-US"/>
              <a:t> sau tag </a:t>
            </a:r>
            <a:r>
              <a:rPr lang="en-US" altLang="en-US">
                <a:solidFill>
                  <a:schemeClr val="tx2"/>
                </a:solidFill>
              </a:rPr>
              <a:t>hr</a:t>
            </a:r>
            <a:r>
              <a:rPr lang="en-US" altLang="en-US"/>
              <a:t>.</a:t>
            </a:r>
          </a:p>
          <a:p>
            <a:pPr marL="233363" indent="0"/>
            <a:r>
              <a:rPr lang="en-US" altLang="en-US">
                <a:hlinkClick r:id="rId2" action="ppaction://hlinkfile"/>
              </a:rPr>
              <a:t>Ví dụ</a:t>
            </a:r>
            <a:r>
              <a:rPr lang="en-US" altLang="en-US"/>
              <a:t>: </a:t>
            </a:r>
          </a:p>
          <a:p>
            <a:endParaRPr lang="en-US"/>
          </a:p>
        </p:txBody>
      </p:sp>
      <p:sp>
        <p:nvSpPr>
          <p:cNvPr id="3" name="Title 2">
            <a:extLst>
              <a:ext uri="{FF2B5EF4-FFF2-40B4-BE49-F238E27FC236}">
                <a16:creationId xmlns:a16="http://schemas.microsoft.com/office/drawing/2014/main" id="{2F4D3B38-51E3-4E2A-AA2A-355306A3ED61}"/>
              </a:ext>
            </a:extLst>
          </p:cNvPr>
          <p:cNvSpPr>
            <a:spLocks noGrp="1"/>
          </p:cNvSpPr>
          <p:nvPr>
            <p:ph type="title"/>
          </p:nvPr>
        </p:nvSpPr>
        <p:spPr/>
        <p:txBody>
          <a:bodyPr/>
          <a:lstStyle/>
          <a:p>
            <a:r>
              <a:rPr lang="en-US" altLang="en-US" sz="3600"/>
              <a:t>Thiết kế web với HTML</a:t>
            </a:r>
            <a:endParaRPr lang="en-US"/>
          </a:p>
        </p:txBody>
      </p:sp>
    </p:spTree>
    <p:extLst>
      <p:ext uri="{BB962C8B-B14F-4D97-AF65-F5344CB8AC3E}">
        <p14:creationId xmlns:p14="http://schemas.microsoft.com/office/powerpoint/2010/main" val="2933751802"/>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47D789E-C61B-414F-B357-B5DF02BDA3A5}"/>
              </a:ext>
            </a:extLst>
          </p:cNvPr>
          <p:cNvSpPr>
            <a:spLocks noGrp="1"/>
          </p:cNvSpPr>
          <p:nvPr>
            <p:ph idx="1"/>
          </p:nvPr>
        </p:nvSpPr>
        <p:spPr/>
        <p:txBody>
          <a:bodyPr>
            <a:normAutofit/>
          </a:bodyPr>
          <a:lstStyle/>
          <a:p>
            <a:pPr marL="109728" indent="0">
              <a:buNone/>
            </a:pPr>
            <a:r>
              <a:rPr lang="en-US" altLang="en-US" b="1"/>
              <a:t>5.4. Xét thêm về sự chỉnh lề</a:t>
            </a:r>
          </a:p>
          <a:p>
            <a:pPr marL="609600" indent="-609600">
              <a:buNone/>
            </a:pPr>
            <a:r>
              <a:rPr lang="en-US" altLang="en-US" b="1"/>
              <a:t>5.4.1. Sự chỉnh lề văn bản</a:t>
            </a:r>
          </a:p>
          <a:p>
            <a:pPr marL="609600" indent="-609600"/>
            <a:r>
              <a:rPr lang="en-US" altLang="en-US"/>
              <a:t>Ta có thể dùng tag:</a:t>
            </a:r>
          </a:p>
          <a:p>
            <a:pPr marL="609600" indent="-609600" algn="ctr">
              <a:buNone/>
            </a:pPr>
            <a:r>
              <a:rPr lang="en-US" altLang="en-US">
                <a:solidFill>
                  <a:srgbClr val="0070C0"/>
                </a:solidFill>
              </a:rPr>
              <a:t>&lt;center&gt;</a:t>
            </a:r>
            <a:r>
              <a:rPr lang="en-US" altLang="en-US"/>
              <a:t> text </a:t>
            </a:r>
            <a:r>
              <a:rPr lang="en-US" altLang="en-US">
                <a:solidFill>
                  <a:srgbClr val="0070C0"/>
                </a:solidFill>
              </a:rPr>
              <a:t>&lt;/center&gt;</a:t>
            </a:r>
          </a:p>
          <a:p>
            <a:pPr marL="990600" lvl="1" indent="-533400">
              <a:buNone/>
            </a:pPr>
            <a:r>
              <a:rPr lang="en-US" altLang="en-US"/>
              <a:t>vẫn có tác dụng là căn đoạn văn bản ở giữa.</a:t>
            </a:r>
          </a:p>
          <a:p>
            <a:r>
              <a:rPr lang="en-US" altLang="en-US" b="1" i="1"/>
              <a:t>tag xoá đi sự sắp xếp:</a:t>
            </a:r>
          </a:p>
          <a:p>
            <a:pPr lvl="1"/>
            <a:r>
              <a:rPr lang="en-US" altLang="en-US"/>
              <a:t>&lt;br clear=left&gt;</a:t>
            </a:r>
          </a:p>
          <a:p>
            <a:pPr lvl="1"/>
            <a:r>
              <a:rPr lang="en-US" altLang="en-US"/>
              <a:t>&lt;br clear=right&gt;</a:t>
            </a:r>
          </a:p>
          <a:p>
            <a:pPr lvl="1"/>
            <a:r>
              <a:rPr lang="en-US" altLang="en-US"/>
              <a:t>&lt;br clear=all&gt;</a:t>
            </a:r>
          </a:p>
          <a:p>
            <a:pPr marL="990600" lvl="1" indent="-533400">
              <a:buNone/>
            </a:pPr>
            <a:endParaRPr lang="en-US" altLang="en-US"/>
          </a:p>
        </p:txBody>
      </p:sp>
      <p:sp>
        <p:nvSpPr>
          <p:cNvPr id="3" name="Title 2">
            <a:extLst>
              <a:ext uri="{FF2B5EF4-FFF2-40B4-BE49-F238E27FC236}">
                <a16:creationId xmlns:a16="http://schemas.microsoft.com/office/drawing/2014/main" id="{2F4D3B38-51E3-4E2A-AA2A-355306A3ED61}"/>
              </a:ext>
            </a:extLst>
          </p:cNvPr>
          <p:cNvSpPr>
            <a:spLocks noGrp="1"/>
          </p:cNvSpPr>
          <p:nvPr>
            <p:ph type="title"/>
          </p:nvPr>
        </p:nvSpPr>
        <p:spPr/>
        <p:txBody>
          <a:bodyPr/>
          <a:lstStyle/>
          <a:p>
            <a:r>
              <a:rPr lang="en-US" altLang="en-US" sz="3600"/>
              <a:t>Thiết kế web với HTML</a:t>
            </a:r>
            <a:endParaRPr lang="en-US"/>
          </a:p>
        </p:txBody>
      </p:sp>
    </p:spTree>
    <p:extLst>
      <p:ext uri="{BB962C8B-B14F-4D97-AF65-F5344CB8AC3E}">
        <p14:creationId xmlns:p14="http://schemas.microsoft.com/office/powerpoint/2010/main" val="35494994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074FCB9-5287-4BAE-9E7F-52D01E4E7920}"/>
              </a:ext>
            </a:extLst>
          </p:cNvPr>
          <p:cNvSpPr>
            <a:spLocks noGrp="1"/>
          </p:cNvSpPr>
          <p:nvPr>
            <p:ph idx="1"/>
          </p:nvPr>
        </p:nvSpPr>
        <p:spPr>
          <a:xfrm>
            <a:off x="1981200" y="1066801"/>
            <a:ext cx="8458200" cy="4754563"/>
          </a:xfrm>
        </p:spPr>
        <p:txBody>
          <a:bodyPr>
            <a:normAutofit fontScale="85000" lnSpcReduction="10000"/>
          </a:bodyPr>
          <a:lstStyle/>
          <a:p>
            <a:pPr>
              <a:lnSpc>
                <a:spcPct val="120000"/>
              </a:lnSpc>
              <a:spcBef>
                <a:spcPts val="600"/>
              </a:spcBef>
              <a:spcAft>
                <a:spcPts val="600"/>
              </a:spcAft>
            </a:pPr>
            <a:r>
              <a:rPr lang="en-US" altLang="en-US" sz="2400"/>
              <a:t>Máy chủ là máy tính chuyên cung cấp tài nguyên, dịch vụ cho máy tính khác.</a:t>
            </a:r>
          </a:p>
          <a:p>
            <a:pPr>
              <a:lnSpc>
                <a:spcPct val="120000"/>
              </a:lnSpc>
              <a:spcBef>
                <a:spcPts val="600"/>
              </a:spcBef>
              <a:spcAft>
                <a:spcPts val="600"/>
              </a:spcAft>
            </a:pPr>
            <a:r>
              <a:rPr lang="en-US" altLang="en-US" sz="2400"/>
              <a:t>Thường được cài các phần mềm chuyên dụng để có khả năng cung cấp</a:t>
            </a:r>
          </a:p>
          <a:p>
            <a:pPr>
              <a:lnSpc>
                <a:spcPct val="120000"/>
              </a:lnSpc>
              <a:spcBef>
                <a:spcPts val="600"/>
              </a:spcBef>
              <a:spcAft>
                <a:spcPts val="600"/>
              </a:spcAft>
            </a:pPr>
            <a:r>
              <a:rPr lang="en-US" altLang="en-US" sz="2400"/>
              <a:t>Máy chủ có cấu hình cao, khả năng hoạt động ổn định</a:t>
            </a:r>
          </a:p>
          <a:p>
            <a:pPr>
              <a:lnSpc>
                <a:spcPct val="120000"/>
              </a:lnSpc>
              <a:spcBef>
                <a:spcPts val="600"/>
              </a:spcBef>
              <a:spcAft>
                <a:spcPts val="600"/>
              </a:spcAft>
            </a:pPr>
            <a:r>
              <a:rPr lang="en-US" altLang="en-US" sz="2400"/>
              <a:t>Một máy chủ có thể dùng cho một hay nhiều mục đích. Tên máy chủ thường gắn với mục đích sử dụng. </a:t>
            </a:r>
          </a:p>
          <a:p>
            <a:pPr lvl="1">
              <a:lnSpc>
                <a:spcPct val="120000"/>
              </a:lnSpc>
              <a:spcBef>
                <a:spcPts val="600"/>
              </a:spcBef>
              <a:spcAft>
                <a:spcPts val="600"/>
              </a:spcAft>
            </a:pPr>
            <a:r>
              <a:rPr lang="en-US" altLang="en-US"/>
              <a:t>Ví dụ:</a:t>
            </a:r>
          </a:p>
          <a:p>
            <a:pPr lvl="2">
              <a:lnSpc>
                <a:spcPct val="120000"/>
              </a:lnSpc>
              <a:spcBef>
                <a:spcPts val="600"/>
              </a:spcBef>
              <a:spcAft>
                <a:spcPts val="600"/>
              </a:spcAft>
            </a:pPr>
            <a:r>
              <a:rPr lang="en-US" altLang="en-US" i="1"/>
              <a:t>File server</a:t>
            </a:r>
          </a:p>
          <a:p>
            <a:pPr lvl="2">
              <a:lnSpc>
                <a:spcPct val="120000"/>
              </a:lnSpc>
              <a:spcBef>
                <a:spcPts val="600"/>
              </a:spcBef>
              <a:spcAft>
                <a:spcPts val="600"/>
              </a:spcAft>
            </a:pPr>
            <a:r>
              <a:rPr lang="en-US" altLang="en-US" i="1"/>
              <a:t>Application server</a:t>
            </a:r>
          </a:p>
          <a:p>
            <a:pPr lvl="2">
              <a:lnSpc>
                <a:spcPct val="120000"/>
              </a:lnSpc>
              <a:spcBef>
                <a:spcPts val="600"/>
              </a:spcBef>
              <a:spcAft>
                <a:spcPts val="600"/>
              </a:spcAft>
            </a:pPr>
            <a:r>
              <a:rPr lang="en-US" altLang="en-US" i="1"/>
              <a:t>Mail server</a:t>
            </a:r>
          </a:p>
          <a:p>
            <a:pPr lvl="2">
              <a:lnSpc>
                <a:spcPct val="120000"/>
              </a:lnSpc>
              <a:spcBef>
                <a:spcPts val="600"/>
              </a:spcBef>
              <a:spcAft>
                <a:spcPts val="600"/>
              </a:spcAft>
            </a:pPr>
            <a:r>
              <a:rPr lang="en-US" altLang="en-US" i="1"/>
              <a:t>Web server</a:t>
            </a:r>
            <a:endParaRPr lang="en-US" altLang="en-US"/>
          </a:p>
          <a:p>
            <a:pPr>
              <a:lnSpc>
                <a:spcPct val="120000"/>
              </a:lnSpc>
            </a:pPr>
            <a:endParaRPr lang="en-US"/>
          </a:p>
        </p:txBody>
      </p:sp>
      <p:sp>
        <p:nvSpPr>
          <p:cNvPr id="3" name="Title 2">
            <a:extLst>
              <a:ext uri="{FF2B5EF4-FFF2-40B4-BE49-F238E27FC236}">
                <a16:creationId xmlns:a16="http://schemas.microsoft.com/office/drawing/2014/main" id="{A240F612-11CC-4F4F-8C77-CA4A062DC23C}"/>
              </a:ext>
            </a:extLst>
          </p:cNvPr>
          <p:cNvSpPr>
            <a:spLocks noGrp="1"/>
          </p:cNvSpPr>
          <p:nvPr>
            <p:ph type="title"/>
          </p:nvPr>
        </p:nvSpPr>
        <p:spPr/>
        <p:txBody>
          <a:bodyPr/>
          <a:lstStyle/>
          <a:p>
            <a:r>
              <a:rPr lang="en-US"/>
              <a:t>Máy chủ (Server)</a:t>
            </a:r>
          </a:p>
        </p:txBody>
      </p:sp>
      <p:pic>
        <p:nvPicPr>
          <p:cNvPr id="4" name="Picture 4" descr="server1">
            <a:extLst>
              <a:ext uri="{FF2B5EF4-FFF2-40B4-BE49-F238E27FC236}">
                <a16:creationId xmlns:a16="http://schemas.microsoft.com/office/drawing/2014/main" id="{87E3EF1C-6847-4B0C-B09F-6E85B4E9F0E3}"/>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162801" y="3168588"/>
            <a:ext cx="2195513" cy="259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07514258"/>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47D789E-C61B-414F-B357-B5DF02BDA3A5}"/>
              </a:ext>
            </a:extLst>
          </p:cNvPr>
          <p:cNvSpPr>
            <a:spLocks noGrp="1"/>
          </p:cNvSpPr>
          <p:nvPr>
            <p:ph idx="1"/>
          </p:nvPr>
        </p:nvSpPr>
        <p:spPr/>
        <p:txBody>
          <a:bodyPr/>
          <a:lstStyle/>
          <a:p>
            <a:pPr marL="609600" indent="-609600">
              <a:buNone/>
            </a:pPr>
            <a:r>
              <a:rPr lang="en-US" altLang="en-US" b="1"/>
              <a:t>5.4.2. Chỉnh lề và sắp xếp văn bản</a:t>
            </a:r>
          </a:p>
          <a:p>
            <a:pPr marL="609600" indent="-609600"/>
            <a:r>
              <a:rPr lang="en-US" altLang="en-US" b="1" i="1"/>
              <a:t>Còn một tag nữa cũng để chỉnh lề văn bản:</a:t>
            </a:r>
          </a:p>
          <a:p>
            <a:pPr marL="990600" lvl="1" indent="-533400">
              <a:buNone/>
            </a:pPr>
            <a:r>
              <a:rPr lang="en-US" altLang="en-US"/>
              <a:t>&lt;div align=left&gt; text &lt;/div&gt;</a:t>
            </a:r>
          </a:p>
          <a:p>
            <a:pPr marL="990600" lvl="1" indent="-533400">
              <a:buNone/>
            </a:pPr>
            <a:r>
              <a:rPr lang="en-US" altLang="en-US"/>
              <a:t>&lt;div align=right&gt; text &lt;/div&gt;</a:t>
            </a:r>
          </a:p>
          <a:p>
            <a:pPr marL="990600" lvl="1" indent="-533400">
              <a:buNone/>
            </a:pPr>
            <a:r>
              <a:rPr lang="en-US" altLang="en-US"/>
              <a:t>&lt;div align=center&gt; text &lt;/div&gt;</a:t>
            </a:r>
          </a:p>
          <a:p>
            <a:pPr marL="609600" indent="-609600"/>
            <a:r>
              <a:rPr lang="en-US" altLang="en-US" b="1" i="1">
                <a:hlinkClick r:id="rId2" action="ppaction://hlinkfile">
                  <a:extLst>
                    <a:ext uri="{A12FA001-AC4F-418D-AE19-62706E023703}">
                      <ahyp:hlinkClr xmlns:ahyp="http://schemas.microsoft.com/office/drawing/2018/hyperlinkcolor" val="tx"/>
                    </a:ext>
                  </a:extLst>
                </a:hlinkClick>
              </a:rPr>
              <a:t>Ví dụ</a:t>
            </a:r>
            <a:endParaRPr lang="en-US" altLang="en-US" b="1" i="1"/>
          </a:p>
        </p:txBody>
      </p:sp>
      <p:sp>
        <p:nvSpPr>
          <p:cNvPr id="3" name="Title 2">
            <a:extLst>
              <a:ext uri="{FF2B5EF4-FFF2-40B4-BE49-F238E27FC236}">
                <a16:creationId xmlns:a16="http://schemas.microsoft.com/office/drawing/2014/main" id="{2F4D3B38-51E3-4E2A-AA2A-355306A3ED61}"/>
              </a:ext>
            </a:extLst>
          </p:cNvPr>
          <p:cNvSpPr>
            <a:spLocks noGrp="1"/>
          </p:cNvSpPr>
          <p:nvPr>
            <p:ph type="title"/>
          </p:nvPr>
        </p:nvSpPr>
        <p:spPr/>
        <p:txBody>
          <a:bodyPr/>
          <a:lstStyle/>
          <a:p>
            <a:r>
              <a:rPr lang="en-US" altLang="en-US" sz="3600"/>
              <a:t>Thiết kế web với HTML</a:t>
            </a:r>
            <a:endParaRPr lang="en-US"/>
          </a:p>
        </p:txBody>
      </p:sp>
    </p:spTree>
    <p:extLst>
      <p:ext uri="{BB962C8B-B14F-4D97-AF65-F5344CB8AC3E}">
        <p14:creationId xmlns:p14="http://schemas.microsoft.com/office/powerpoint/2010/main" val="2178771837"/>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47D789E-C61B-414F-B357-B5DF02BDA3A5}"/>
              </a:ext>
            </a:extLst>
          </p:cNvPr>
          <p:cNvSpPr>
            <a:spLocks noGrp="1"/>
          </p:cNvSpPr>
          <p:nvPr>
            <p:ph idx="1"/>
          </p:nvPr>
        </p:nvSpPr>
        <p:spPr/>
        <p:txBody>
          <a:bodyPr/>
          <a:lstStyle/>
          <a:p>
            <a:pPr marL="109728" indent="0">
              <a:buNone/>
            </a:pPr>
            <a:r>
              <a:rPr lang="en-US" altLang="en-US" b="1" dirty="0"/>
              <a:t>5.5. </a:t>
            </a:r>
            <a:r>
              <a:rPr lang="en-US" altLang="en-US" b="1" dirty="0" err="1"/>
              <a:t>Nhạc</a:t>
            </a:r>
            <a:r>
              <a:rPr lang="en-US" altLang="en-US" b="1" dirty="0"/>
              <a:t> </a:t>
            </a:r>
            <a:r>
              <a:rPr lang="en-US" altLang="en-US" b="1" dirty="0" err="1"/>
              <a:t>nền</a:t>
            </a:r>
            <a:r>
              <a:rPr lang="en-US" altLang="en-US" b="1" dirty="0"/>
              <a:t> – </a:t>
            </a:r>
            <a:r>
              <a:rPr lang="en-US" altLang="en-US" b="1" dirty="0" err="1"/>
              <a:t>Chèn</a:t>
            </a:r>
            <a:r>
              <a:rPr lang="en-US" altLang="en-US" b="1" dirty="0"/>
              <a:t> video</a:t>
            </a:r>
          </a:p>
          <a:p>
            <a:pPr marL="609600" indent="-609600">
              <a:buNone/>
            </a:pPr>
            <a:r>
              <a:rPr lang="en-US" altLang="en-US" b="1" dirty="0"/>
              <a:t>5.5.1. </a:t>
            </a:r>
            <a:r>
              <a:rPr lang="en-US" altLang="en-US" b="1" dirty="0" err="1"/>
              <a:t>Nhạc</a:t>
            </a:r>
            <a:r>
              <a:rPr lang="en-US" altLang="en-US" b="1" dirty="0"/>
              <a:t> </a:t>
            </a:r>
            <a:r>
              <a:rPr lang="en-US" altLang="en-US" b="1" dirty="0" err="1"/>
              <a:t>nền</a:t>
            </a:r>
            <a:r>
              <a:rPr lang="en-US" altLang="en-US" b="1" dirty="0"/>
              <a:t> &lt;</a:t>
            </a:r>
            <a:r>
              <a:rPr lang="en-US" altLang="en-US" b="1" dirty="0" err="1"/>
              <a:t>BgSound</a:t>
            </a:r>
            <a:r>
              <a:rPr lang="en-US" altLang="en-US" b="1" dirty="0"/>
              <a:t>&gt;: </a:t>
            </a:r>
            <a:r>
              <a:rPr lang="en-US" altLang="en-US" b="1" dirty="0" err="1"/>
              <a:t>định</a:t>
            </a:r>
            <a:r>
              <a:rPr lang="en-US" altLang="en-US" b="1" dirty="0"/>
              <a:t> </a:t>
            </a:r>
            <a:r>
              <a:rPr lang="en-US" altLang="en-US" b="1" dirty="0" err="1"/>
              <a:t>nhạc</a:t>
            </a:r>
            <a:r>
              <a:rPr lang="en-US" altLang="en-US" b="1" dirty="0"/>
              <a:t> </a:t>
            </a:r>
            <a:r>
              <a:rPr lang="en-US" altLang="en-US" b="1" dirty="0" err="1"/>
              <a:t>nền</a:t>
            </a:r>
            <a:r>
              <a:rPr lang="en-US" altLang="en-US" b="1" dirty="0"/>
              <a:t> </a:t>
            </a:r>
            <a:r>
              <a:rPr lang="en-US" altLang="en-US" b="1" dirty="0" err="1"/>
              <a:t>cho</a:t>
            </a:r>
            <a:r>
              <a:rPr lang="en-US" altLang="en-US" b="1" dirty="0"/>
              <a:t> </a:t>
            </a:r>
            <a:r>
              <a:rPr lang="en-US" altLang="en-US" b="1" dirty="0" err="1"/>
              <a:t>trang</a:t>
            </a:r>
            <a:r>
              <a:rPr lang="en-US" altLang="en-US" b="1" dirty="0"/>
              <a:t> </a:t>
            </a:r>
            <a:r>
              <a:rPr lang="en-US" altLang="en-US" b="1" dirty="0" err="1"/>
              <a:t>tài</a:t>
            </a:r>
            <a:r>
              <a:rPr lang="en-US" altLang="en-US" b="1" dirty="0"/>
              <a:t> </a:t>
            </a:r>
            <a:r>
              <a:rPr lang="en-US" altLang="en-US" b="1" dirty="0" err="1"/>
              <a:t>liệu</a:t>
            </a:r>
            <a:endParaRPr lang="en-US" altLang="en-US" b="1" dirty="0"/>
          </a:p>
          <a:p>
            <a:pPr marL="609600" indent="-609600">
              <a:lnSpc>
                <a:spcPct val="120000"/>
              </a:lnSpc>
            </a:pPr>
            <a:r>
              <a:rPr lang="en-US" altLang="en-US" dirty="0" err="1"/>
              <a:t>Cú</a:t>
            </a:r>
            <a:r>
              <a:rPr lang="en-US" altLang="en-US" dirty="0"/>
              <a:t> </a:t>
            </a:r>
            <a:r>
              <a:rPr lang="en-US" altLang="en-US" dirty="0" err="1"/>
              <a:t>pháp</a:t>
            </a:r>
            <a:r>
              <a:rPr lang="en-US" altLang="en-US" dirty="0"/>
              <a:t>: </a:t>
            </a:r>
            <a:r>
              <a:rPr lang="en-US" altLang="en-US" dirty="0">
                <a:solidFill>
                  <a:schemeClr val="tx2"/>
                </a:solidFill>
              </a:rPr>
              <a:t>&lt;</a:t>
            </a:r>
            <a:r>
              <a:rPr lang="en-US" altLang="en-US" dirty="0" err="1">
                <a:solidFill>
                  <a:schemeClr val="tx2"/>
                </a:solidFill>
              </a:rPr>
              <a:t>bgsound</a:t>
            </a:r>
            <a:r>
              <a:rPr lang="en-US" altLang="en-US" dirty="0">
                <a:solidFill>
                  <a:schemeClr val="tx2"/>
                </a:solidFill>
              </a:rPr>
              <a:t> </a:t>
            </a:r>
            <a:r>
              <a:rPr lang="en-US" altLang="en-US" dirty="0" err="1">
                <a:solidFill>
                  <a:schemeClr val="tx2"/>
                </a:solidFill>
              </a:rPr>
              <a:t>src</a:t>
            </a:r>
            <a:r>
              <a:rPr lang="en-US" altLang="en-US" dirty="0"/>
              <a:t>=</a:t>
            </a:r>
            <a:r>
              <a:rPr lang="en-US" altLang="en-US" dirty="0" err="1">
                <a:solidFill>
                  <a:schemeClr val="folHlink"/>
                </a:solidFill>
              </a:rPr>
              <a:t>url</a:t>
            </a:r>
            <a:r>
              <a:rPr lang="en-US" altLang="en-US" dirty="0"/>
              <a:t> </a:t>
            </a:r>
            <a:r>
              <a:rPr lang="en-US" altLang="en-US" dirty="0">
                <a:solidFill>
                  <a:schemeClr val="tx2"/>
                </a:solidFill>
              </a:rPr>
              <a:t>loop</a:t>
            </a:r>
            <a:r>
              <a:rPr lang="en-US" altLang="en-US" dirty="0"/>
              <a:t>=</a:t>
            </a:r>
            <a:r>
              <a:rPr lang="en-US" altLang="en-US" dirty="0">
                <a:solidFill>
                  <a:schemeClr val="folHlink"/>
                </a:solidFill>
              </a:rPr>
              <a:t>n</a:t>
            </a:r>
            <a:r>
              <a:rPr lang="en-US" altLang="en-US" dirty="0">
                <a:solidFill>
                  <a:schemeClr val="tx2"/>
                </a:solidFill>
              </a:rPr>
              <a:t>&gt;</a:t>
            </a:r>
          </a:p>
          <a:p>
            <a:pPr marL="609600" indent="-609600">
              <a:lnSpc>
                <a:spcPct val="120000"/>
              </a:lnSpc>
            </a:pPr>
            <a:r>
              <a:rPr lang="en-US" altLang="en-US" dirty="0">
                <a:solidFill>
                  <a:schemeClr val="folHlink"/>
                </a:solidFill>
              </a:rPr>
              <a:t>url</a:t>
            </a:r>
            <a:r>
              <a:rPr lang="en-US" altLang="en-US" dirty="0"/>
              <a:t>: </a:t>
            </a:r>
            <a:r>
              <a:rPr lang="en-US" altLang="en-US" dirty="0" err="1"/>
              <a:t>chỉ</a:t>
            </a:r>
            <a:r>
              <a:rPr lang="en-US" altLang="en-US" dirty="0"/>
              <a:t> </a:t>
            </a:r>
            <a:r>
              <a:rPr lang="en-US" altLang="en-US" dirty="0" err="1"/>
              <a:t>định</a:t>
            </a:r>
            <a:r>
              <a:rPr lang="en-US" altLang="en-US" dirty="0"/>
              <a:t> </a:t>
            </a:r>
            <a:r>
              <a:rPr lang="en-US" altLang="en-US" dirty="0" err="1"/>
              <a:t>tệp</a:t>
            </a:r>
            <a:r>
              <a:rPr lang="en-US" altLang="en-US" dirty="0"/>
              <a:t> tin </a:t>
            </a:r>
            <a:r>
              <a:rPr lang="en-US" altLang="en-US" dirty="0" err="1"/>
              <a:t>nhạc</a:t>
            </a:r>
            <a:r>
              <a:rPr lang="en-US" altLang="en-US" dirty="0"/>
              <a:t> </a:t>
            </a:r>
            <a:r>
              <a:rPr lang="en-US" altLang="en-US" dirty="0" err="1"/>
              <a:t>có</a:t>
            </a:r>
            <a:r>
              <a:rPr lang="en-US" altLang="en-US" dirty="0"/>
              <a:t> </a:t>
            </a:r>
            <a:r>
              <a:rPr lang="en-US" altLang="en-US" dirty="0" err="1"/>
              <a:t>định</a:t>
            </a:r>
            <a:r>
              <a:rPr lang="en-US" altLang="en-US" dirty="0"/>
              <a:t> </a:t>
            </a:r>
            <a:r>
              <a:rPr lang="en-US" altLang="en-US" dirty="0" err="1"/>
              <a:t>dạng</a:t>
            </a:r>
            <a:r>
              <a:rPr lang="en-US" altLang="en-US" dirty="0"/>
              <a:t> wav, au, midi.</a:t>
            </a:r>
          </a:p>
          <a:p>
            <a:pPr marL="990600" lvl="1" indent="-533400"/>
            <a:r>
              <a:rPr lang="en-US" altLang="en-US" dirty="0">
                <a:solidFill>
                  <a:schemeClr val="folHlink"/>
                </a:solidFill>
              </a:rPr>
              <a:t>n</a:t>
            </a:r>
            <a:r>
              <a:rPr lang="en-US" altLang="en-US" dirty="0"/>
              <a:t>: </a:t>
            </a:r>
            <a:r>
              <a:rPr lang="en-US" altLang="en-US" dirty="0" err="1"/>
              <a:t>số</a:t>
            </a:r>
            <a:r>
              <a:rPr lang="en-US" altLang="en-US" dirty="0"/>
              <a:t> </a:t>
            </a:r>
            <a:r>
              <a:rPr lang="en-US" altLang="en-US" dirty="0" err="1"/>
              <a:t>lần</a:t>
            </a:r>
            <a:r>
              <a:rPr lang="en-US" altLang="en-US" dirty="0"/>
              <a:t> </a:t>
            </a:r>
            <a:r>
              <a:rPr lang="en-US" altLang="en-US" dirty="0" err="1"/>
              <a:t>lặp</a:t>
            </a:r>
            <a:r>
              <a:rPr lang="en-US" altLang="en-US" dirty="0"/>
              <a:t> </a:t>
            </a:r>
            <a:r>
              <a:rPr lang="en-US" altLang="en-US" dirty="0" err="1"/>
              <a:t>lại</a:t>
            </a:r>
            <a:r>
              <a:rPr lang="en-US" altLang="en-US" dirty="0"/>
              <a:t> </a:t>
            </a:r>
            <a:r>
              <a:rPr lang="en-US" altLang="en-US" dirty="0" err="1"/>
              <a:t>bài</a:t>
            </a:r>
            <a:r>
              <a:rPr lang="en-US" altLang="en-US" dirty="0"/>
              <a:t> </a:t>
            </a:r>
            <a:r>
              <a:rPr lang="en-US" altLang="en-US" dirty="0" err="1"/>
              <a:t>hát</a:t>
            </a:r>
            <a:r>
              <a:rPr lang="en-US" altLang="en-US" dirty="0"/>
              <a:t>, </a:t>
            </a:r>
            <a:r>
              <a:rPr lang="en-US" altLang="en-US" dirty="0">
                <a:solidFill>
                  <a:schemeClr val="folHlink"/>
                </a:solidFill>
              </a:rPr>
              <a:t>n</a:t>
            </a:r>
            <a:r>
              <a:rPr lang="en-US" altLang="en-US" dirty="0"/>
              <a:t>=-1 </a:t>
            </a:r>
            <a:r>
              <a:rPr lang="en-US" altLang="en-US" dirty="0" err="1"/>
              <a:t>sẽ</a:t>
            </a:r>
            <a:r>
              <a:rPr lang="en-US" altLang="en-US" dirty="0"/>
              <a:t> </a:t>
            </a:r>
            <a:r>
              <a:rPr lang="en-US" altLang="en-US" dirty="0" err="1"/>
              <a:t>lặp</a:t>
            </a:r>
            <a:r>
              <a:rPr lang="en-US" altLang="en-US" dirty="0"/>
              <a:t> </a:t>
            </a:r>
            <a:r>
              <a:rPr lang="en-US" altLang="en-US" dirty="0" err="1"/>
              <a:t>cho</a:t>
            </a:r>
            <a:r>
              <a:rPr lang="en-US" altLang="en-US" dirty="0"/>
              <a:t> </a:t>
            </a:r>
            <a:r>
              <a:rPr lang="en-US" altLang="en-US" dirty="0" err="1"/>
              <a:t>đến</a:t>
            </a:r>
            <a:r>
              <a:rPr lang="en-US" altLang="en-US" dirty="0"/>
              <a:t> </a:t>
            </a:r>
            <a:r>
              <a:rPr lang="en-US" altLang="en-US" dirty="0" err="1"/>
              <a:t>đóng</a:t>
            </a:r>
            <a:r>
              <a:rPr lang="en-US" altLang="en-US" dirty="0"/>
              <a:t> </a:t>
            </a:r>
            <a:r>
              <a:rPr lang="en-US" altLang="en-US" dirty="0" err="1"/>
              <a:t>trang</a:t>
            </a:r>
            <a:r>
              <a:rPr lang="en-US" altLang="en-US" dirty="0"/>
              <a:t> web.</a:t>
            </a:r>
          </a:p>
          <a:p>
            <a:pPr marL="109728" indent="0">
              <a:buNone/>
            </a:pPr>
            <a:endParaRPr lang="en-US" dirty="0"/>
          </a:p>
        </p:txBody>
      </p:sp>
      <p:sp>
        <p:nvSpPr>
          <p:cNvPr id="3" name="Title 2">
            <a:extLst>
              <a:ext uri="{FF2B5EF4-FFF2-40B4-BE49-F238E27FC236}">
                <a16:creationId xmlns:a16="http://schemas.microsoft.com/office/drawing/2014/main" id="{2F4D3B38-51E3-4E2A-AA2A-355306A3ED61}"/>
              </a:ext>
            </a:extLst>
          </p:cNvPr>
          <p:cNvSpPr>
            <a:spLocks noGrp="1"/>
          </p:cNvSpPr>
          <p:nvPr>
            <p:ph type="title"/>
          </p:nvPr>
        </p:nvSpPr>
        <p:spPr/>
        <p:txBody>
          <a:bodyPr/>
          <a:lstStyle/>
          <a:p>
            <a:r>
              <a:rPr lang="en-US" altLang="en-US" sz="3600"/>
              <a:t>Thiết kế web với HTML</a:t>
            </a:r>
            <a:endParaRPr lang="en-US"/>
          </a:p>
        </p:txBody>
      </p:sp>
    </p:spTree>
    <p:extLst>
      <p:ext uri="{BB962C8B-B14F-4D97-AF65-F5344CB8AC3E}">
        <p14:creationId xmlns:p14="http://schemas.microsoft.com/office/powerpoint/2010/main" val="3236529763"/>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47D789E-C61B-414F-B357-B5DF02BDA3A5}"/>
              </a:ext>
            </a:extLst>
          </p:cNvPr>
          <p:cNvSpPr>
            <a:spLocks noGrp="1"/>
          </p:cNvSpPr>
          <p:nvPr>
            <p:ph idx="1"/>
          </p:nvPr>
        </p:nvSpPr>
        <p:spPr/>
        <p:txBody>
          <a:bodyPr>
            <a:normAutofit/>
          </a:bodyPr>
          <a:lstStyle/>
          <a:p>
            <a:r>
              <a:rPr lang="en-US" altLang="en-US" dirty="0" err="1"/>
              <a:t>Chú</a:t>
            </a:r>
            <a:r>
              <a:rPr lang="en-US" altLang="en-US" dirty="0"/>
              <a:t> ý: tag &lt;</a:t>
            </a:r>
            <a:r>
              <a:rPr lang="en-US" altLang="en-US" dirty="0" err="1"/>
              <a:t>gbSound</a:t>
            </a:r>
            <a:r>
              <a:rPr lang="en-US" altLang="en-US" dirty="0"/>
              <a:t>&gt; </a:t>
            </a:r>
            <a:r>
              <a:rPr lang="en-US" altLang="en-US" dirty="0" err="1"/>
              <a:t>được</a:t>
            </a:r>
            <a:r>
              <a:rPr lang="en-US" altLang="en-US" dirty="0"/>
              <a:t> </a:t>
            </a:r>
            <a:r>
              <a:rPr lang="en-US" altLang="en-US" dirty="0" err="1"/>
              <a:t>đặt</a:t>
            </a:r>
            <a:r>
              <a:rPr lang="en-US" altLang="en-US" dirty="0"/>
              <a:t> </a:t>
            </a:r>
            <a:r>
              <a:rPr lang="en-US" altLang="en-US" dirty="0" err="1"/>
              <a:t>sau</a:t>
            </a:r>
            <a:r>
              <a:rPr lang="en-US" altLang="en-US" dirty="0"/>
              <a:t> </a:t>
            </a:r>
            <a:r>
              <a:rPr lang="en-US" altLang="en-US" dirty="0" err="1"/>
              <a:t>phần</a:t>
            </a:r>
            <a:r>
              <a:rPr lang="en-US" altLang="en-US" dirty="0"/>
              <a:t> &lt;Head&gt;....&lt;/Head&gt; </a:t>
            </a:r>
            <a:r>
              <a:rPr lang="en-US" altLang="en-US" dirty="0" err="1"/>
              <a:t>và</a:t>
            </a:r>
            <a:r>
              <a:rPr lang="en-US" altLang="en-US" dirty="0"/>
              <a:t> </a:t>
            </a:r>
            <a:r>
              <a:rPr lang="en-US" altLang="en-US" dirty="0" err="1"/>
              <a:t>trước</a:t>
            </a:r>
            <a:r>
              <a:rPr lang="en-US" altLang="en-US" dirty="0"/>
              <a:t> tag &lt;body&gt;. </a:t>
            </a:r>
          </a:p>
          <a:p>
            <a:pPr marL="109728" indent="0">
              <a:buNone/>
            </a:pPr>
            <a:r>
              <a:rPr lang="en-US" altLang="en-US" dirty="0" err="1"/>
              <a:t>Hoặc</a:t>
            </a:r>
            <a:r>
              <a:rPr lang="en-US" altLang="en-US" dirty="0"/>
              <a:t> </a:t>
            </a:r>
            <a:r>
              <a:rPr lang="en-US" altLang="en-US" dirty="0" err="1"/>
              <a:t>trong</a:t>
            </a:r>
            <a:r>
              <a:rPr lang="en-US" altLang="en-US" dirty="0"/>
              <a:t> &lt;Head&gt;....&lt;/Head&gt;.</a:t>
            </a:r>
          </a:p>
          <a:p>
            <a:r>
              <a:rPr lang="en-US" altLang="en-US" dirty="0" err="1">
                <a:hlinkClick r:id="rId2" action="ppaction://hlinkfile">
                  <a:extLst>
                    <a:ext uri="{A12FA001-AC4F-418D-AE19-62706E023703}">
                      <ahyp:hlinkClr xmlns:ahyp="http://schemas.microsoft.com/office/drawing/2018/hyperlinkcolor" val="tx"/>
                    </a:ext>
                  </a:extLst>
                </a:hlinkClick>
              </a:rPr>
              <a:t>Ví</a:t>
            </a:r>
            <a:r>
              <a:rPr lang="en-US" altLang="en-US" dirty="0">
                <a:hlinkClick r:id="rId2" action="ppaction://hlinkfile">
                  <a:extLst>
                    <a:ext uri="{A12FA001-AC4F-418D-AE19-62706E023703}">
                      <ahyp:hlinkClr xmlns:ahyp="http://schemas.microsoft.com/office/drawing/2018/hyperlinkcolor" val="tx"/>
                    </a:ext>
                  </a:extLst>
                </a:hlinkClick>
              </a:rPr>
              <a:t> </a:t>
            </a:r>
            <a:r>
              <a:rPr lang="en-US" altLang="en-US" dirty="0" err="1">
                <a:hlinkClick r:id="rId2" action="ppaction://hlinkfile">
                  <a:extLst>
                    <a:ext uri="{A12FA001-AC4F-418D-AE19-62706E023703}">
                      <ahyp:hlinkClr xmlns:ahyp="http://schemas.microsoft.com/office/drawing/2018/hyperlinkcolor" val="tx"/>
                    </a:ext>
                  </a:extLst>
                </a:hlinkClick>
              </a:rPr>
              <a:t>dụ</a:t>
            </a:r>
            <a:r>
              <a:rPr lang="en-US" altLang="en-US" dirty="0"/>
              <a:t>:</a:t>
            </a:r>
          </a:p>
          <a:p>
            <a:pPr lvl="2">
              <a:buNone/>
            </a:pPr>
            <a:r>
              <a:rPr lang="en-US" altLang="en-US" dirty="0"/>
              <a:t>&lt;HTML&gt; </a:t>
            </a:r>
          </a:p>
          <a:p>
            <a:pPr lvl="2">
              <a:buNone/>
            </a:pPr>
            <a:r>
              <a:rPr lang="en-US" altLang="en-US" dirty="0"/>
              <a:t>	&lt;TITLE&gt;Background Sound&lt;/TITLE&gt; </a:t>
            </a:r>
          </a:p>
          <a:p>
            <a:pPr lvl="2">
              <a:buNone/>
            </a:pPr>
            <a:r>
              <a:rPr lang="en-US" altLang="en-US" dirty="0"/>
              <a:t>	&lt;HEAD&gt; &lt;/HEAD&gt; </a:t>
            </a:r>
          </a:p>
          <a:p>
            <a:pPr lvl="2">
              <a:buNone/>
            </a:pPr>
            <a:r>
              <a:rPr lang="en-US" altLang="en-US" dirty="0"/>
              <a:t> 	&lt;BGSOUND SRC="media/wmpaud7.wav" LOOP=-1&gt; </a:t>
            </a:r>
          </a:p>
          <a:p>
            <a:pPr lvl="2">
              <a:buNone/>
            </a:pPr>
            <a:r>
              <a:rPr lang="en-US" altLang="en-US" dirty="0"/>
              <a:t>	&lt;BODY&gt; Enjoy my sound. &lt;/BODY&gt; </a:t>
            </a:r>
          </a:p>
          <a:p>
            <a:pPr lvl="2">
              <a:buNone/>
            </a:pPr>
            <a:r>
              <a:rPr lang="en-US" altLang="en-US" dirty="0"/>
              <a:t>&lt;/HTML&gt;</a:t>
            </a:r>
          </a:p>
          <a:p>
            <a:endParaRPr lang="en-US" dirty="0"/>
          </a:p>
        </p:txBody>
      </p:sp>
      <p:sp>
        <p:nvSpPr>
          <p:cNvPr id="3" name="Title 2">
            <a:extLst>
              <a:ext uri="{FF2B5EF4-FFF2-40B4-BE49-F238E27FC236}">
                <a16:creationId xmlns:a16="http://schemas.microsoft.com/office/drawing/2014/main" id="{2F4D3B38-51E3-4E2A-AA2A-355306A3ED61}"/>
              </a:ext>
            </a:extLst>
          </p:cNvPr>
          <p:cNvSpPr>
            <a:spLocks noGrp="1"/>
          </p:cNvSpPr>
          <p:nvPr>
            <p:ph type="title"/>
          </p:nvPr>
        </p:nvSpPr>
        <p:spPr/>
        <p:txBody>
          <a:bodyPr/>
          <a:lstStyle/>
          <a:p>
            <a:r>
              <a:rPr lang="en-US" altLang="en-US" sz="3600"/>
              <a:t>Thiết kế web với HTML</a:t>
            </a:r>
            <a:endParaRPr lang="en-US"/>
          </a:p>
        </p:txBody>
      </p:sp>
    </p:spTree>
    <p:extLst>
      <p:ext uri="{BB962C8B-B14F-4D97-AF65-F5344CB8AC3E}">
        <p14:creationId xmlns:p14="http://schemas.microsoft.com/office/powerpoint/2010/main" val="4026447438"/>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47D789E-C61B-414F-B357-B5DF02BDA3A5}"/>
              </a:ext>
            </a:extLst>
          </p:cNvPr>
          <p:cNvSpPr>
            <a:spLocks noGrp="1"/>
          </p:cNvSpPr>
          <p:nvPr>
            <p:ph idx="1"/>
          </p:nvPr>
        </p:nvSpPr>
        <p:spPr/>
        <p:txBody>
          <a:bodyPr/>
          <a:lstStyle/>
          <a:p>
            <a:pPr marL="609600" indent="-609600">
              <a:buNone/>
              <a:defRPr/>
            </a:pPr>
            <a:r>
              <a:rPr lang="en-US" b="1" dirty="0"/>
              <a:t>5.5.2. </a:t>
            </a:r>
            <a:r>
              <a:rPr lang="en-US" b="1" dirty="0" err="1"/>
              <a:t>Chèn</a:t>
            </a:r>
            <a:r>
              <a:rPr lang="en-US" b="1" dirty="0"/>
              <a:t> Video </a:t>
            </a:r>
          </a:p>
          <a:p>
            <a:pPr marL="0" indent="0">
              <a:buNone/>
              <a:defRPr/>
            </a:pPr>
            <a:r>
              <a:rPr lang="en-US" dirty="0"/>
              <a:t>	Ta </a:t>
            </a:r>
            <a:r>
              <a:rPr lang="en-US" dirty="0" err="1"/>
              <a:t>có</a:t>
            </a:r>
            <a:r>
              <a:rPr lang="en-US" dirty="0"/>
              <a:t> </a:t>
            </a:r>
            <a:r>
              <a:rPr lang="en-US" dirty="0" err="1"/>
              <a:t>thể</a:t>
            </a:r>
            <a:r>
              <a:rPr lang="en-US" dirty="0"/>
              <a:t> </a:t>
            </a:r>
            <a:r>
              <a:rPr lang="en-US" dirty="0" err="1"/>
              <a:t>nhúng</a:t>
            </a:r>
            <a:r>
              <a:rPr lang="en-US" dirty="0"/>
              <a:t> file video </a:t>
            </a:r>
            <a:r>
              <a:rPr lang="en-US" dirty="0">
                <a:solidFill>
                  <a:schemeClr val="tx2"/>
                </a:solidFill>
              </a:rPr>
              <a:t>(*.</a:t>
            </a:r>
            <a:r>
              <a:rPr lang="en-US" dirty="0" err="1">
                <a:solidFill>
                  <a:schemeClr val="tx2"/>
                </a:solidFill>
              </a:rPr>
              <a:t>avi</a:t>
            </a:r>
            <a:r>
              <a:rPr lang="en-US" dirty="0">
                <a:solidFill>
                  <a:schemeClr val="tx2"/>
                </a:solidFill>
              </a:rPr>
              <a:t>, *.mpg, *.</a:t>
            </a:r>
            <a:r>
              <a:rPr lang="en-US" dirty="0" err="1">
                <a:solidFill>
                  <a:schemeClr val="tx2"/>
                </a:solidFill>
              </a:rPr>
              <a:t>mwv</a:t>
            </a:r>
            <a:r>
              <a:rPr lang="en-US" dirty="0">
                <a:solidFill>
                  <a:schemeClr val="tx2"/>
                </a:solidFill>
              </a:rPr>
              <a:t>)</a:t>
            </a:r>
            <a:r>
              <a:rPr lang="en-US" dirty="0"/>
              <a:t> </a:t>
            </a:r>
            <a:r>
              <a:rPr lang="en-US" dirty="0" err="1"/>
              <a:t>vào</a:t>
            </a:r>
            <a:r>
              <a:rPr lang="en-US" dirty="0"/>
              <a:t> </a:t>
            </a:r>
            <a:r>
              <a:rPr lang="en-US" dirty="0" err="1"/>
              <a:t>tài</a:t>
            </a:r>
            <a:r>
              <a:rPr lang="en-US" dirty="0"/>
              <a:t> </a:t>
            </a:r>
            <a:r>
              <a:rPr lang="en-US" dirty="0" err="1"/>
              <a:t>liệu</a:t>
            </a:r>
            <a:r>
              <a:rPr lang="en-US" dirty="0"/>
              <a:t> html, ta </a:t>
            </a:r>
            <a:r>
              <a:rPr lang="en-US" dirty="0" err="1"/>
              <a:t>thêm</a:t>
            </a:r>
            <a:r>
              <a:rPr lang="en-US" dirty="0"/>
              <a:t> </a:t>
            </a:r>
            <a:r>
              <a:rPr lang="en-US" dirty="0" err="1"/>
              <a:t>thuộc</a:t>
            </a:r>
            <a:r>
              <a:rPr lang="en-US" dirty="0"/>
              <a:t> </a:t>
            </a:r>
            <a:r>
              <a:rPr lang="en-US" dirty="0" err="1"/>
              <a:t>tính</a:t>
            </a:r>
            <a:r>
              <a:rPr lang="en-US" dirty="0"/>
              <a:t> </a:t>
            </a:r>
            <a:r>
              <a:rPr lang="en-US" dirty="0" err="1">
                <a:solidFill>
                  <a:schemeClr val="tx2"/>
                </a:solidFill>
              </a:rPr>
              <a:t>dynscr</a:t>
            </a:r>
            <a:r>
              <a:rPr lang="en-US" dirty="0">
                <a:solidFill>
                  <a:schemeClr val="tx2"/>
                </a:solidFill>
              </a:rPr>
              <a:t>=“filename”</a:t>
            </a:r>
            <a:r>
              <a:rPr lang="en-US" dirty="0"/>
              <a:t> </a:t>
            </a:r>
            <a:r>
              <a:rPr lang="en-US" dirty="0" err="1"/>
              <a:t>vào</a:t>
            </a:r>
            <a:r>
              <a:rPr lang="en-US" dirty="0"/>
              <a:t> </a:t>
            </a:r>
            <a:r>
              <a:rPr lang="en-US" dirty="0" err="1"/>
              <a:t>trong</a:t>
            </a:r>
            <a:r>
              <a:rPr lang="en-US" dirty="0"/>
              <a:t> tag </a:t>
            </a:r>
            <a:r>
              <a:rPr lang="en-US" dirty="0">
                <a:solidFill>
                  <a:schemeClr val="tx2"/>
                </a:solidFill>
              </a:rPr>
              <a:t>&lt;</a:t>
            </a:r>
            <a:r>
              <a:rPr lang="en-US" dirty="0" err="1">
                <a:solidFill>
                  <a:schemeClr val="tx2"/>
                </a:solidFill>
              </a:rPr>
              <a:t>img</a:t>
            </a:r>
            <a:r>
              <a:rPr lang="en-US" dirty="0">
                <a:solidFill>
                  <a:schemeClr val="tx2"/>
                </a:solidFill>
              </a:rPr>
              <a:t>&gt;</a:t>
            </a:r>
          </a:p>
          <a:p>
            <a:pPr marL="0" indent="0">
              <a:defRPr/>
            </a:pPr>
            <a:r>
              <a:rPr lang="en-US" sz="2600" b="1" dirty="0"/>
              <a:t> </a:t>
            </a:r>
            <a:r>
              <a:rPr lang="en-US" sz="2600" b="1" dirty="0" err="1"/>
              <a:t>Ví</a:t>
            </a:r>
            <a:r>
              <a:rPr lang="en-US" sz="2600" b="1" dirty="0"/>
              <a:t> </a:t>
            </a:r>
            <a:r>
              <a:rPr lang="en-US" sz="2600" b="1" dirty="0" err="1"/>
              <a:t>dụ</a:t>
            </a:r>
            <a:r>
              <a:rPr lang="en-US" sz="2600" b="1" dirty="0"/>
              <a:t>:</a:t>
            </a:r>
          </a:p>
          <a:p>
            <a:pPr marL="0" indent="0" algn="ctr">
              <a:buNone/>
              <a:defRPr/>
            </a:pPr>
            <a:r>
              <a:rPr lang="en-US" sz="2400" dirty="0">
                <a:solidFill>
                  <a:schemeClr val="tx2"/>
                </a:solidFill>
              </a:rPr>
              <a:t>&lt;</a:t>
            </a:r>
            <a:r>
              <a:rPr lang="en-US" sz="2400" dirty="0" err="1">
                <a:solidFill>
                  <a:schemeClr val="tx2"/>
                </a:solidFill>
              </a:rPr>
              <a:t>img</a:t>
            </a:r>
            <a:r>
              <a:rPr lang="en-US" sz="2400" dirty="0">
                <a:solidFill>
                  <a:schemeClr val="tx2"/>
                </a:solidFill>
              </a:rPr>
              <a:t> </a:t>
            </a:r>
            <a:r>
              <a:rPr lang="en-US" sz="2400" dirty="0" err="1">
                <a:solidFill>
                  <a:schemeClr val="tx2"/>
                </a:solidFill>
              </a:rPr>
              <a:t>dynsrc</a:t>
            </a:r>
            <a:r>
              <a:rPr lang="en-US" sz="2400" dirty="0">
                <a:solidFill>
                  <a:schemeClr val="tx2"/>
                </a:solidFill>
              </a:rPr>
              <a:t>=</a:t>
            </a:r>
            <a:r>
              <a:rPr lang="en-US" sz="2400" dirty="0"/>
              <a:t>"video/Introx.avi" </a:t>
            </a:r>
            <a:r>
              <a:rPr lang="en-US" sz="2400" dirty="0">
                <a:solidFill>
                  <a:schemeClr val="tx2"/>
                </a:solidFill>
              </a:rPr>
              <a:t>loop=-1</a:t>
            </a:r>
            <a:r>
              <a:rPr lang="en-US" sz="2400" dirty="0"/>
              <a:t> </a:t>
            </a:r>
            <a:r>
              <a:rPr lang="en-US" sz="2400" dirty="0">
                <a:solidFill>
                  <a:schemeClr val="tx2"/>
                </a:solidFill>
              </a:rPr>
              <a:t>align=</a:t>
            </a:r>
            <a:r>
              <a:rPr lang="en-US" sz="2400" dirty="0"/>
              <a:t>left</a:t>
            </a:r>
            <a:r>
              <a:rPr lang="en-US" sz="2400" dirty="0">
                <a:solidFill>
                  <a:schemeClr val="tx2"/>
                </a:solidFill>
              </a:rPr>
              <a:t>&gt;</a:t>
            </a:r>
          </a:p>
        </p:txBody>
      </p:sp>
      <p:sp>
        <p:nvSpPr>
          <p:cNvPr id="3" name="Title 2">
            <a:extLst>
              <a:ext uri="{FF2B5EF4-FFF2-40B4-BE49-F238E27FC236}">
                <a16:creationId xmlns:a16="http://schemas.microsoft.com/office/drawing/2014/main" id="{2F4D3B38-51E3-4E2A-AA2A-355306A3ED61}"/>
              </a:ext>
            </a:extLst>
          </p:cNvPr>
          <p:cNvSpPr>
            <a:spLocks noGrp="1"/>
          </p:cNvSpPr>
          <p:nvPr>
            <p:ph type="title"/>
          </p:nvPr>
        </p:nvSpPr>
        <p:spPr/>
        <p:txBody>
          <a:bodyPr/>
          <a:lstStyle/>
          <a:p>
            <a:r>
              <a:rPr lang="en-US" altLang="en-US" sz="3600"/>
              <a:t>Thiết kế web với HTML</a:t>
            </a:r>
            <a:endParaRPr lang="en-US"/>
          </a:p>
        </p:txBody>
      </p:sp>
    </p:spTree>
    <p:extLst>
      <p:ext uri="{BB962C8B-B14F-4D97-AF65-F5344CB8AC3E}">
        <p14:creationId xmlns:p14="http://schemas.microsoft.com/office/powerpoint/2010/main" val="1317147427"/>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47D789E-C61B-414F-B357-B5DF02BDA3A5}"/>
              </a:ext>
            </a:extLst>
          </p:cNvPr>
          <p:cNvSpPr>
            <a:spLocks noGrp="1"/>
          </p:cNvSpPr>
          <p:nvPr>
            <p:ph idx="1"/>
          </p:nvPr>
        </p:nvSpPr>
        <p:spPr/>
        <p:txBody>
          <a:bodyPr/>
          <a:lstStyle/>
          <a:p>
            <a:r>
              <a:rPr lang="en-US" altLang="en-US" b="1"/>
              <a:t>Ngữ pháp:</a:t>
            </a:r>
          </a:p>
          <a:p>
            <a:pPr marL="109728" indent="0">
              <a:buNone/>
            </a:pPr>
            <a:r>
              <a:rPr lang="en-US" altLang="en-US" sz="2400"/>
              <a:t>&lt;img	dynsrc=“*.avi”|”*.mpg” </a:t>
            </a:r>
          </a:p>
          <a:p>
            <a:pPr marL="109728" indent="0">
              <a:buNone/>
            </a:pPr>
            <a:r>
              <a:rPr lang="en-US" altLang="en-US" sz="2400"/>
              <a:t>	width=n height=m	start=fileopen|mouseover	loop=infinite|-1|n	align=left|right&gt;</a:t>
            </a:r>
          </a:p>
          <a:p>
            <a:r>
              <a:rPr lang="en-US" altLang="en-US" b="1" i="1"/>
              <a:t>Học viên tự tìm hiểu về các thuộc tính.</a:t>
            </a:r>
          </a:p>
        </p:txBody>
      </p:sp>
      <p:sp>
        <p:nvSpPr>
          <p:cNvPr id="3" name="Title 2">
            <a:extLst>
              <a:ext uri="{FF2B5EF4-FFF2-40B4-BE49-F238E27FC236}">
                <a16:creationId xmlns:a16="http://schemas.microsoft.com/office/drawing/2014/main" id="{2F4D3B38-51E3-4E2A-AA2A-355306A3ED61}"/>
              </a:ext>
            </a:extLst>
          </p:cNvPr>
          <p:cNvSpPr>
            <a:spLocks noGrp="1"/>
          </p:cNvSpPr>
          <p:nvPr>
            <p:ph type="title"/>
          </p:nvPr>
        </p:nvSpPr>
        <p:spPr/>
        <p:txBody>
          <a:bodyPr/>
          <a:lstStyle/>
          <a:p>
            <a:r>
              <a:rPr lang="en-US" altLang="en-US" sz="3600"/>
              <a:t>Thiết kế web với HTML</a:t>
            </a:r>
            <a:endParaRPr lang="en-US"/>
          </a:p>
        </p:txBody>
      </p:sp>
    </p:spTree>
    <p:extLst>
      <p:ext uri="{BB962C8B-B14F-4D97-AF65-F5344CB8AC3E}">
        <p14:creationId xmlns:p14="http://schemas.microsoft.com/office/powerpoint/2010/main" val="1956703557"/>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47D789E-C61B-414F-B357-B5DF02BDA3A5}"/>
              </a:ext>
            </a:extLst>
          </p:cNvPr>
          <p:cNvSpPr>
            <a:spLocks noGrp="1"/>
          </p:cNvSpPr>
          <p:nvPr>
            <p:ph idx="1"/>
          </p:nvPr>
        </p:nvSpPr>
        <p:spPr/>
        <p:txBody>
          <a:bodyPr>
            <a:normAutofit fontScale="92500" lnSpcReduction="20000"/>
          </a:bodyPr>
          <a:lstStyle/>
          <a:p>
            <a:pPr marL="109728" indent="0">
              <a:spcBef>
                <a:spcPct val="20000"/>
              </a:spcBef>
              <a:buNone/>
            </a:pPr>
            <a:r>
              <a:rPr lang="en-US" altLang="en-US" sz="3000" b="1" dirty="0">
                <a:solidFill>
                  <a:schemeClr val="hlink"/>
                </a:solidFill>
              </a:rPr>
              <a:t>5.5.3. </a:t>
            </a:r>
            <a:r>
              <a:rPr lang="en-US" altLang="en-US" sz="3000" b="1" dirty="0" err="1">
                <a:solidFill>
                  <a:schemeClr val="hlink"/>
                </a:solidFill>
              </a:rPr>
              <a:t>Tạo</a:t>
            </a:r>
            <a:r>
              <a:rPr lang="en-US" altLang="en-US" sz="3000" b="1" dirty="0">
                <a:solidFill>
                  <a:schemeClr val="hlink"/>
                </a:solidFill>
              </a:rPr>
              <a:t> </a:t>
            </a:r>
            <a:r>
              <a:rPr lang="en-US" altLang="en-US" sz="3000" b="1" dirty="0" err="1">
                <a:solidFill>
                  <a:schemeClr val="hlink"/>
                </a:solidFill>
              </a:rPr>
              <a:t>một</a:t>
            </a:r>
            <a:r>
              <a:rPr lang="en-US" altLang="en-US" sz="3000" b="1" dirty="0">
                <a:solidFill>
                  <a:schemeClr val="hlink"/>
                </a:solidFill>
              </a:rPr>
              <a:t> </a:t>
            </a:r>
            <a:r>
              <a:rPr lang="en-US" altLang="en-US" sz="3000" b="1" dirty="0" err="1">
                <a:solidFill>
                  <a:schemeClr val="hlink"/>
                </a:solidFill>
              </a:rPr>
              <a:t>dòng</a:t>
            </a:r>
            <a:r>
              <a:rPr lang="en-US" altLang="en-US" sz="3000" b="1" dirty="0">
                <a:solidFill>
                  <a:schemeClr val="hlink"/>
                </a:solidFill>
              </a:rPr>
              <a:t> </a:t>
            </a:r>
            <a:r>
              <a:rPr lang="en-US" altLang="en-US" sz="3000" b="1" dirty="0" err="1">
                <a:solidFill>
                  <a:schemeClr val="hlink"/>
                </a:solidFill>
              </a:rPr>
              <a:t>chữ</a:t>
            </a:r>
            <a:r>
              <a:rPr lang="en-US" altLang="en-US" sz="3000" b="1" dirty="0">
                <a:solidFill>
                  <a:schemeClr val="hlink"/>
                </a:solidFill>
              </a:rPr>
              <a:t> </a:t>
            </a:r>
            <a:r>
              <a:rPr lang="en-US" altLang="en-US" sz="3000" b="1" dirty="0" err="1">
                <a:solidFill>
                  <a:schemeClr val="hlink"/>
                </a:solidFill>
              </a:rPr>
              <a:t>chạy</a:t>
            </a:r>
            <a:r>
              <a:rPr lang="en-US" altLang="en-US" sz="3000" b="1" dirty="0">
                <a:solidFill>
                  <a:schemeClr val="hlink"/>
                </a:solidFill>
              </a:rPr>
              <a:t> </a:t>
            </a:r>
            <a:r>
              <a:rPr lang="en-US" altLang="en-US" sz="3000" b="1" dirty="0" err="1">
                <a:solidFill>
                  <a:schemeClr val="hlink"/>
                </a:solidFill>
              </a:rPr>
              <a:t>trên</a:t>
            </a:r>
            <a:r>
              <a:rPr lang="en-US" altLang="en-US" sz="3000" b="1" dirty="0">
                <a:solidFill>
                  <a:schemeClr val="hlink"/>
                </a:solidFill>
              </a:rPr>
              <a:t> </a:t>
            </a:r>
            <a:r>
              <a:rPr lang="en-US" altLang="en-US" sz="3000" b="1" dirty="0" err="1">
                <a:solidFill>
                  <a:schemeClr val="hlink"/>
                </a:solidFill>
              </a:rPr>
              <a:t>màn</a:t>
            </a:r>
            <a:r>
              <a:rPr lang="en-US" altLang="en-US" sz="3000" b="1" dirty="0">
                <a:solidFill>
                  <a:schemeClr val="hlink"/>
                </a:solidFill>
              </a:rPr>
              <a:t> </a:t>
            </a:r>
            <a:r>
              <a:rPr lang="en-US" altLang="en-US" sz="3000" b="1" dirty="0" err="1">
                <a:solidFill>
                  <a:schemeClr val="hlink"/>
                </a:solidFill>
              </a:rPr>
              <a:t>hình</a:t>
            </a:r>
            <a:r>
              <a:rPr lang="en-US" altLang="en-US" sz="3000" b="1" dirty="0">
                <a:solidFill>
                  <a:schemeClr val="hlink"/>
                </a:solidFill>
              </a:rPr>
              <a:t> </a:t>
            </a:r>
            <a:r>
              <a:rPr lang="en-US" altLang="en-US" sz="3000" b="1" dirty="0" err="1">
                <a:solidFill>
                  <a:schemeClr val="hlink"/>
                </a:solidFill>
              </a:rPr>
              <a:t>trang</a:t>
            </a:r>
            <a:r>
              <a:rPr lang="en-US" altLang="en-US" sz="3000" b="1" dirty="0">
                <a:solidFill>
                  <a:schemeClr val="hlink"/>
                </a:solidFill>
              </a:rPr>
              <a:t> web</a:t>
            </a:r>
          </a:p>
          <a:p>
            <a:pPr marL="0" indent="0" fontAlgn="base">
              <a:lnSpc>
                <a:spcPct val="100000"/>
              </a:lnSpc>
              <a:spcBef>
                <a:spcPct val="20000"/>
              </a:spcBef>
              <a:spcAft>
                <a:spcPct val="0"/>
              </a:spcAft>
              <a:buClr>
                <a:srgbClr val="4C59D2"/>
              </a:buClr>
              <a:buNone/>
            </a:pPr>
            <a:r>
              <a:rPr lang="en-US" altLang="en-US" b="1" kern="0" dirty="0">
                <a:solidFill>
                  <a:srgbClr val="003366"/>
                </a:solidFill>
              </a:rPr>
              <a:t> </a:t>
            </a:r>
            <a:r>
              <a:rPr lang="en-US" altLang="en-US" b="1" kern="0" dirty="0" err="1">
                <a:solidFill>
                  <a:srgbClr val="003366"/>
                </a:solidFill>
              </a:rPr>
              <a:t>Ngữ</a:t>
            </a:r>
            <a:r>
              <a:rPr lang="en-US" altLang="en-US" b="1" kern="0" dirty="0">
                <a:solidFill>
                  <a:srgbClr val="003366"/>
                </a:solidFill>
              </a:rPr>
              <a:t> </a:t>
            </a:r>
            <a:r>
              <a:rPr lang="en-US" altLang="en-US" b="1" kern="0" dirty="0" err="1">
                <a:solidFill>
                  <a:srgbClr val="003366"/>
                </a:solidFill>
              </a:rPr>
              <a:t>pháp</a:t>
            </a:r>
            <a:r>
              <a:rPr lang="en-US" altLang="en-US" b="1" kern="0" dirty="0">
                <a:solidFill>
                  <a:srgbClr val="003366"/>
                </a:solidFill>
              </a:rPr>
              <a:t>:</a:t>
            </a:r>
          </a:p>
          <a:p>
            <a:pPr marL="342900" indent="-342900" fontAlgn="base">
              <a:lnSpc>
                <a:spcPct val="100000"/>
              </a:lnSpc>
              <a:spcBef>
                <a:spcPct val="20000"/>
              </a:spcBef>
              <a:spcAft>
                <a:spcPct val="0"/>
              </a:spcAft>
              <a:buClr>
                <a:srgbClr val="4C59D2"/>
              </a:buClr>
              <a:buNone/>
            </a:pPr>
            <a:r>
              <a:rPr lang="en-US" altLang="en-US" b="1" kern="0" dirty="0">
                <a:solidFill>
                  <a:srgbClr val="003366"/>
                </a:solidFill>
              </a:rPr>
              <a:t>   </a:t>
            </a:r>
            <a:r>
              <a:rPr lang="en-US" altLang="en-US" kern="0" dirty="0">
                <a:solidFill>
                  <a:srgbClr val="5086C2"/>
                </a:solidFill>
              </a:rPr>
              <a:t>&lt;marquee</a:t>
            </a:r>
            <a:br>
              <a:rPr lang="en-US" altLang="en-US" kern="0" dirty="0">
                <a:solidFill>
                  <a:srgbClr val="003366"/>
                </a:solidFill>
              </a:rPr>
            </a:br>
            <a:r>
              <a:rPr lang="en-US" altLang="en-US" kern="0" dirty="0">
                <a:solidFill>
                  <a:srgbClr val="003366"/>
                </a:solidFill>
              </a:rPr>
              <a:t>	</a:t>
            </a:r>
            <a:r>
              <a:rPr lang="en-US" altLang="en-US" kern="0" dirty="0">
                <a:solidFill>
                  <a:srgbClr val="5086C2"/>
                </a:solidFill>
              </a:rPr>
              <a:t>width=</a:t>
            </a:r>
            <a:r>
              <a:rPr lang="en-US" altLang="en-US" kern="0" dirty="0">
                <a:solidFill>
                  <a:srgbClr val="003366"/>
                </a:solidFill>
              </a:rPr>
              <a:t>“n” </a:t>
            </a:r>
            <a:r>
              <a:rPr lang="en-US" altLang="en-US" kern="0" dirty="0" err="1">
                <a:solidFill>
                  <a:srgbClr val="5086C2"/>
                </a:solidFill>
              </a:rPr>
              <a:t>hight</a:t>
            </a:r>
            <a:r>
              <a:rPr lang="en-US" altLang="en-US" kern="0" dirty="0">
                <a:solidFill>
                  <a:srgbClr val="5086C2"/>
                </a:solidFill>
              </a:rPr>
              <a:t>=</a:t>
            </a:r>
            <a:r>
              <a:rPr lang="en-US" altLang="en-US" kern="0" dirty="0">
                <a:solidFill>
                  <a:srgbClr val="003366"/>
                </a:solidFill>
              </a:rPr>
              <a:t>“m”</a:t>
            </a:r>
            <a:br>
              <a:rPr lang="en-US" altLang="en-US" kern="0" dirty="0">
                <a:solidFill>
                  <a:srgbClr val="003366"/>
                </a:solidFill>
              </a:rPr>
            </a:br>
            <a:r>
              <a:rPr lang="en-US" altLang="en-US" kern="0" dirty="0">
                <a:solidFill>
                  <a:srgbClr val="003366"/>
                </a:solidFill>
              </a:rPr>
              <a:t>	</a:t>
            </a:r>
            <a:r>
              <a:rPr lang="en-US" altLang="en-US" kern="0" dirty="0" err="1">
                <a:solidFill>
                  <a:srgbClr val="5086C2"/>
                </a:solidFill>
              </a:rPr>
              <a:t>scrolldelay</a:t>
            </a:r>
            <a:r>
              <a:rPr lang="en-US" altLang="en-US" kern="0" dirty="0">
                <a:solidFill>
                  <a:srgbClr val="5086C2"/>
                </a:solidFill>
              </a:rPr>
              <a:t>=</a:t>
            </a:r>
            <a:r>
              <a:rPr lang="en-US" altLang="en-US" kern="0" dirty="0">
                <a:solidFill>
                  <a:srgbClr val="003366"/>
                </a:solidFill>
              </a:rPr>
              <a:t>“k”</a:t>
            </a:r>
            <a:br>
              <a:rPr lang="en-US" altLang="en-US" kern="0" dirty="0">
                <a:solidFill>
                  <a:srgbClr val="003366"/>
                </a:solidFill>
              </a:rPr>
            </a:br>
            <a:r>
              <a:rPr lang="en-US" altLang="en-US" kern="0" dirty="0">
                <a:solidFill>
                  <a:srgbClr val="003366"/>
                </a:solidFill>
              </a:rPr>
              <a:t>	</a:t>
            </a:r>
            <a:r>
              <a:rPr lang="en-US" altLang="en-US" kern="0" dirty="0" err="1">
                <a:solidFill>
                  <a:srgbClr val="5086C2"/>
                </a:solidFill>
              </a:rPr>
              <a:t>scrollamount</a:t>
            </a:r>
            <a:r>
              <a:rPr lang="en-US" altLang="en-US" kern="0" dirty="0">
                <a:solidFill>
                  <a:srgbClr val="003366"/>
                </a:solidFill>
              </a:rPr>
              <a:t>=“</a:t>
            </a:r>
            <a:r>
              <a:rPr lang="en-US" altLang="en-US" kern="0" dirty="0" err="1">
                <a:solidFill>
                  <a:srgbClr val="003366"/>
                </a:solidFill>
              </a:rPr>
              <a:t>i</a:t>
            </a:r>
            <a:r>
              <a:rPr lang="en-US" altLang="en-US" kern="0" dirty="0">
                <a:solidFill>
                  <a:srgbClr val="003366"/>
                </a:solidFill>
              </a:rPr>
              <a:t>”</a:t>
            </a:r>
            <a:br>
              <a:rPr lang="en-US" altLang="en-US" kern="0" dirty="0">
                <a:solidFill>
                  <a:srgbClr val="003366"/>
                </a:solidFill>
              </a:rPr>
            </a:br>
            <a:r>
              <a:rPr lang="en-US" altLang="en-US" kern="0" dirty="0">
                <a:solidFill>
                  <a:srgbClr val="003366"/>
                </a:solidFill>
              </a:rPr>
              <a:t>	</a:t>
            </a:r>
            <a:r>
              <a:rPr lang="en-US" altLang="en-US" kern="0" dirty="0">
                <a:solidFill>
                  <a:srgbClr val="5086C2"/>
                </a:solidFill>
              </a:rPr>
              <a:t>behavior=</a:t>
            </a:r>
            <a:r>
              <a:rPr lang="en-US" altLang="en-US" kern="0" dirty="0">
                <a:solidFill>
                  <a:srgbClr val="003366"/>
                </a:solidFill>
              </a:rPr>
              <a:t>"alternate“</a:t>
            </a:r>
            <a:r>
              <a:rPr lang="en-US" altLang="en-US" kern="0" dirty="0">
                <a:solidFill>
                  <a:srgbClr val="A0B5C4"/>
                </a:solidFill>
              </a:rPr>
              <a:t>|</a:t>
            </a:r>
            <a:r>
              <a:rPr lang="en-US" altLang="en-US" kern="0" dirty="0" err="1">
                <a:solidFill>
                  <a:srgbClr val="003366"/>
                </a:solidFill>
              </a:rPr>
              <a:t>slide</a:t>
            </a:r>
            <a:r>
              <a:rPr lang="en-US" altLang="en-US" kern="0" dirty="0" err="1">
                <a:solidFill>
                  <a:srgbClr val="A0B5C4"/>
                </a:solidFill>
              </a:rPr>
              <a:t>|</a:t>
            </a:r>
            <a:r>
              <a:rPr lang="en-US" altLang="en-US" kern="0" dirty="0" err="1">
                <a:solidFill>
                  <a:srgbClr val="003366"/>
                </a:solidFill>
              </a:rPr>
              <a:t>scroll</a:t>
            </a:r>
            <a:br>
              <a:rPr lang="en-US" altLang="en-US" kern="0" dirty="0">
                <a:solidFill>
                  <a:srgbClr val="003366"/>
                </a:solidFill>
              </a:rPr>
            </a:br>
            <a:r>
              <a:rPr lang="en-US" altLang="en-US" kern="0" dirty="0">
                <a:solidFill>
                  <a:srgbClr val="003366"/>
                </a:solidFill>
              </a:rPr>
              <a:t>	</a:t>
            </a:r>
            <a:r>
              <a:rPr lang="en-US" altLang="en-US" kern="0" dirty="0">
                <a:solidFill>
                  <a:srgbClr val="5086C2"/>
                </a:solidFill>
              </a:rPr>
              <a:t>direction=</a:t>
            </a:r>
            <a:r>
              <a:rPr lang="en-US" altLang="en-US" kern="0" dirty="0">
                <a:solidFill>
                  <a:srgbClr val="003366"/>
                </a:solidFill>
              </a:rPr>
              <a:t>"right“ </a:t>
            </a:r>
            <a:r>
              <a:rPr lang="en-US" altLang="en-US" kern="0" dirty="0">
                <a:solidFill>
                  <a:srgbClr val="A0B5C4"/>
                </a:solidFill>
              </a:rPr>
              <a:t>|</a:t>
            </a:r>
            <a:r>
              <a:rPr lang="en-US" altLang="en-US" kern="0" dirty="0">
                <a:solidFill>
                  <a:srgbClr val="003366"/>
                </a:solidFill>
              </a:rPr>
              <a:t> “left”</a:t>
            </a:r>
            <a:br>
              <a:rPr lang="en-US" altLang="en-US" kern="0" dirty="0">
                <a:solidFill>
                  <a:srgbClr val="003366"/>
                </a:solidFill>
              </a:rPr>
            </a:br>
            <a:r>
              <a:rPr lang="en-US" altLang="en-US" kern="0" dirty="0">
                <a:solidFill>
                  <a:srgbClr val="003366"/>
                </a:solidFill>
              </a:rPr>
              <a:t>	</a:t>
            </a:r>
            <a:r>
              <a:rPr lang="en-US" altLang="en-US" kern="0" dirty="0" err="1">
                <a:solidFill>
                  <a:srgbClr val="5086C2"/>
                </a:solidFill>
              </a:rPr>
              <a:t>bgcolor</a:t>
            </a:r>
            <a:r>
              <a:rPr lang="en-US" altLang="en-US" kern="0" dirty="0">
                <a:solidFill>
                  <a:srgbClr val="5086C2"/>
                </a:solidFill>
              </a:rPr>
              <a:t>=</a:t>
            </a:r>
            <a:r>
              <a:rPr lang="en-US" altLang="en-US" kern="0" dirty="0">
                <a:solidFill>
                  <a:srgbClr val="003366"/>
                </a:solidFill>
              </a:rPr>
              <a:t>"#</a:t>
            </a:r>
            <a:r>
              <a:rPr lang="en-US" altLang="en-US" kern="0" dirty="0" err="1">
                <a:solidFill>
                  <a:srgbClr val="003366"/>
                </a:solidFill>
              </a:rPr>
              <a:t>xxyyzz</a:t>
            </a:r>
            <a:r>
              <a:rPr lang="en-US" altLang="en-US" kern="0" dirty="0">
                <a:solidFill>
                  <a:srgbClr val="003366"/>
                </a:solidFill>
              </a:rPr>
              <a:t>“</a:t>
            </a:r>
            <a:br>
              <a:rPr lang="en-US" altLang="en-US" kern="0" dirty="0">
                <a:solidFill>
                  <a:srgbClr val="003366"/>
                </a:solidFill>
              </a:rPr>
            </a:br>
            <a:r>
              <a:rPr lang="en-US" altLang="en-US" kern="0" dirty="0">
                <a:solidFill>
                  <a:srgbClr val="003366"/>
                </a:solidFill>
              </a:rPr>
              <a:t>	</a:t>
            </a:r>
            <a:r>
              <a:rPr lang="en-US" altLang="en-US" kern="0" dirty="0">
                <a:solidFill>
                  <a:srgbClr val="5086C2"/>
                </a:solidFill>
              </a:rPr>
              <a:t>loop=</a:t>
            </a:r>
            <a:r>
              <a:rPr lang="en-US" altLang="en-US" kern="0" dirty="0">
                <a:solidFill>
                  <a:srgbClr val="003366"/>
                </a:solidFill>
              </a:rPr>
              <a:t>-1 </a:t>
            </a:r>
            <a:r>
              <a:rPr lang="en-US" altLang="en-US" kern="0" dirty="0">
                <a:solidFill>
                  <a:srgbClr val="A0B5C4"/>
                </a:solidFill>
              </a:rPr>
              <a:t>|</a:t>
            </a:r>
            <a:r>
              <a:rPr lang="en-US" altLang="en-US" kern="0" dirty="0">
                <a:solidFill>
                  <a:srgbClr val="003366"/>
                </a:solidFill>
              </a:rPr>
              <a:t> j</a:t>
            </a:r>
            <a:br>
              <a:rPr lang="en-US" altLang="en-US" kern="0" dirty="0">
                <a:solidFill>
                  <a:srgbClr val="003366"/>
                </a:solidFill>
              </a:rPr>
            </a:br>
            <a:r>
              <a:rPr lang="en-US" altLang="en-US" kern="0" dirty="0">
                <a:solidFill>
                  <a:srgbClr val="5086C2"/>
                </a:solidFill>
              </a:rPr>
              <a:t>&lt;/marquee&gt;</a:t>
            </a:r>
          </a:p>
          <a:p>
            <a:r>
              <a:rPr lang="en-US" altLang="en-US" b="1" i="1" dirty="0" err="1"/>
              <a:t>Học</a:t>
            </a:r>
            <a:r>
              <a:rPr lang="en-US" altLang="en-US" b="1" i="1" dirty="0"/>
              <a:t> </a:t>
            </a:r>
            <a:r>
              <a:rPr lang="en-US" altLang="en-US" b="1" i="1" dirty="0" err="1"/>
              <a:t>viên</a:t>
            </a:r>
            <a:r>
              <a:rPr lang="en-US" altLang="en-US" b="1" i="1" dirty="0"/>
              <a:t> </a:t>
            </a:r>
            <a:r>
              <a:rPr lang="en-US" altLang="en-US" b="1" i="1" dirty="0" err="1"/>
              <a:t>tự</a:t>
            </a:r>
            <a:r>
              <a:rPr lang="en-US" altLang="en-US" b="1" i="1" dirty="0"/>
              <a:t> </a:t>
            </a:r>
            <a:r>
              <a:rPr lang="en-US" altLang="en-US" b="1" i="1" dirty="0" err="1"/>
              <a:t>tìm</a:t>
            </a:r>
            <a:r>
              <a:rPr lang="en-US" altLang="en-US" b="1" i="1" dirty="0"/>
              <a:t> </a:t>
            </a:r>
            <a:r>
              <a:rPr lang="en-US" altLang="en-US" b="1" i="1" dirty="0" err="1"/>
              <a:t>hiểu</a:t>
            </a:r>
            <a:r>
              <a:rPr lang="en-US" altLang="en-US" b="1" i="1" dirty="0"/>
              <a:t> ý </a:t>
            </a:r>
            <a:r>
              <a:rPr lang="en-US" altLang="en-US" b="1" i="1" dirty="0" err="1"/>
              <a:t>nghĩa</a:t>
            </a:r>
            <a:r>
              <a:rPr lang="en-US" altLang="en-US" b="1" i="1" dirty="0"/>
              <a:t> </a:t>
            </a:r>
            <a:r>
              <a:rPr lang="en-US" altLang="en-US" b="1" i="1" dirty="0" err="1"/>
              <a:t>các</a:t>
            </a:r>
            <a:r>
              <a:rPr lang="en-US" altLang="en-US" b="1" i="1" dirty="0"/>
              <a:t> </a:t>
            </a:r>
            <a:r>
              <a:rPr lang="en-US" altLang="en-US" b="1" i="1" dirty="0" err="1"/>
              <a:t>thuộc</a:t>
            </a:r>
            <a:r>
              <a:rPr lang="en-US" altLang="en-US" b="1" i="1" dirty="0"/>
              <a:t> </a:t>
            </a:r>
            <a:r>
              <a:rPr lang="en-US" altLang="en-US" b="1" i="1" dirty="0" err="1"/>
              <a:t>tính</a:t>
            </a:r>
            <a:r>
              <a:rPr lang="en-US" altLang="en-US" b="1" i="1" dirty="0"/>
              <a:t> </a:t>
            </a:r>
            <a:r>
              <a:rPr lang="en-US" altLang="en-US" b="1" i="1" dirty="0" err="1"/>
              <a:t>của</a:t>
            </a:r>
            <a:r>
              <a:rPr lang="en-US" altLang="en-US" b="1" i="1" dirty="0"/>
              <a:t> </a:t>
            </a:r>
            <a:r>
              <a:rPr lang="en-US" altLang="en-US" b="1" i="1" dirty="0">
                <a:solidFill>
                  <a:schemeClr val="tx2"/>
                </a:solidFill>
              </a:rPr>
              <a:t>&lt;marquee&gt;</a:t>
            </a:r>
            <a:r>
              <a:rPr lang="en-US" altLang="en-US" b="1" i="1" dirty="0"/>
              <a:t>.</a:t>
            </a:r>
          </a:p>
          <a:p>
            <a:pPr>
              <a:spcBef>
                <a:spcPct val="20000"/>
              </a:spcBef>
              <a:buFontTx/>
              <a:buChar char="•"/>
            </a:pPr>
            <a:endParaRPr lang="en-US" altLang="en-US" sz="3600" b="1" dirty="0"/>
          </a:p>
          <a:p>
            <a:endParaRPr lang="en-US" dirty="0"/>
          </a:p>
        </p:txBody>
      </p:sp>
      <p:sp>
        <p:nvSpPr>
          <p:cNvPr id="3" name="Title 2">
            <a:extLst>
              <a:ext uri="{FF2B5EF4-FFF2-40B4-BE49-F238E27FC236}">
                <a16:creationId xmlns:a16="http://schemas.microsoft.com/office/drawing/2014/main" id="{2F4D3B38-51E3-4E2A-AA2A-355306A3ED61}"/>
              </a:ext>
            </a:extLst>
          </p:cNvPr>
          <p:cNvSpPr>
            <a:spLocks noGrp="1"/>
          </p:cNvSpPr>
          <p:nvPr>
            <p:ph type="title"/>
          </p:nvPr>
        </p:nvSpPr>
        <p:spPr/>
        <p:txBody>
          <a:bodyPr/>
          <a:lstStyle/>
          <a:p>
            <a:r>
              <a:rPr lang="en-US" altLang="en-US" sz="3600"/>
              <a:t>Thiết kế web với HTML</a:t>
            </a:r>
            <a:endParaRPr lang="en-US"/>
          </a:p>
        </p:txBody>
      </p:sp>
    </p:spTree>
    <p:extLst>
      <p:ext uri="{BB962C8B-B14F-4D97-AF65-F5344CB8AC3E}">
        <p14:creationId xmlns:p14="http://schemas.microsoft.com/office/powerpoint/2010/main" val="349886809"/>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47D789E-C61B-414F-B357-B5DF02BDA3A5}"/>
              </a:ext>
            </a:extLst>
          </p:cNvPr>
          <p:cNvSpPr>
            <a:spLocks noGrp="1"/>
          </p:cNvSpPr>
          <p:nvPr>
            <p:ph idx="1"/>
          </p:nvPr>
        </p:nvSpPr>
        <p:spPr/>
        <p:txBody>
          <a:bodyPr/>
          <a:lstStyle/>
          <a:p>
            <a:pPr marL="109728" indent="0">
              <a:buNone/>
            </a:pPr>
            <a:r>
              <a:rPr lang="en-US" altLang="en-US" b="1" dirty="0"/>
              <a:t>6. </a:t>
            </a:r>
            <a:r>
              <a:rPr lang="en-US" altLang="en-US" b="1" dirty="0" err="1"/>
              <a:t>Bảng</a:t>
            </a:r>
            <a:r>
              <a:rPr lang="en-US" altLang="en-US" b="1" dirty="0"/>
              <a:t> (Table)</a:t>
            </a:r>
          </a:p>
          <a:p>
            <a:pPr marL="1752600" lvl="3" indent="-381000" fontAlgn="base">
              <a:lnSpc>
                <a:spcPct val="100000"/>
              </a:lnSpc>
              <a:spcBef>
                <a:spcPct val="20000"/>
              </a:spcBef>
              <a:spcAft>
                <a:spcPct val="0"/>
              </a:spcAft>
              <a:buNone/>
            </a:pPr>
            <a:r>
              <a:rPr lang="en-US" altLang="en-US" sz="2100" kern="0" dirty="0">
                <a:solidFill>
                  <a:srgbClr val="5086C2"/>
                </a:solidFill>
              </a:rPr>
              <a:t>&lt;table&gt;              	</a:t>
            </a:r>
            <a:r>
              <a:rPr lang="en-US" altLang="en-US" sz="2100" kern="0" dirty="0">
                <a:solidFill>
                  <a:srgbClr val="003366"/>
                </a:solidFill>
              </a:rPr>
              <a:t>&lt;--</a:t>
            </a:r>
            <a:r>
              <a:rPr lang="en-US" altLang="en-US" sz="2100" kern="0" dirty="0" err="1">
                <a:solidFill>
                  <a:srgbClr val="003366"/>
                </a:solidFill>
              </a:rPr>
              <a:t>Tạo</a:t>
            </a:r>
            <a:r>
              <a:rPr lang="en-US" altLang="en-US" sz="2100" kern="0" dirty="0">
                <a:solidFill>
                  <a:srgbClr val="003366"/>
                </a:solidFill>
              </a:rPr>
              <a:t> </a:t>
            </a:r>
            <a:r>
              <a:rPr lang="en-US" altLang="en-US" sz="2100" kern="0" dirty="0" err="1">
                <a:solidFill>
                  <a:srgbClr val="003366"/>
                </a:solidFill>
              </a:rPr>
              <a:t>bảng</a:t>
            </a:r>
            <a:r>
              <a:rPr lang="en-US" altLang="en-US" sz="2100" kern="0" dirty="0">
                <a:solidFill>
                  <a:srgbClr val="003366"/>
                </a:solidFill>
              </a:rPr>
              <a:t>--&gt;</a:t>
            </a:r>
            <a:br>
              <a:rPr lang="en-US" altLang="en-US" sz="2100" kern="0" dirty="0">
                <a:solidFill>
                  <a:srgbClr val="5086C2"/>
                </a:solidFill>
              </a:rPr>
            </a:br>
            <a:r>
              <a:rPr lang="en-US" altLang="en-US" sz="2100" kern="0" dirty="0">
                <a:solidFill>
                  <a:srgbClr val="5086C2"/>
                </a:solidFill>
              </a:rPr>
              <a:t>&lt;tr&gt;              	</a:t>
            </a:r>
            <a:r>
              <a:rPr lang="en-US" altLang="en-US" sz="2100" kern="0" dirty="0">
                <a:solidFill>
                  <a:srgbClr val="003366"/>
                </a:solidFill>
              </a:rPr>
              <a:t>&lt;--</a:t>
            </a:r>
            <a:r>
              <a:rPr lang="en-US" altLang="en-US" sz="2100" kern="0" dirty="0" err="1">
                <a:solidFill>
                  <a:srgbClr val="003366"/>
                </a:solidFill>
              </a:rPr>
              <a:t>Đặc</a:t>
            </a:r>
            <a:r>
              <a:rPr lang="en-US" altLang="en-US" sz="2100" kern="0" dirty="0">
                <a:solidFill>
                  <a:srgbClr val="003366"/>
                </a:solidFill>
              </a:rPr>
              <a:t> </a:t>
            </a:r>
            <a:r>
              <a:rPr lang="en-US" altLang="en-US" sz="2100" kern="0" dirty="0" err="1">
                <a:solidFill>
                  <a:srgbClr val="003366"/>
                </a:solidFill>
              </a:rPr>
              <a:t>tả</a:t>
            </a:r>
            <a:r>
              <a:rPr lang="en-US" altLang="en-US" sz="2100" kern="0" dirty="0">
                <a:solidFill>
                  <a:srgbClr val="003366"/>
                </a:solidFill>
              </a:rPr>
              <a:t> </a:t>
            </a:r>
            <a:r>
              <a:rPr lang="en-US" altLang="en-US" sz="2100" kern="0" dirty="0" err="1">
                <a:solidFill>
                  <a:srgbClr val="003366"/>
                </a:solidFill>
              </a:rPr>
              <a:t>các</a:t>
            </a:r>
            <a:r>
              <a:rPr lang="en-US" altLang="en-US" sz="2100" kern="0" dirty="0">
                <a:solidFill>
                  <a:srgbClr val="003366"/>
                </a:solidFill>
              </a:rPr>
              <a:t> </a:t>
            </a:r>
            <a:r>
              <a:rPr lang="en-US" altLang="en-US" sz="2100" kern="0" dirty="0" err="1">
                <a:solidFill>
                  <a:srgbClr val="003366"/>
                </a:solidFill>
              </a:rPr>
              <a:t>dòng</a:t>
            </a:r>
            <a:r>
              <a:rPr lang="en-US" altLang="en-US" sz="2100" kern="0" dirty="0">
                <a:solidFill>
                  <a:srgbClr val="003366"/>
                </a:solidFill>
              </a:rPr>
              <a:t> </a:t>
            </a:r>
            <a:r>
              <a:rPr lang="en-US" altLang="en-US" sz="2100" kern="0" dirty="0" err="1">
                <a:solidFill>
                  <a:srgbClr val="003366"/>
                </a:solidFill>
              </a:rPr>
              <a:t>của</a:t>
            </a:r>
            <a:r>
              <a:rPr lang="en-US" altLang="en-US" sz="2100" kern="0" dirty="0">
                <a:solidFill>
                  <a:srgbClr val="003366"/>
                </a:solidFill>
              </a:rPr>
              <a:t> </a:t>
            </a:r>
            <a:r>
              <a:rPr lang="en-US" altLang="en-US" sz="2100" kern="0" dirty="0" err="1">
                <a:solidFill>
                  <a:srgbClr val="003366"/>
                </a:solidFill>
              </a:rPr>
              <a:t>bảng</a:t>
            </a:r>
            <a:r>
              <a:rPr lang="en-US" altLang="en-US" sz="2100" kern="0" dirty="0">
                <a:solidFill>
                  <a:srgbClr val="003366"/>
                </a:solidFill>
              </a:rPr>
              <a:t>--&gt;</a:t>
            </a:r>
            <a:r>
              <a:rPr lang="en-US" altLang="en-US" sz="2100" kern="0" dirty="0">
                <a:solidFill>
                  <a:srgbClr val="5086C2"/>
                </a:solidFill>
              </a:rPr>
              <a:t> </a:t>
            </a:r>
            <a:br>
              <a:rPr lang="en-US" altLang="en-US" sz="2100" kern="0" dirty="0">
                <a:solidFill>
                  <a:srgbClr val="5086C2"/>
                </a:solidFill>
              </a:rPr>
            </a:br>
            <a:r>
              <a:rPr lang="en-US" altLang="en-US" sz="2100" kern="0" dirty="0">
                <a:solidFill>
                  <a:srgbClr val="003366"/>
                </a:solidFill>
              </a:rPr>
              <a:t>	</a:t>
            </a:r>
            <a:r>
              <a:rPr lang="en-US" altLang="en-US" sz="2100" kern="0" dirty="0">
                <a:solidFill>
                  <a:srgbClr val="5086C2"/>
                </a:solidFill>
              </a:rPr>
              <a:t>&lt;td&gt;</a:t>
            </a:r>
            <a:r>
              <a:rPr lang="en-US" altLang="en-US" sz="2100" kern="0" dirty="0">
                <a:solidFill>
                  <a:srgbClr val="003366"/>
                </a:solidFill>
              </a:rPr>
              <a:t> text </a:t>
            </a:r>
            <a:r>
              <a:rPr lang="en-US" altLang="en-US" sz="2100" kern="0" dirty="0">
                <a:solidFill>
                  <a:srgbClr val="5086C2"/>
                </a:solidFill>
              </a:rPr>
              <a:t>&lt;/td&gt;</a:t>
            </a:r>
            <a:br>
              <a:rPr lang="en-US" altLang="en-US" sz="2100" kern="0" dirty="0">
                <a:solidFill>
                  <a:srgbClr val="5086C2"/>
                </a:solidFill>
              </a:rPr>
            </a:br>
            <a:r>
              <a:rPr lang="en-US" altLang="en-US" sz="2100" kern="0" dirty="0">
                <a:solidFill>
                  <a:srgbClr val="5086C2"/>
                </a:solidFill>
              </a:rPr>
              <a:t>	&lt;td&gt;...&lt;/td&gt;    	</a:t>
            </a:r>
            <a:r>
              <a:rPr lang="en-US" altLang="en-US" sz="2100" kern="0" dirty="0">
                <a:solidFill>
                  <a:srgbClr val="003366"/>
                </a:solidFill>
              </a:rPr>
              <a:t>&lt;--</a:t>
            </a:r>
            <a:r>
              <a:rPr lang="en-US" altLang="en-US" sz="2100" kern="0" dirty="0" err="1">
                <a:solidFill>
                  <a:srgbClr val="003366"/>
                </a:solidFill>
              </a:rPr>
              <a:t>Đặc</a:t>
            </a:r>
            <a:r>
              <a:rPr lang="en-US" altLang="en-US" sz="2100" kern="0" dirty="0">
                <a:solidFill>
                  <a:srgbClr val="003366"/>
                </a:solidFill>
              </a:rPr>
              <a:t> </a:t>
            </a:r>
            <a:r>
              <a:rPr lang="en-US" altLang="en-US" sz="2100" kern="0" dirty="0" err="1">
                <a:solidFill>
                  <a:srgbClr val="003366"/>
                </a:solidFill>
              </a:rPr>
              <a:t>tả</a:t>
            </a:r>
            <a:r>
              <a:rPr lang="en-US" altLang="en-US" sz="2100" kern="0" dirty="0">
                <a:solidFill>
                  <a:srgbClr val="003366"/>
                </a:solidFill>
              </a:rPr>
              <a:t> ô </a:t>
            </a:r>
            <a:r>
              <a:rPr lang="en-US" altLang="en-US" sz="2100" kern="0" dirty="0" err="1">
                <a:solidFill>
                  <a:srgbClr val="003366"/>
                </a:solidFill>
              </a:rPr>
              <a:t>dữ</a:t>
            </a:r>
            <a:r>
              <a:rPr lang="en-US" altLang="en-US" sz="2100" kern="0" dirty="0">
                <a:solidFill>
                  <a:srgbClr val="003366"/>
                </a:solidFill>
              </a:rPr>
              <a:t> </a:t>
            </a:r>
            <a:r>
              <a:rPr lang="en-US" altLang="en-US" sz="2100" kern="0" dirty="0" err="1">
                <a:solidFill>
                  <a:srgbClr val="003366"/>
                </a:solidFill>
              </a:rPr>
              <a:t>liệu</a:t>
            </a:r>
            <a:r>
              <a:rPr lang="en-US" altLang="en-US" sz="2100" kern="0" dirty="0">
                <a:solidFill>
                  <a:srgbClr val="003366"/>
                </a:solidFill>
              </a:rPr>
              <a:t> </a:t>
            </a:r>
            <a:r>
              <a:rPr lang="en-US" altLang="en-US" sz="2100" kern="0" dirty="0" err="1">
                <a:solidFill>
                  <a:srgbClr val="003366"/>
                </a:solidFill>
              </a:rPr>
              <a:t>của</a:t>
            </a:r>
            <a:r>
              <a:rPr lang="en-US" altLang="en-US" sz="2100" kern="0" dirty="0">
                <a:solidFill>
                  <a:srgbClr val="003366"/>
                </a:solidFill>
              </a:rPr>
              <a:t> </a:t>
            </a:r>
            <a:r>
              <a:rPr lang="en-US" altLang="en-US" sz="2100" kern="0" dirty="0" err="1">
                <a:solidFill>
                  <a:srgbClr val="003366"/>
                </a:solidFill>
              </a:rPr>
              <a:t>bảng</a:t>
            </a:r>
            <a:r>
              <a:rPr lang="en-US" altLang="en-US" sz="2100" kern="0" dirty="0">
                <a:solidFill>
                  <a:srgbClr val="003366"/>
                </a:solidFill>
              </a:rPr>
              <a:t>--&gt;</a:t>
            </a:r>
            <a:br>
              <a:rPr lang="en-US" altLang="en-US" sz="2100" kern="0" dirty="0">
                <a:solidFill>
                  <a:srgbClr val="003366"/>
                </a:solidFill>
              </a:rPr>
            </a:br>
            <a:r>
              <a:rPr lang="en-US" altLang="en-US" sz="2100" kern="0" dirty="0">
                <a:solidFill>
                  <a:srgbClr val="5086C2"/>
                </a:solidFill>
              </a:rPr>
              <a:t>&lt;/tr&gt;</a:t>
            </a:r>
            <a:br>
              <a:rPr lang="en-US" altLang="en-US" sz="2100" kern="0" dirty="0">
                <a:solidFill>
                  <a:srgbClr val="5086C2"/>
                </a:solidFill>
              </a:rPr>
            </a:br>
            <a:r>
              <a:rPr lang="en-US" altLang="en-US" sz="2100" kern="0" dirty="0">
                <a:solidFill>
                  <a:srgbClr val="5086C2"/>
                </a:solidFill>
              </a:rPr>
              <a:t>&lt;tr&gt;...&lt;/tr&gt;</a:t>
            </a:r>
          </a:p>
          <a:p>
            <a:pPr marL="1752600" lvl="3" indent="-381000" fontAlgn="base">
              <a:lnSpc>
                <a:spcPct val="100000"/>
              </a:lnSpc>
              <a:spcBef>
                <a:spcPct val="20000"/>
              </a:spcBef>
              <a:spcAft>
                <a:spcPct val="0"/>
              </a:spcAft>
              <a:buNone/>
            </a:pPr>
            <a:r>
              <a:rPr lang="en-US" altLang="en-US" sz="2100" kern="0" dirty="0">
                <a:solidFill>
                  <a:srgbClr val="003366"/>
                </a:solidFill>
              </a:rPr>
              <a:t>	</a:t>
            </a:r>
            <a:r>
              <a:rPr lang="en-US" altLang="en-US" sz="2100" kern="0" dirty="0">
                <a:solidFill>
                  <a:srgbClr val="5086C2"/>
                </a:solidFill>
              </a:rPr>
              <a:t>&lt;tr&gt;</a:t>
            </a:r>
            <a:br>
              <a:rPr lang="en-US" altLang="en-US" sz="2100" kern="0" dirty="0">
                <a:solidFill>
                  <a:srgbClr val="5086C2"/>
                </a:solidFill>
              </a:rPr>
            </a:br>
            <a:r>
              <a:rPr lang="en-US" altLang="en-US" sz="2100" kern="0" dirty="0">
                <a:solidFill>
                  <a:srgbClr val="003366"/>
                </a:solidFill>
              </a:rPr>
              <a:t>	</a:t>
            </a:r>
            <a:r>
              <a:rPr lang="en-US" altLang="en-US" sz="2100" kern="0" dirty="0">
                <a:solidFill>
                  <a:srgbClr val="5086C2"/>
                </a:solidFill>
              </a:rPr>
              <a:t>&lt;td&gt;</a:t>
            </a:r>
            <a:r>
              <a:rPr lang="en-US" altLang="en-US" sz="2100" kern="0" dirty="0">
                <a:solidFill>
                  <a:srgbClr val="003366"/>
                </a:solidFill>
              </a:rPr>
              <a:t> text </a:t>
            </a:r>
            <a:r>
              <a:rPr lang="en-US" altLang="en-US" sz="2100" kern="0" dirty="0">
                <a:solidFill>
                  <a:srgbClr val="5086C2"/>
                </a:solidFill>
              </a:rPr>
              <a:t>&lt;/td&gt;</a:t>
            </a:r>
            <a:br>
              <a:rPr lang="en-US" altLang="en-US" sz="2100" kern="0" dirty="0">
                <a:solidFill>
                  <a:srgbClr val="5086C2"/>
                </a:solidFill>
              </a:rPr>
            </a:br>
            <a:r>
              <a:rPr lang="en-US" altLang="en-US" sz="2100" kern="0" dirty="0">
                <a:solidFill>
                  <a:srgbClr val="5086C2"/>
                </a:solidFill>
              </a:rPr>
              <a:t>	&lt;td&gt;...&lt;/td&gt;</a:t>
            </a:r>
            <a:br>
              <a:rPr lang="en-US" altLang="en-US" sz="2100" kern="0" dirty="0">
                <a:solidFill>
                  <a:srgbClr val="003366"/>
                </a:solidFill>
              </a:rPr>
            </a:br>
            <a:r>
              <a:rPr lang="en-US" altLang="en-US" sz="2100" kern="0" dirty="0">
                <a:solidFill>
                  <a:srgbClr val="5086C2"/>
                </a:solidFill>
              </a:rPr>
              <a:t>&lt;/tr&gt;</a:t>
            </a:r>
          </a:p>
          <a:p>
            <a:pPr marL="1752600" lvl="3" indent="-381000" fontAlgn="base">
              <a:lnSpc>
                <a:spcPct val="100000"/>
              </a:lnSpc>
              <a:spcBef>
                <a:spcPct val="20000"/>
              </a:spcBef>
              <a:spcAft>
                <a:spcPct val="0"/>
              </a:spcAft>
              <a:buNone/>
            </a:pPr>
            <a:r>
              <a:rPr lang="en-US" altLang="en-US" sz="2100" kern="0" dirty="0">
                <a:solidFill>
                  <a:srgbClr val="5086C2"/>
                </a:solidFill>
              </a:rPr>
              <a:t>&lt;/table&gt;              	</a:t>
            </a:r>
            <a:r>
              <a:rPr lang="en-US" altLang="en-US" sz="2100" kern="0" dirty="0">
                <a:solidFill>
                  <a:srgbClr val="003366"/>
                </a:solidFill>
              </a:rPr>
              <a:t>&lt;--</a:t>
            </a:r>
            <a:r>
              <a:rPr lang="en-US" altLang="en-US" sz="2100" kern="0" dirty="0" err="1">
                <a:solidFill>
                  <a:srgbClr val="003366"/>
                </a:solidFill>
              </a:rPr>
              <a:t>Giới</a:t>
            </a:r>
            <a:r>
              <a:rPr lang="en-US" altLang="en-US" sz="2100" kern="0" dirty="0">
                <a:solidFill>
                  <a:srgbClr val="003366"/>
                </a:solidFill>
              </a:rPr>
              <a:t> </a:t>
            </a:r>
            <a:r>
              <a:rPr lang="en-US" altLang="en-US" sz="2100" kern="0" dirty="0" err="1">
                <a:solidFill>
                  <a:srgbClr val="003366"/>
                </a:solidFill>
              </a:rPr>
              <a:t>hạn</a:t>
            </a:r>
            <a:r>
              <a:rPr lang="en-US" altLang="en-US" sz="2100" kern="0" dirty="0">
                <a:solidFill>
                  <a:srgbClr val="003366"/>
                </a:solidFill>
              </a:rPr>
              <a:t> </a:t>
            </a:r>
            <a:r>
              <a:rPr lang="en-US" altLang="en-US" sz="2100" kern="0" dirty="0" err="1">
                <a:solidFill>
                  <a:srgbClr val="003366"/>
                </a:solidFill>
              </a:rPr>
              <a:t>của</a:t>
            </a:r>
            <a:r>
              <a:rPr lang="en-US" altLang="en-US" sz="2100" kern="0" dirty="0">
                <a:solidFill>
                  <a:srgbClr val="003366"/>
                </a:solidFill>
              </a:rPr>
              <a:t> </a:t>
            </a:r>
            <a:r>
              <a:rPr lang="en-US" altLang="en-US" sz="2100" kern="0" dirty="0" err="1">
                <a:solidFill>
                  <a:srgbClr val="003366"/>
                </a:solidFill>
              </a:rPr>
              <a:t>bảng</a:t>
            </a:r>
            <a:r>
              <a:rPr lang="en-US" altLang="en-US" sz="2100" kern="0" dirty="0">
                <a:solidFill>
                  <a:srgbClr val="003366"/>
                </a:solidFill>
              </a:rPr>
              <a:t>--&gt;</a:t>
            </a:r>
            <a:endParaRPr lang="en-US" altLang="en-US" sz="2100" kern="0" dirty="0">
              <a:solidFill>
                <a:srgbClr val="5086C2"/>
              </a:solidFill>
            </a:endParaRPr>
          </a:p>
          <a:p>
            <a:pPr marL="109728" indent="0">
              <a:buNone/>
            </a:pPr>
            <a:endParaRPr lang="en-US" dirty="0"/>
          </a:p>
        </p:txBody>
      </p:sp>
      <p:sp>
        <p:nvSpPr>
          <p:cNvPr id="3" name="Title 2">
            <a:extLst>
              <a:ext uri="{FF2B5EF4-FFF2-40B4-BE49-F238E27FC236}">
                <a16:creationId xmlns:a16="http://schemas.microsoft.com/office/drawing/2014/main" id="{2F4D3B38-51E3-4E2A-AA2A-355306A3ED61}"/>
              </a:ext>
            </a:extLst>
          </p:cNvPr>
          <p:cNvSpPr>
            <a:spLocks noGrp="1"/>
          </p:cNvSpPr>
          <p:nvPr>
            <p:ph type="title"/>
          </p:nvPr>
        </p:nvSpPr>
        <p:spPr/>
        <p:txBody>
          <a:bodyPr/>
          <a:lstStyle/>
          <a:p>
            <a:r>
              <a:rPr lang="en-US" altLang="en-US" sz="3600"/>
              <a:t>Thiết kế web với HTML</a:t>
            </a:r>
            <a:endParaRPr lang="en-US"/>
          </a:p>
        </p:txBody>
      </p:sp>
    </p:spTree>
    <p:extLst>
      <p:ext uri="{BB962C8B-B14F-4D97-AF65-F5344CB8AC3E}">
        <p14:creationId xmlns:p14="http://schemas.microsoft.com/office/powerpoint/2010/main" val="3484552615"/>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47D789E-C61B-414F-B357-B5DF02BDA3A5}"/>
              </a:ext>
            </a:extLst>
          </p:cNvPr>
          <p:cNvSpPr>
            <a:spLocks noGrp="1"/>
          </p:cNvSpPr>
          <p:nvPr>
            <p:ph idx="1"/>
          </p:nvPr>
        </p:nvSpPr>
        <p:spPr/>
        <p:txBody>
          <a:bodyPr>
            <a:normAutofit fontScale="92500" lnSpcReduction="10000"/>
          </a:bodyPr>
          <a:lstStyle/>
          <a:p>
            <a:pPr marL="342900" indent="-342900" fontAlgn="base">
              <a:lnSpc>
                <a:spcPct val="100000"/>
              </a:lnSpc>
              <a:spcBef>
                <a:spcPct val="20000"/>
              </a:spcBef>
              <a:spcAft>
                <a:spcPct val="0"/>
              </a:spcAft>
              <a:buClr>
                <a:srgbClr val="4C59D2"/>
              </a:buClr>
              <a:buFont typeface="Wingdings" panose="05000000000000000000" pitchFamily="2" charset="2"/>
              <a:buChar char="v"/>
            </a:pPr>
            <a:r>
              <a:rPr lang="en-US" altLang="en-US" b="1" kern="0" dirty="0" err="1">
                <a:solidFill>
                  <a:srgbClr val="003366"/>
                </a:solidFill>
                <a:hlinkClick r:id="rId2" action="ppaction://hlinkfile">
                  <a:extLst>
                    <a:ext uri="{A12FA001-AC4F-418D-AE19-62706E023703}">
                      <ahyp:hlinkClr xmlns:ahyp="http://schemas.microsoft.com/office/drawing/2018/hyperlinkcolor" val="tx"/>
                    </a:ext>
                  </a:extLst>
                </a:hlinkClick>
              </a:rPr>
              <a:t>Ví</a:t>
            </a:r>
            <a:r>
              <a:rPr lang="en-US" altLang="en-US" b="1" kern="0" dirty="0">
                <a:solidFill>
                  <a:srgbClr val="003366"/>
                </a:solidFill>
                <a:hlinkClick r:id="rId2" action="ppaction://hlinkfile">
                  <a:extLst>
                    <a:ext uri="{A12FA001-AC4F-418D-AE19-62706E023703}">
                      <ahyp:hlinkClr xmlns:ahyp="http://schemas.microsoft.com/office/drawing/2018/hyperlinkcolor" val="tx"/>
                    </a:ext>
                  </a:extLst>
                </a:hlinkClick>
              </a:rPr>
              <a:t> </a:t>
            </a:r>
            <a:r>
              <a:rPr lang="en-US" altLang="en-US" b="1" kern="0" dirty="0" err="1">
                <a:solidFill>
                  <a:srgbClr val="003366"/>
                </a:solidFill>
                <a:hlinkClick r:id="rId2" action="ppaction://hlinkfile">
                  <a:extLst>
                    <a:ext uri="{A12FA001-AC4F-418D-AE19-62706E023703}">
                      <ahyp:hlinkClr xmlns:ahyp="http://schemas.microsoft.com/office/drawing/2018/hyperlinkcolor" val="tx"/>
                    </a:ext>
                  </a:extLst>
                </a:hlinkClick>
              </a:rPr>
              <a:t>vụ</a:t>
            </a:r>
            <a:r>
              <a:rPr lang="en-US" altLang="en-US" b="1" kern="0" dirty="0">
                <a:solidFill>
                  <a:srgbClr val="003366"/>
                </a:solidFill>
              </a:rPr>
              <a:t>: </a:t>
            </a:r>
            <a:r>
              <a:rPr lang="en-US" altLang="en-US" b="1" kern="0" dirty="0" err="1">
                <a:solidFill>
                  <a:srgbClr val="003366"/>
                </a:solidFill>
              </a:rPr>
              <a:t>Tạo</a:t>
            </a:r>
            <a:r>
              <a:rPr lang="en-US" altLang="en-US" b="1" kern="0" dirty="0">
                <a:solidFill>
                  <a:srgbClr val="003366"/>
                </a:solidFill>
              </a:rPr>
              <a:t> </a:t>
            </a:r>
            <a:r>
              <a:rPr lang="en-US" altLang="en-US" b="1" kern="0" dirty="0" err="1">
                <a:solidFill>
                  <a:srgbClr val="003366"/>
                </a:solidFill>
              </a:rPr>
              <a:t>một</a:t>
            </a:r>
            <a:r>
              <a:rPr lang="en-US" altLang="en-US" b="1" kern="0" dirty="0">
                <a:solidFill>
                  <a:srgbClr val="003366"/>
                </a:solidFill>
              </a:rPr>
              <a:t> </a:t>
            </a:r>
            <a:r>
              <a:rPr lang="en-US" altLang="en-US" b="1" kern="0" dirty="0" err="1">
                <a:solidFill>
                  <a:srgbClr val="003366"/>
                </a:solidFill>
              </a:rPr>
              <a:t>bảng</a:t>
            </a:r>
            <a:r>
              <a:rPr lang="en-US" altLang="en-US" b="1" kern="0" dirty="0">
                <a:solidFill>
                  <a:srgbClr val="003366"/>
                </a:solidFill>
              </a:rPr>
              <a:t> 2 </a:t>
            </a:r>
            <a:r>
              <a:rPr lang="en-US" altLang="en-US" b="1" kern="0" dirty="0" err="1">
                <a:solidFill>
                  <a:srgbClr val="003366"/>
                </a:solidFill>
              </a:rPr>
              <a:t>hàng</a:t>
            </a:r>
            <a:r>
              <a:rPr lang="en-US" altLang="en-US" b="1" kern="0" dirty="0">
                <a:solidFill>
                  <a:srgbClr val="003366"/>
                </a:solidFill>
              </a:rPr>
              <a:t>, 2 </a:t>
            </a:r>
            <a:r>
              <a:rPr lang="en-US" altLang="en-US" b="1" kern="0" dirty="0" err="1">
                <a:solidFill>
                  <a:srgbClr val="003366"/>
                </a:solidFill>
              </a:rPr>
              <a:t>cột</a:t>
            </a:r>
            <a:endParaRPr lang="en-US" altLang="en-US" b="1" kern="0" dirty="0">
              <a:solidFill>
                <a:srgbClr val="5086C2"/>
              </a:solidFill>
            </a:endParaRPr>
          </a:p>
          <a:p>
            <a:pPr marL="742950" lvl="1" indent="-285750" fontAlgn="base">
              <a:lnSpc>
                <a:spcPct val="100000"/>
              </a:lnSpc>
              <a:spcBef>
                <a:spcPct val="20000"/>
              </a:spcBef>
              <a:spcAft>
                <a:spcPct val="0"/>
              </a:spcAft>
              <a:buClr>
                <a:srgbClr val="DE8848"/>
              </a:buClr>
              <a:buNone/>
            </a:pPr>
            <a:r>
              <a:rPr lang="en-US" altLang="en-US" sz="2800" kern="0" dirty="0">
                <a:solidFill>
                  <a:srgbClr val="5086C2"/>
                </a:solidFill>
              </a:rPr>
              <a:t>&lt;table border</a:t>
            </a:r>
            <a:r>
              <a:rPr lang="en-US" altLang="en-US" sz="2800" kern="0" dirty="0">
                <a:solidFill>
                  <a:srgbClr val="003366"/>
                </a:solidFill>
              </a:rPr>
              <a:t>="1"</a:t>
            </a:r>
            <a:r>
              <a:rPr lang="en-US" altLang="en-US" sz="2800" kern="0" dirty="0">
                <a:solidFill>
                  <a:srgbClr val="5086C2"/>
                </a:solidFill>
              </a:rPr>
              <a:t>&gt;</a:t>
            </a:r>
          </a:p>
          <a:p>
            <a:pPr lvl="2" fontAlgn="base">
              <a:lnSpc>
                <a:spcPct val="100000"/>
              </a:lnSpc>
              <a:spcBef>
                <a:spcPct val="20000"/>
              </a:spcBef>
              <a:spcAft>
                <a:spcPct val="0"/>
              </a:spcAft>
              <a:buClr>
                <a:srgbClr val="003366"/>
              </a:buClr>
              <a:buNone/>
            </a:pPr>
            <a:r>
              <a:rPr lang="en-US" altLang="en-US" sz="2400" kern="0" dirty="0">
                <a:solidFill>
                  <a:srgbClr val="003366"/>
                </a:solidFill>
              </a:rPr>
              <a:t>  </a:t>
            </a:r>
            <a:r>
              <a:rPr lang="en-US" altLang="en-US" sz="2400" kern="0" dirty="0">
                <a:solidFill>
                  <a:srgbClr val="5086C2"/>
                </a:solidFill>
              </a:rPr>
              <a:t>&lt;tr&gt;</a:t>
            </a:r>
          </a:p>
          <a:p>
            <a:pPr lvl="2" fontAlgn="base">
              <a:lnSpc>
                <a:spcPct val="100000"/>
              </a:lnSpc>
              <a:spcBef>
                <a:spcPct val="20000"/>
              </a:spcBef>
              <a:spcAft>
                <a:spcPct val="0"/>
              </a:spcAft>
              <a:buClr>
                <a:srgbClr val="003366"/>
              </a:buClr>
              <a:buNone/>
            </a:pPr>
            <a:r>
              <a:rPr lang="en-US" altLang="en-US" sz="2400" kern="0" dirty="0">
                <a:solidFill>
                  <a:srgbClr val="003366"/>
                </a:solidFill>
              </a:rPr>
              <a:t>    </a:t>
            </a:r>
            <a:r>
              <a:rPr lang="en-US" altLang="en-US" sz="2400" kern="0" dirty="0">
                <a:solidFill>
                  <a:srgbClr val="5086C2"/>
                </a:solidFill>
              </a:rPr>
              <a:t>&lt;td&gt;</a:t>
            </a:r>
            <a:r>
              <a:rPr lang="en-US" altLang="en-US" sz="2400" kern="0" dirty="0">
                <a:solidFill>
                  <a:srgbClr val="003366"/>
                </a:solidFill>
              </a:rPr>
              <a:t> </a:t>
            </a:r>
            <a:r>
              <a:rPr lang="en-US" altLang="en-US" sz="2400" kern="0" dirty="0" err="1">
                <a:solidFill>
                  <a:srgbClr val="003366"/>
                </a:solidFill>
              </a:rPr>
              <a:t>Hàng</a:t>
            </a:r>
            <a:r>
              <a:rPr lang="en-US" altLang="en-US" sz="2400" kern="0" dirty="0">
                <a:solidFill>
                  <a:srgbClr val="003366"/>
                </a:solidFill>
              </a:rPr>
              <a:t> 1, </a:t>
            </a:r>
            <a:r>
              <a:rPr lang="en-US" altLang="en-US" sz="2400" kern="0" dirty="0" err="1">
                <a:solidFill>
                  <a:srgbClr val="003366"/>
                </a:solidFill>
              </a:rPr>
              <a:t>cột</a:t>
            </a:r>
            <a:r>
              <a:rPr lang="en-US" altLang="en-US" sz="2400" kern="0" dirty="0">
                <a:solidFill>
                  <a:srgbClr val="003366"/>
                </a:solidFill>
              </a:rPr>
              <a:t> 1 </a:t>
            </a:r>
            <a:r>
              <a:rPr lang="en-US" altLang="en-US" sz="2400" kern="0" dirty="0">
                <a:solidFill>
                  <a:srgbClr val="5086C2"/>
                </a:solidFill>
              </a:rPr>
              <a:t>&lt;/td&gt;</a:t>
            </a:r>
          </a:p>
          <a:p>
            <a:pPr lvl="2" fontAlgn="base">
              <a:lnSpc>
                <a:spcPct val="100000"/>
              </a:lnSpc>
              <a:spcBef>
                <a:spcPct val="20000"/>
              </a:spcBef>
              <a:spcAft>
                <a:spcPct val="0"/>
              </a:spcAft>
              <a:buClr>
                <a:srgbClr val="003366"/>
              </a:buClr>
              <a:buNone/>
            </a:pPr>
            <a:r>
              <a:rPr lang="en-US" altLang="en-US" sz="2400" kern="0" dirty="0">
                <a:solidFill>
                  <a:srgbClr val="003366"/>
                </a:solidFill>
              </a:rPr>
              <a:t>	 </a:t>
            </a:r>
            <a:r>
              <a:rPr lang="en-US" altLang="en-US" sz="2400" kern="0" dirty="0">
                <a:solidFill>
                  <a:srgbClr val="5086C2"/>
                </a:solidFill>
              </a:rPr>
              <a:t>&lt;td&gt;</a:t>
            </a:r>
            <a:r>
              <a:rPr lang="en-US" altLang="en-US" sz="2400" kern="0" dirty="0">
                <a:solidFill>
                  <a:srgbClr val="003366"/>
                </a:solidFill>
              </a:rPr>
              <a:t> </a:t>
            </a:r>
            <a:r>
              <a:rPr lang="en-US" altLang="en-US" sz="2400" kern="0" dirty="0" err="1">
                <a:solidFill>
                  <a:srgbClr val="003366"/>
                </a:solidFill>
              </a:rPr>
              <a:t>Hàng</a:t>
            </a:r>
            <a:r>
              <a:rPr lang="en-US" altLang="en-US" sz="2400" kern="0" dirty="0">
                <a:solidFill>
                  <a:srgbClr val="003366"/>
                </a:solidFill>
              </a:rPr>
              <a:t> 1, </a:t>
            </a:r>
            <a:r>
              <a:rPr lang="en-US" altLang="en-US" sz="2400" kern="0" dirty="0" err="1">
                <a:solidFill>
                  <a:srgbClr val="003366"/>
                </a:solidFill>
              </a:rPr>
              <a:t>cột</a:t>
            </a:r>
            <a:r>
              <a:rPr lang="en-US" altLang="en-US" sz="2400" kern="0" dirty="0">
                <a:solidFill>
                  <a:srgbClr val="003366"/>
                </a:solidFill>
              </a:rPr>
              <a:t> 2 </a:t>
            </a:r>
            <a:r>
              <a:rPr lang="en-US" altLang="en-US" sz="2400" kern="0" dirty="0">
                <a:solidFill>
                  <a:srgbClr val="5086C2"/>
                </a:solidFill>
              </a:rPr>
              <a:t>&lt;/td&gt;</a:t>
            </a:r>
          </a:p>
          <a:p>
            <a:pPr lvl="2" fontAlgn="base">
              <a:lnSpc>
                <a:spcPct val="100000"/>
              </a:lnSpc>
              <a:spcBef>
                <a:spcPct val="20000"/>
              </a:spcBef>
              <a:spcAft>
                <a:spcPct val="0"/>
              </a:spcAft>
              <a:buClr>
                <a:srgbClr val="003366"/>
              </a:buClr>
              <a:buNone/>
            </a:pPr>
            <a:r>
              <a:rPr lang="en-US" altLang="en-US" sz="2400" kern="0" dirty="0">
                <a:solidFill>
                  <a:srgbClr val="5086C2"/>
                </a:solidFill>
              </a:rPr>
              <a:t>  &lt;/tr&gt;</a:t>
            </a:r>
          </a:p>
          <a:p>
            <a:pPr lvl="2" fontAlgn="base">
              <a:lnSpc>
                <a:spcPct val="100000"/>
              </a:lnSpc>
              <a:spcBef>
                <a:spcPct val="20000"/>
              </a:spcBef>
              <a:spcAft>
                <a:spcPct val="0"/>
              </a:spcAft>
              <a:buClr>
                <a:srgbClr val="003366"/>
              </a:buClr>
              <a:buNone/>
            </a:pPr>
            <a:r>
              <a:rPr lang="en-US" altLang="en-US" sz="2400" kern="0" dirty="0">
                <a:solidFill>
                  <a:srgbClr val="5086C2"/>
                </a:solidFill>
              </a:rPr>
              <a:t>  &lt;tr&gt;</a:t>
            </a:r>
          </a:p>
          <a:p>
            <a:pPr lvl="2" fontAlgn="base">
              <a:lnSpc>
                <a:spcPct val="100000"/>
              </a:lnSpc>
              <a:spcBef>
                <a:spcPct val="20000"/>
              </a:spcBef>
              <a:spcAft>
                <a:spcPct val="0"/>
              </a:spcAft>
              <a:buClr>
                <a:srgbClr val="003366"/>
              </a:buClr>
              <a:buNone/>
            </a:pPr>
            <a:r>
              <a:rPr lang="en-US" altLang="en-US" sz="2400" kern="0" dirty="0">
                <a:solidFill>
                  <a:srgbClr val="003366"/>
                </a:solidFill>
              </a:rPr>
              <a:t>    </a:t>
            </a:r>
            <a:r>
              <a:rPr lang="en-US" altLang="en-US" sz="2400" kern="0" dirty="0">
                <a:solidFill>
                  <a:srgbClr val="5086C2"/>
                </a:solidFill>
              </a:rPr>
              <a:t>&lt;td&gt; </a:t>
            </a:r>
            <a:r>
              <a:rPr lang="en-US" altLang="en-US" sz="2400" kern="0" dirty="0" err="1">
                <a:solidFill>
                  <a:srgbClr val="003366"/>
                </a:solidFill>
              </a:rPr>
              <a:t>Hàng</a:t>
            </a:r>
            <a:r>
              <a:rPr lang="en-US" altLang="en-US" sz="2400" kern="0" dirty="0">
                <a:solidFill>
                  <a:srgbClr val="003366"/>
                </a:solidFill>
              </a:rPr>
              <a:t> 2, </a:t>
            </a:r>
            <a:r>
              <a:rPr lang="en-US" altLang="en-US" sz="2400" kern="0" dirty="0" err="1">
                <a:solidFill>
                  <a:srgbClr val="003366"/>
                </a:solidFill>
              </a:rPr>
              <a:t>cột</a:t>
            </a:r>
            <a:r>
              <a:rPr lang="en-US" altLang="en-US" sz="2400" kern="0" dirty="0">
                <a:solidFill>
                  <a:srgbClr val="003366"/>
                </a:solidFill>
              </a:rPr>
              <a:t> 1 </a:t>
            </a:r>
            <a:r>
              <a:rPr lang="en-US" altLang="en-US" sz="2400" kern="0" dirty="0">
                <a:solidFill>
                  <a:srgbClr val="5086C2"/>
                </a:solidFill>
              </a:rPr>
              <a:t>&lt;/td&gt;</a:t>
            </a:r>
          </a:p>
          <a:p>
            <a:pPr lvl="2" fontAlgn="base">
              <a:lnSpc>
                <a:spcPct val="100000"/>
              </a:lnSpc>
              <a:spcBef>
                <a:spcPct val="20000"/>
              </a:spcBef>
              <a:spcAft>
                <a:spcPct val="0"/>
              </a:spcAft>
              <a:buClr>
                <a:srgbClr val="003366"/>
              </a:buClr>
              <a:buNone/>
            </a:pPr>
            <a:r>
              <a:rPr lang="en-US" altLang="en-US" sz="2400" kern="0" dirty="0">
                <a:solidFill>
                  <a:srgbClr val="5086C2"/>
                </a:solidFill>
              </a:rPr>
              <a:t>	 &lt;td&gt;</a:t>
            </a:r>
            <a:r>
              <a:rPr lang="en-US" altLang="en-US" sz="2400" kern="0" dirty="0">
                <a:solidFill>
                  <a:srgbClr val="003366"/>
                </a:solidFill>
              </a:rPr>
              <a:t> </a:t>
            </a:r>
            <a:r>
              <a:rPr lang="en-US" altLang="en-US" sz="2400" kern="0" dirty="0" err="1">
                <a:solidFill>
                  <a:srgbClr val="003366"/>
                </a:solidFill>
              </a:rPr>
              <a:t>Hàng</a:t>
            </a:r>
            <a:r>
              <a:rPr lang="en-US" altLang="en-US" sz="2400" kern="0" dirty="0">
                <a:solidFill>
                  <a:srgbClr val="003366"/>
                </a:solidFill>
              </a:rPr>
              <a:t> 2, </a:t>
            </a:r>
            <a:r>
              <a:rPr lang="en-US" altLang="en-US" sz="2400" kern="0" dirty="0" err="1">
                <a:solidFill>
                  <a:srgbClr val="003366"/>
                </a:solidFill>
              </a:rPr>
              <a:t>cột</a:t>
            </a:r>
            <a:r>
              <a:rPr lang="en-US" altLang="en-US" sz="2400" kern="0" dirty="0">
                <a:solidFill>
                  <a:srgbClr val="003366"/>
                </a:solidFill>
              </a:rPr>
              <a:t> 2 </a:t>
            </a:r>
            <a:r>
              <a:rPr lang="en-US" altLang="en-US" sz="2400" kern="0" dirty="0">
                <a:solidFill>
                  <a:srgbClr val="5086C2"/>
                </a:solidFill>
              </a:rPr>
              <a:t>&lt;/td&gt;</a:t>
            </a:r>
          </a:p>
          <a:p>
            <a:pPr lvl="2" fontAlgn="base">
              <a:lnSpc>
                <a:spcPct val="100000"/>
              </a:lnSpc>
              <a:spcBef>
                <a:spcPct val="20000"/>
              </a:spcBef>
              <a:spcAft>
                <a:spcPct val="0"/>
              </a:spcAft>
              <a:buClr>
                <a:srgbClr val="003366"/>
              </a:buClr>
              <a:buNone/>
            </a:pPr>
            <a:r>
              <a:rPr lang="en-US" altLang="en-US" sz="2400" kern="0" dirty="0">
                <a:solidFill>
                  <a:srgbClr val="003366"/>
                </a:solidFill>
              </a:rPr>
              <a:t>  </a:t>
            </a:r>
            <a:r>
              <a:rPr lang="en-US" altLang="en-US" sz="2400" kern="0" dirty="0">
                <a:solidFill>
                  <a:srgbClr val="5086C2"/>
                </a:solidFill>
              </a:rPr>
              <a:t>&lt;/tr&gt;</a:t>
            </a:r>
          </a:p>
          <a:p>
            <a:pPr marL="742950" lvl="1" indent="-285750" fontAlgn="base">
              <a:lnSpc>
                <a:spcPct val="100000"/>
              </a:lnSpc>
              <a:spcBef>
                <a:spcPct val="20000"/>
              </a:spcBef>
              <a:spcAft>
                <a:spcPct val="0"/>
              </a:spcAft>
              <a:buClr>
                <a:srgbClr val="DE8848"/>
              </a:buClr>
              <a:buNone/>
            </a:pPr>
            <a:r>
              <a:rPr lang="en-US" altLang="en-US" sz="2800" kern="0" dirty="0">
                <a:solidFill>
                  <a:srgbClr val="5086C2"/>
                </a:solidFill>
              </a:rPr>
              <a:t>&lt;/table&gt;</a:t>
            </a:r>
          </a:p>
          <a:p>
            <a:pPr marL="109728" indent="0">
              <a:buNone/>
            </a:pPr>
            <a:endParaRPr lang="en-US" dirty="0"/>
          </a:p>
        </p:txBody>
      </p:sp>
      <p:sp>
        <p:nvSpPr>
          <p:cNvPr id="3" name="Title 2">
            <a:extLst>
              <a:ext uri="{FF2B5EF4-FFF2-40B4-BE49-F238E27FC236}">
                <a16:creationId xmlns:a16="http://schemas.microsoft.com/office/drawing/2014/main" id="{2F4D3B38-51E3-4E2A-AA2A-355306A3ED61}"/>
              </a:ext>
            </a:extLst>
          </p:cNvPr>
          <p:cNvSpPr>
            <a:spLocks noGrp="1"/>
          </p:cNvSpPr>
          <p:nvPr>
            <p:ph type="title"/>
          </p:nvPr>
        </p:nvSpPr>
        <p:spPr/>
        <p:txBody>
          <a:bodyPr/>
          <a:lstStyle/>
          <a:p>
            <a:r>
              <a:rPr lang="en-US" altLang="en-US" sz="3600"/>
              <a:t>Thiết kế web với HTML</a:t>
            </a:r>
            <a:endParaRPr lang="en-US"/>
          </a:p>
        </p:txBody>
      </p:sp>
      <p:pic>
        <p:nvPicPr>
          <p:cNvPr id="4" name="Picture 4">
            <a:extLst>
              <a:ext uri="{FF2B5EF4-FFF2-40B4-BE49-F238E27FC236}">
                <a16:creationId xmlns:a16="http://schemas.microsoft.com/office/drawing/2014/main" id="{8A15E8BE-7810-43C4-9D9F-2DA28AE146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34201" y="1981201"/>
            <a:ext cx="2790825" cy="309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1234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ox(in)">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0D60093-BD41-46DA-9F66-90C729FD59E0}"/>
              </a:ext>
            </a:extLst>
          </p:cNvPr>
          <p:cNvSpPr>
            <a:spLocks noGrp="1"/>
          </p:cNvSpPr>
          <p:nvPr>
            <p:ph idx="1"/>
          </p:nvPr>
        </p:nvSpPr>
        <p:spPr/>
        <p:txBody>
          <a:bodyPr/>
          <a:lstStyle/>
          <a:p>
            <a:pPr marL="609600" indent="-609600" fontAlgn="base">
              <a:lnSpc>
                <a:spcPct val="100000"/>
              </a:lnSpc>
              <a:spcBef>
                <a:spcPct val="20000"/>
              </a:spcBef>
              <a:spcAft>
                <a:spcPct val="0"/>
              </a:spcAft>
              <a:buClr>
                <a:srgbClr val="4C59D2"/>
              </a:buClr>
              <a:buNone/>
            </a:pPr>
            <a:r>
              <a:rPr lang="en-US" altLang="en-US" b="1" kern="0"/>
              <a:t>6.2. </a:t>
            </a:r>
            <a:r>
              <a:rPr lang="en-US" altLang="en-US" b="1" kern="0">
                <a:solidFill>
                  <a:srgbClr val="4C59D2"/>
                </a:solidFill>
              </a:rPr>
              <a:t>&lt;TABLE&gt;...&lt;TABLE&gt;</a:t>
            </a:r>
            <a:r>
              <a:rPr lang="en-US" altLang="en-US" b="1" kern="0">
                <a:solidFill>
                  <a:srgbClr val="5086C2"/>
                </a:solidFill>
              </a:rPr>
              <a:t> </a:t>
            </a:r>
            <a:br>
              <a:rPr lang="en-US" altLang="en-US" b="1" kern="0">
                <a:solidFill>
                  <a:srgbClr val="5086C2"/>
                </a:solidFill>
              </a:rPr>
            </a:br>
            <a:r>
              <a:rPr lang="en-US" altLang="en-US" b="1" kern="0">
                <a:solidFill>
                  <a:srgbClr val="003366"/>
                </a:solidFill>
              </a:rPr>
              <a:t>Có những thuộc tính sau:</a:t>
            </a:r>
            <a:endParaRPr lang="en-US" altLang="en-US" b="1" kern="0">
              <a:solidFill>
                <a:srgbClr val="5086C2"/>
              </a:solidFill>
            </a:endParaRPr>
          </a:p>
          <a:p>
            <a:pPr marL="457200" lvl="1" indent="0" fontAlgn="base">
              <a:lnSpc>
                <a:spcPct val="100000"/>
              </a:lnSpc>
              <a:spcBef>
                <a:spcPct val="20000"/>
              </a:spcBef>
              <a:spcAft>
                <a:spcPct val="0"/>
              </a:spcAft>
              <a:buClr>
                <a:srgbClr val="DE8848"/>
              </a:buClr>
              <a:buNone/>
            </a:pPr>
            <a:r>
              <a:rPr lang="en-US" altLang="en-US" sz="2800" kern="0">
                <a:solidFill>
                  <a:srgbClr val="5086C2"/>
                </a:solidFill>
              </a:rPr>
              <a:t>border = n</a:t>
            </a:r>
            <a:r>
              <a:rPr lang="en-US" altLang="en-US" sz="2800" kern="0">
                <a:solidFill>
                  <a:srgbClr val="003366"/>
                </a:solidFill>
              </a:rPr>
              <a:t>: tạo viền xung quanh bảng.</a:t>
            </a:r>
          </a:p>
          <a:p>
            <a:pPr marL="457200" lvl="1" indent="0" fontAlgn="base">
              <a:lnSpc>
                <a:spcPct val="100000"/>
              </a:lnSpc>
              <a:spcBef>
                <a:spcPct val="20000"/>
              </a:spcBef>
              <a:spcAft>
                <a:spcPct val="0"/>
              </a:spcAft>
              <a:buClr>
                <a:srgbClr val="DE8848"/>
              </a:buClr>
              <a:buNone/>
            </a:pPr>
            <a:r>
              <a:rPr lang="en-US" altLang="en-US" sz="2800" kern="0">
                <a:solidFill>
                  <a:srgbClr val="5086C2"/>
                </a:solidFill>
              </a:rPr>
              <a:t>cellpadding = N</a:t>
            </a:r>
            <a:r>
              <a:rPr lang="en-US" altLang="en-US" sz="2800" kern="0">
                <a:solidFill>
                  <a:srgbClr val="003366"/>
                </a:solidFill>
              </a:rPr>
              <a:t>: cho biết có bao nhiêu khoảng trắng giữa khối bên trong phần tử và vách ngăn.</a:t>
            </a:r>
          </a:p>
          <a:p>
            <a:pPr marL="457200" lvl="1" indent="0" fontAlgn="base">
              <a:lnSpc>
                <a:spcPct val="100000"/>
              </a:lnSpc>
              <a:spcBef>
                <a:spcPct val="20000"/>
              </a:spcBef>
              <a:spcAft>
                <a:spcPct val="0"/>
              </a:spcAft>
              <a:buClr>
                <a:srgbClr val="DE8848"/>
              </a:buClr>
              <a:buNone/>
            </a:pPr>
            <a:r>
              <a:rPr lang="en-US" altLang="en-US" sz="2800" kern="0">
                <a:solidFill>
                  <a:srgbClr val="5086C2"/>
                </a:solidFill>
              </a:rPr>
              <a:t>cellspacing = M</a:t>
            </a:r>
            <a:r>
              <a:rPr lang="en-US" altLang="en-US" sz="2800" kern="0">
                <a:solidFill>
                  <a:srgbClr val="003366"/>
                </a:solidFill>
              </a:rPr>
              <a:t>: Cho biết độ rộng của những đường bên trong bảng để chia các phần tử.</a:t>
            </a:r>
          </a:p>
          <a:p>
            <a:pPr marL="109728" indent="0">
              <a:buNone/>
            </a:pPr>
            <a:endParaRPr lang="en-US"/>
          </a:p>
        </p:txBody>
      </p:sp>
      <p:sp>
        <p:nvSpPr>
          <p:cNvPr id="3" name="Title 2">
            <a:extLst>
              <a:ext uri="{FF2B5EF4-FFF2-40B4-BE49-F238E27FC236}">
                <a16:creationId xmlns:a16="http://schemas.microsoft.com/office/drawing/2014/main" id="{CBA5DBAC-C665-4705-9DA7-BE424533558D}"/>
              </a:ext>
            </a:extLst>
          </p:cNvPr>
          <p:cNvSpPr>
            <a:spLocks noGrp="1"/>
          </p:cNvSpPr>
          <p:nvPr>
            <p:ph type="title"/>
          </p:nvPr>
        </p:nvSpPr>
        <p:spPr/>
        <p:txBody>
          <a:bodyPr/>
          <a:lstStyle/>
          <a:p>
            <a:r>
              <a:rPr lang="en-US" altLang="en-US" sz="3200"/>
              <a:t>Thiết kế web với HTML</a:t>
            </a:r>
            <a:endParaRPr lang="en-US"/>
          </a:p>
        </p:txBody>
      </p:sp>
    </p:spTree>
    <p:extLst>
      <p:ext uri="{BB962C8B-B14F-4D97-AF65-F5344CB8AC3E}">
        <p14:creationId xmlns:p14="http://schemas.microsoft.com/office/powerpoint/2010/main" val="3653654703"/>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0D60093-BD41-46DA-9F66-90C729FD59E0}"/>
              </a:ext>
            </a:extLst>
          </p:cNvPr>
          <p:cNvSpPr>
            <a:spLocks noGrp="1"/>
          </p:cNvSpPr>
          <p:nvPr>
            <p:ph idx="1"/>
          </p:nvPr>
        </p:nvSpPr>
        <p:spPr/>
        <p:txBody>
          <a:bodyPr/>
          <a:lstStyle/>
          <a:p>
            <a:pPr marL="914400" lvl="1" indent="-457200" fontAlgn="base">
              <a:lnSpc>
                <a:spcPct val="120000"/>
              </a:lnSpc>
              <a:spcBef>
                <a:spcPct val="20000"/>
              </a:spcBef>
              <a:spcAft>
                <a:spcPct val="0"/>
              </a:spcAft>
              <a:buClr>
                <a:srgbClr val="DE8848"/>
              </a:buClr>
              <a:buFont typeface="Wingdings" panose="05000000000000000000" pitchFamily="2" charset="2"/>
              <a:buChar char="Ø"/>
            </a:pPr>
            <a:r>
              <a:rPr lang="en-US" altLang="en-US" sz="2800" kern="0" dirty="0">
                <a:solidFill>
                  <a:srgbClr val="003366"/>
                </a:solidFill>
              </a:rPr>
              <a:t> </a:t>
            </a:r>
            <a:r>
              <a:rPr lang="en-US" altLang="en-US" sz="2800" kern="0" dirty="0">
                <a:solidFill>
                  <a:srgbClr val="5086C2"/>
                </a:solidFill>
              </a:rPr>
              <a:t>width = n </a:t>
            </a:r>
            <a:r>
              <a:rPr lang="en-US" altLang="en-US" sz="2800" kern="0" dirty="0">
                <a:solidFill>
                  <a:srgbClr val="003366"/>
                </a:solidFill>
              </a:rPr>
              <a:t>|</a:t>
            </a:r>
            <a:r>
              <a:rPr lang="en-US" altLang="en-US" sz="2800" kern="0" dirty="0">
                <a:solidFill>
                  <a:srgbClr val="5086C2"/>
                </a:solidFill>
              </a:rPr>
              <a:t> n%</a:t>
            </a:r>
            <a:r>
              <a:rPr lang="en-US" altLang="en-US" sz="2800" kern="0" dirty="0">
                <a:solidFill>
                  <a:srgbClr val="003366"/>
                </a:solidFill>
              </a:rPr>
              <a:t>, </a:t>
            </a:r>
            <a:r>
              <a:rPr lang="en-US" altLang="en-US" sz="2800" kern="0" dirty="0">
                <a:solidFill>
                  <a:srgbClr val="5086C2"/>
                </a:solidFill>
              </a:rPr>
              <a:t>height = m </a:t>
            </a:r>
            <a:r>
              <a:rPr lang="en-US" altLang="en-US" sz="2800" kern="0" dirty="0">
                <a:solidFill>
                  <a:srgbClr val="003366"/>
                </a:solidFill>
              </a:rPr>
              <a:t>|</a:t>
            </a:r>
            <a:r>
              <a:rPr lang="en-US" altLang="en-US" sz="2800" kern="0" dirty="0">
                <a:solidFill>
                  <a:srgbClr val="5086C2"/>
                </a:solidFill>
              </a:rPr>
              <a:t> m% </a:t>
            </a:r>
            <a:r>
              <a:rPr lang="en-US" altLang="en-US" sz="2800" kern="0" dirty="0">
                <a:solidFill>
                  <a:srgbClr val="003366"/>
                </a:solidFill>
              </a:rPr>
              <a:t>: </a:t>
            </a:r>
            <a:r>
              <a:rPr lang="en-US" altLang="en-US" sz="2800" kern="0" dirty="0" err="1">
                <a:solidFill>
                  <a:srgbClr val="003366"/>
                </a:solidFill>
              </a:rPr>
              <a:t>định</a:t>
            </a:r>
            <a:r>
              <a:rPr lang="en-US" altLang="en-US" sz="2800" kern="0" dirty="0">
                <a:solidFill>
                  <a:srgbClr val="003366"/>
                </a:solidFill>
              </a:rPr>
              <a:t> </a:t>
            </a:r>
            <a:r>
              <a:rPr lang="en-US" altLang="en-US" sz="2800" kern="0" dirty="0" err="1">
                <a:solidFill>
                  <a:srgbClr val="003366"/>
                </a:solidFill>
              </a:rPr>
              <a:t>trước</a:t>
            </a:r>
            <a:r>
              <a:rPr lang="en-US" altLang="en-US" sz="2800" kern="0" dirty="0">
                <a:solidFill>
                  <a:srgbClr val="003366"/>
                </a:solidFill>
              </a:rPr>
              <a:t> </a:t>
            </a:r>
            <a:r>
              <a:rPr lang="en-US" altLang="en-US" sz="2800" kern="0" dirty="0" err="1">
                <a:solidFill>
                  <a:srgbClr val="003366"/>
                </a:solidFill>
              </a:rPr>
              <a:t>kích</a:t>
            </a:r>
            <a:r>
              <a:rPr lang="en-US" altLang="en-US" sz="2800" kern="0" dirty="0">
                <a:solidFill>
                  <a:srgbClr val="003366"/>
                </a:solidFill>
              </a:rPr>
              <a:t> </a:t>
            </a:r>
            <a:r>
              <a:rPr lang="en-US" altLang="en-US" sz="2800" kern="0" dirty="0" err="1">
                <a:solidFill>
                  <a:srgbClr val="003366"/>
                </a:solidFill>
              </a:rPr>
              <a:t>thước</a:t>
            </a:r>
            <a:r>
              <a:rPr lang="en-US" altLang="en-US" sz="2800" kern="0" dirty="0">
                <a:solidFill>
                  <a:srgbClr val="003366"/>
                </a:solidFill>
              </a:rPr>
              <a:t> </a:t>
            </a:r>
            <a:r>
              <a:rPr lang="en-US" altLang="en-US" sz="2800" kern="0" dirty="0" err="1">
                <a:solidFill>
                  <a:srgbClr val="003366"/>
                </a:solidFill>
              </a:rPr>
              <a:t>rộng</a:t>
            </a:r>
            <a:r>
              <a:rPr lang="en-US" altLang="en-US" sz="2800" kern="0" dirty="0">
                <a:solidFill>
                  <a:srgbClr val="003366"/>
                </a:solidFill>
              </a:rPr>
              <a:t>/</a:t>
            </a:r>
            <a:r>
              <a:rPr lang="en-US" altLang="en-US" sz="2800" kern="0" dirty="0" err="1">
                <a:solidFill>
                  <a:srgbClr val="003366"/>
                </a:solidFill>
              </a:rPr>
              <a:t>cao</a:t>
            </a:r>
            <a:r>
              <a:rPr lang="en-US" altLang="en-US" sz="2800" kern="0" dirty="0">
                <a:solidFill>
                  <a:srgbClr val="003366"/>
                </a:solidFill>
              </a:rPr>
              <a:t> </a:t>
            </a:r>
            <a:r>
              <a:rPr lang="en-US" altLang="en-US" sz="2800" kern="0" dirty="0" err="1">
                <a:solidFill>
                  <a:srgbClr val="003366"/>
                </a:solidFill>
              </a:rPr>
              <a:t>cho</a:t>
            </a:r>
            <a:r>
              <a:rPr lang="en-US" altLang="en-US" sz="2800" kern="0" dirty="0">
                <a:solidFill>
                  <a:srgbClr val="003366"/>
                </a:solidFill>
              </a:rPr>
              <a:t> </a:t>
            </a:r>
            <a:r>
              <a:rPr lang="en-US" altLang="en-US" sz="2800" kern="0" dirty="0" err="1">
                <a:solidFill>
                  <a:srgbClr val="003366"/>
                </a:solidFill>
              </a:rPr>
              <a:t>bảng</a:t>
            </a:r>
            <a:r>
              <a:rPr lang="en-US" altLang="en-US" sz="2800" kern="0" dirty="0">
                <a:solidFill>
                  <a:srgbClr val="003366"/>
                </a:solidFill>
              </a:rPr>
              <a:t>.</a:t>
            </a:r>
          </a:p>
          <a:p>
            <a:pPr marL="914400" lvl="1" indent="-457200" fontAlgn="base">
              <a:lnSpc>
                <a:spcPct val="120000"/>
              </a:lnSpc>
              <a:spcBef>
                <a:spcPct val="20000"/>
              </a:spcBef>
              <a:spcAft>
                <a:spcPct val="0"/>
              </a:spcAft>
              <a:buClr>
                <a:srgbClr val="DE8848"/>
              </a:buClr>
              <a:buFont typeface="Wingdings" panose="05000000000000000000" pitchFamily="2" charset="2"/>
              <a:buChar char="Ø"/>
            </a:pPr>
            <a:r>
              <a:rPr lang="en-US" altLang="en-US" sz="2800" kern="0" dirty="0">
                <a:solidFill>
                  <a:srgbClr val="003366"/>
                </a:solidFill>
              </a:rPr>
              <a:t> </a:t>
            </a:r>
            <a:r>
              <a:rPr lang="en-US" altLang="en-US" sz="2800" kern="0" dirty="0">
                <a:solidFill>
                  <a:srgbClr val="5086C2"/>
                </a:solidFill>
              </a:rPr>
              <a:t>align = left </a:t>
            </a:r>
            <a:r>
              <a:rPr lang="en-US" altLang="en-US" sz="2800" kern="0" dirty="0">
                <a:solidFill>
                  <a:srgbClr val="003366"/>
                </a:solidFill>
              </a:rPr>
              <a:t>|</a:t>
            </a:r>
            <a:r>
              <a:rPr lang="en-US" altLang="en-US" sz="2800" kern="0" dirty="0">
                <a:solidFill>
                  <a:srgbClr val="5086C2"/>
                </a:solidFill>
              </a:rPr>
              <a:t> right</a:t>
            </a:r>
            <a:r>
              <a:rPr lang="en-US" altLang="en-US" sz="2800" kern="0" dirty="0">
                <a:solidFill>
                  <a:srgbClr val="003366"/>
                </a:solidFill>
              </a:rPr>
              <a:t>: Cho </a:t>
            </a:r>
            <a:r>
              <a:rPr lang="en-US" altLang="en-US" sz="2800" kern="0" dirty="0" err="1">
                <a:solidFill>
                  <a:srgbClr val="003366"/>
                </a:solidFill>
              </a:rPr>
              <a:t>phép</a:t>
            </a:r>
            <a:r>
              <a:rPr lang="en-US" altLang="en-US" sz="2800" kern="0" dirty="0">
                <a:solidFill>
                  <a:srgbClr val="003366"/>
                </a:solidFill>
              </a:rPr>
              <a:t> </a:t>
            </a:r>
            <a:r>
              <a:rPr lang="en-US" altLang="en-US" sz="2800" kern="0" dirty="0" err="1">
                <a:solidFill>
                  <a:srgbClr val="003366"/>
                </a:solidFill>
              </a:rPr>
              <a:t>bảng</a:t>
            </a:r>
            <a:r>
              <a:rPr lang="en-US" altLang="en-US" sz="2800" kern="0" dirty="0">
                <a:solidFill>
                  <a:srgbClr val="003366"/>
                </a:solidFill>
              </a:rPr>
              <a:t> </a:t>
            </a:r>
            <a:r>
              <a:rPr lang="en-US" altLang="en-US" sz="2800" kern="0" dirty="0" err="1">
                <a:solidFill>
                  <a:srgbClr val="003366"/>
                </a:solidFill>
              </a:rPr>
              <a:t>dóng</a:t>
            </a:r>
            <a:r>
              <a:rPr lang="en-US" altLang="en-US" sz="2800" kern="0" dirty="0">
                <a:solidFill>
                  <a:srgbClr val="003366"/>
                </a:solidFill>
              </a:rPr>
              <a:t> </a:t>
            </a:r>
            <a:r>
              <a:rPr lang="en-US" altLang="en-US" sz="2800" kern="0" dirty="0" err="1">
                <a:solidFill>
                  <a:srgbClr val="003366"/>
                </a:solidFill>
              </a:rPr>
              <a:t>lề</a:t>
            </a:r>
            <a:r>
              <a:rPr lang="en-US" altLang="en-US" sz="2800" kern="0" dirty="0">
                <a:solidFill>
                  <a:srgbClr val="003366"/>
                </a:solidFill>
              </a:rPr>
              <a:t> </a:t>
            </a:r>
            <a:r>
              <a:rPr lang="en-US" altLang="en-US" sz="2800" kern="0" dirty="0" err="1">
                <a:solidFill>
                  <a:srgbClr val="003366"/>
                </a:solidFill>
              </a:rPr>
              <a:t>trái</a:t>
            </a:r>
            <a:r>
              <a:rPr lang="en-US" altLang="en-US" sz="2800" kern="0" dirty="0">
                <a:solidFill>
                  <a:srgbClr val="003366"/>
                </a:solidFill>
              </a:rPr>
              <a:t> </a:t>
            </a:r>
            <a:r>
              <a:rPr lang="en-US" altLang="en-US" sz="2800" kern="0" dirty="0" err="1">
                <a:solidFill>
                  <a:srgbClr val="003366"/>
                </a:solidFill>
              </a:rPr>
              <a:t>hoặc</a:t>
            </a:r>
            <a:r>
              <a:rPr lang="en-US" altLang="en-US" sz="2800" kern="0" dirty="0">
                <a:solidFill>
                  <a:srgbClr val="003366"/>
                </a:solidFill>
              </a:rPr>
              <a:t> </a:t>
            </a:r>
            <a:r>
              <a:rPr lang="en-US" altLang="en-US" sz="2800" kern="0" dirty="0" err="1">
                <a:solidFill>
                  <a:srgbClr val="003366"/>
                </a:solidFill>
              </a:rPr>
              <a:t>phải</a:t>
            </a:r>
            <a:r>
              <a:rPr lang="en-US" altLang="en-US" sz="2800" kern="0" dirty="0">
                <a:solidFill>
                  <a:srgbClr val="003366"/>
                </a:solidFill>
              </a:rPr>
              <a:t>.</a:t>
            </a:r>
          </a:p>
          <a:p>
            <a:pPr marL="914400" lvl="1" indent="-457200" fontAlgn="base">
              <a:lnSpc>
                <a:spcPct val="120000"/>
              </a:lnSpc>
              <a:spcBef>
                <a:spcPct val="20000"/>
              </a:spcBef>
              <a:spcAft>
                <a:spcPct val="0"/>
              </a:spcAft>
              <a:buClr>
                <a:srgbClr val="DE8848"/>
              </a:buClr>
              <a:buFont typeface="Wingdings" panose="05000000000000000000" pitchFamily="2" charset="2"/>
              <a:buChar char="Ø"/>
            </a:pPr>
            <a:r>
              <a:rPr lang="en-US" altLang="en-US" sz="2800" kern="0" dirty="0">
                <a:solidFill>
                  <a:srgbClr val="003366"/>
                </a:solidFill>
              </a:rPr>
              <a:t> </a:t>
            </a:r>
            <a:r>
              <a:rPr lang="en-US" altLang="en-US" sz="2800" kern="0" dirty="0" err="1">
                <a:solidFill>
                  <a:srgbClr val="5086C2"/>
                </a:solidFill>
              </a:rPr>
              <a:t>valign</a:t>
            </a:r>
            <a:r>
              <a:rPr lang="en-US" altLang="en-US" sz="2800" kern="0" dirty="0">
                <a:solidFill>
                  <a:srgbClr val="5086C2"/>
                </a:solidFill>
              </a:rPr>
              <a:t> = top </a:t>
            </a:r>
            <a:r>
              <a:rPr lang="en-US" altLang="en-US" sz="2800" kern="0" dirty="0">
                <a:solidFill>
                  <a:srgbClr val="003366"/>
                </a:solidFill>
              </a:rPr>
              <a:t>|</a:t>
            </a:r>
            <a:r>
              <a:rPr lang="en-US" altLang="en-US" sz="2800" kern="0" dirty="0">
                <a:solidFill>
                  <a:srgbClr val="5086C2"/>
                </a:solidFill>
              </a:rPr>
              <a:t> bottom</a:t>
            </a:r>
            <a:r>
              <a:rPr lang="en-US" altLang="en-US" sz="2800" kern="0" dirty="0">
                <a:solidFill>
                  <a:srgbClr val="003366"/>
                </a:solidFill>
              </a:rPr>
              <a:t>: </a:t>
            </a:r>
            <a:r>
              <a:rPr lang="en-US" altLang="en-US" sz="2800" kern="0" dirty="0" err="1">
                <a:solidFill>
                  <a:srgbClr val="003366"/>
                </a:solidFill>
              </a:rPr>
              <a:t>để</a:t>
            </a:r>
            <a:r>
              <a:rPr lang="en-US" altLang="en-US" sz="2800" kern="0" dirty="0">
                <a:solidFill>
                  <a:srgbClr val="003366"/>
                </a:solidFill>
              </a:rPr>
              <a:t> </a:t>
            </a:r>
            <a:r>
              <a:rPr lang="en-US" altLang="en-US" sz="2800" kern="0" dirty="0" err="1">
                <a:solidFill>
                  <a:srgbClr val="003366"/>
                </a:solidFill>
              </a:rPr>
              <a:t>chỉnh</a:t>
            </a:r>
            <a:r>
              <a:rPr lang="en-US" altLang="en-US" sz="2800" kern="0" dirty="0">
                <a:solidFill>
                  <a:srgbClr val="003366"/>
                </a:solidFill>
              </a:rPr>
              <a:t> </a:t>
            </a:r>
            <a:r>
              <a:rPr lang="en-US" altLang="en-US" sz="2800" kern="0" dirty="0" err="1">
                <a:solidFill>
                  <a:srgbClr val="003366"/>
                </a:solidFill>
              </a:rPr>
              <a:t>lề</a:t>
            </a:r>
            <a:r>
              <a:rPr lang="en-US" altLang="en-US" sz="2800" kern="0" dirty="0">
                <a:solidFill>
                  <a:srgbClr val="003366"/>
                </a:solidFill>
              </a:rPr>
              <a:t> </a:t>
            </a:r>
            <a:r>
              <a:rPr lang="en-US" altLang="en-US" sz="2800" kern="0" dirty="0" err="1">
                <a:solidFill>
                  <a:srgbClr val="003366"/>
                </a:solidFill>
              </a:rPr>
              <a:t>trên</a:t>
            </a:r>
            <a:r>
              <a:rPr lang="en-US" altLang="en-US" sz="2800" kern="0" dirty="0">
                <a:solidFill>
                  <a:srgbClr val="003366"/>
                </a:solidFill>
              </a:rPr>
              <a:t> </a:t>
            </a:r>
            <a:r>
              <a:rPr lang="en-US" altLang="en-US" sz="2800" kern="0" dirty="0" err="1">
                <a:solidFill>
                  <a:srgbClr val="003366"/>
                </a:solidFill>
              </a:rPr>
              <a:t>hoặc</a:t>
            </a:r>
            <a:r>
              <a:rPr lang="en-US" altLang="en-US" sz="2800" kern="0" dirty="0">
                <a:solidFill>
                  <a:srgbClr val="003366"/>
                </a:solidFill>
              </a:rPr>
              <a:t> </a:t>
            </a:r>
            <a:r>
              <a:rPr lang="en-US" altLang="en-US" sz="2800" kern="0" dirty="0" err="1">
                <a:solidFill>
                  <a:srgbClr val="003366"/>
                </a:solidFill>
              </a:rPr>
              <a:t>giữa</a:t>
            </a:r>
            <a:r>
              <a:rPr lang="en-US" altLang="en-US" sz="2800" kern="0" dirty="0">
                <a:solidFill>
                  <a:srgbClr val="003366"/>
                </a:solidFill>
              </a:rPr>
              <a:t> </a:t>
            </a:r>
            <a:r>
              <a:rPr lang="en-US" altLang="en-US" sz="2800" kern="0" dirty="0" err="1">
                <a:solidFill>
                  <a:srgbClr val="003366"/>
                </a:solidFill>
              </a:rPr>
              <a:t>hoặc</a:t>
            </a:r>
            <a:r>
              <a:rPr lang="en-US" altLang="en-US" sz="2800" kern="0" dirty="0">
                <a:solidFill>
                  <a:srgbClr val="003366"/>
                </a:solidFill>
              </a:rPr>
              <a:t> </a:t>
            </a:r>
            <a:r>
              <a:rPr lang="en-US" altLang="en-US" sz="2800" kern="0" dirty="0" err="1">
                <a:solidFill>
                  <a:srgbClr val="003366"/>
                </a:solidFill>
              </a:rPr>
              <a:t>dưới</a:t>
            </a:r>
            <a:r>
              <a:rPr lang="en-US" altLang="en-US" sz="2800" kern="0" dirty="0">
                <a:solidFill>
                  <a:srgbClr val="003366"/>
                </a:solidFill>
              </a:rPr>
              <a:t>.</a:t>
            </a:r>
          </a:p>
          <a:p>
            <a:pPr marL="914400" lvl="1" indent="-457200" fontAlgn="base">
              <a:lnSpc>
                <a:spcPct val="120000"/>
              </a:lnSpc>
              <a:spcBef>
                <a:spcPct val="20000"/>
              </a:spcBef>
              <a:spcAft>
                <a:spcPct val="0"/>
              </a:spcAft>
              <a:buClr>
                <a:srgbClr val="DE8848"/>
              </a:buClr>
              <a:buFont typeface="Wingdings" panose="05000000000000000000" pitchFamily="2" charset="2"/>
              <a:buChar char="Ø"/>
            </a:pPr>
            <a:r>
              <a:rPr lang="en-US" altLang="en-US" sz="2800" kern="0" dirty="0">
                <a:solidFill>
                  <a:srgbClr val="003366"/>
                </a:solidFill>
              </a:rPr>
              <a:t> </a:t>
            </a:r>
            <a:r>
              <a:rPr lang="en-US" altLang="en-US" sz="2800" kern="0" dirty="0" err="1">
                <a:solidFill>
                  <a:srgbClr val="5086C2"/>
                </a:solidFill>
              </a:rPr>
              <a:t>bgcolor</a:t>
            </a:r>
            <a:r>
              <a:rPr lang="en-US" altLang="en-US" sz="2800" kern="0" dirty="0">
                <a:solidFill>
                  <a:srgbClr val="5086C2"/>
                </a:solidFill>
              </a:rPr>
              <a:t> = #</a:t>
            </a:r>
            <a:r>
              <a:rPr lang="en-US" altLang="en-US" sz="2800" kern="0" dirty="0" err="1">
                <a:solidFill>
                  <a:srgbClr val="5086C2"/>
                </a:solidFill>
              </a:rPr>
              <a:t>xxyyzz</a:t>
            </a:r>
            <a:r>
              <a:rPr lang="en-US" altLang="en-US" sz="2800" kern="0" dirty="0">
                <a:solidFill>
                  <a:srgbClr val="003366"/>
                </a:solidFill>
              </a:rPr>
              <a:t>: </a:t>
            </a:r>
            <a:r>
              <a:rPr lang="en-US" altLang="en-US" sz="2800" kern="0" dirty="0" err="1">
                <a:solidFill>
                  <a:srgbClr val="003366"/>
                </a:solidFill>
              </a:rPr>
              <a:t>thiết</a:t>
            </a:r>
            <a:r>
              <a:rPr lang="en-US" altLang="en-US" sz="2800" kern="0" dirty="0">
                <a:solidFill>
                  <a:srgbClr val="003366"/>
                </a:solidFill>
              </a:rPr>
              <a:t> </a:t>
            </a:r>
            <a:r>
              <a:rPr lang="en-US" altLang="en-US" sz="2800" kern="0" dirty="0" err="1">
                <a:solidFill>
                  <a:srgbClr val="003366"/>
                </a:solidFill>
              </a:rPr>
              <a:t>lập</a:t>
            </a:r>
            <a:r>
              <a:rPr lang="en-US" altLang="en-US" sz="2800" kern="0" dirty="0">
                <a:solidFill>
                  <a:srgbClr val="003366"/>
                </a:solidFill>
              </a:rPr>
              <a:t> </a:t>
            </a:r>
            <a:r>
              <a:rPr lang="en-US" altLang="en-US" sz="2800" kern="0" dirty="0" err="1">
                <a:solidFill>
                  <a:srgbClr val="003366"/>
                </a:solidFill>
              </a:rPr>
              <a:t>màu</a:t>
            </a:r>
            <a:r>
              <a:rPr lang="en-US" altLang="en-US" sz="2800" kern="0" dirty="0">
                <a:solidFill>
                  <a:srgbClr val="003366"/>
                </a:solidFill>
              </a:rPr>
              <a:t> </a:t>
            </a:r>
            <a:r>
              <a:rPr lang="en-US" altLang="en-US" sz="2800" kern="0" dirty="0" err="1">
                <a:solidFill>
                  <a:srgbClr val="003366"/>
                </a:solidFill>
              </a:rPr>
              <a:t>nền</a:t>
            </a:r>
            <a:r>
              <a:rPr lang="en-US" altLang="en-US" sz="2800" kern="0" dirty="0">
                <a:solidFill>
                  <a:srgbClr val="003366"/>
                </a:solidFill>
              </a:rPr>
              <a:t> </a:t>
            </a:r>
            <a:r>
              <a:rPr lang="en-US" altLang="en-US" sz="2800" kern="0" dirty="0" err="1">
                <a:solidFill>
                  <a:srgbClr val="003366"/>
                </a:solidFill>
              </a:rPr>
              <a:t>của</a:t>
            </a:r>
            <a:r>
              <a:rPr lang="en-US" altLang="en-US" sz="2800" kern="0" dirty="0">
                <a:solidFill>
                  <a:srgbClr val="003366"/>
                </a:solidFill>
              </a:rPr>
              <a:t> </a:t>
            </a:r>
            <a:r>
              <a:rPr lang="en-US" altLang="en-US" sz="2800" kern="0" dirty="0" err="1">
                <a:solidFill>
                  <a:srgbClr val="003366"/>
                </a:solidFill>
              </a:rPr>
              <a:t>bảng</a:t>
            </a:r>
            <a:r>
              <a:rPr lang="en-US" altLang="en-US" sz="2800" kern="0" dirty="0">
                <a:solidFill>
                  <a:srgbClr val="003366"/>
                </a:solidFill>
              </a:rPr>
              <a:t>.</a:t>
            </a:r>
          </a:p>
        </p:txBody>
      </p:sp>
      <p:sp>
        <p:nvSpPr>
          <p:cNvPr id="3" name="Title 2">
            <a:extLst>
              <a:ext uri="{FF2B5EF4-FFF2-40B4-BE49-F238E27FC236}">
                <a16:creationId xmlns:a16="http://schemas.microsoft.com/office/drawing/2014/main" id="{CBA5DBAC-C665-4705-9DA7-BE424533558D}"/>
              </a:ext>
            </a:extLst>
          </p:cNvPr>
          <p:cNvSpPr>
            <a:spLocks noGrp="1"/>
          </p:cNvSpPr>
          <p:nvPr>
            <p:ph type="title"/>
          </p:nvPr>
        </p:nvSpPr>
        <p:spPr/>
        <p:txBody>
          <a:bodyPr/>
          <a:lstStyle/>
          <a:p>
            <a:r>
              <a:rPr lang="en-US" altLang="en-US" sz="3200"/>
              <a:t>Thiết kế web với HTML</a:t>
            </a:r>
            <a:endParaRPr lang="en-US"/>
          </a:p>
        </p:txBody>
      </p:sp>
    </p:spTree>
    <p:extLst>
      <p:ext uri="{BB962C8B-B14F-4D97-AF65-F5344CB8AC3E}">
        <p14:creationId xmlns:p14="http://schemas.microsoft.com/office/powerpoint/2010/main" val="3746178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4827E28-4652-4B9F-B4DE-C3420CB1C9F3}"/>
              </a:ext>
            </a:extLst>
          </p:cNvPr>
          <p:cNvSpPr>
            <a:spLocks noGrp="1"/>
          </p:cNvSpPr>
          <p:nvPr>
            <p:ph idx="1"/>
          </p:nvPr>
        </p:nvSpPr>
        <p:spPr/>
        <p:txBody>
          <a:bodyPr/>
          <a:lstStyle/>
          <a:p>
            <a:pPr>
              <a:spcBef>
                <a:spcPct val="0"/>
              </a:spcBef>
            </a:pPr>
            <a:r>
              <a:rPr lang="en-US" altLang="en-US"/>
              <a:t>Máy khách là máy khai thác dịch vụ của máy chủ</a:t>
            </a:r>
          </a:p>
          <a:p>
            <a:pPr>
              <a:spcBef>
                <a:spcPct val="0"/>
              </a:spcBef>
            </a:pPr>
            <a:r>
              <a:rPr lang="en-US" altLang="en-US"/>
              <a:t>Với mỗi dịch vụ, thường có các phần mềm chuyên biệt để hỗ trợ cho việc khai thác khai thác</a:t>
            </a:r>
          </a:p>
          <a:p>
            <a:pPr>
              <a:spcBef>
                <a:spcPct val="0"/>
              </a:spcBef>
            </a:pPr>
            <a:r>
              <a:rPr lang="en-US" altLang="en-US"/>
              <a:t>Một máy tính có thể vừa là client vừa là server</a:t>
            </a:r>
          </a:p>
          <a:p>
            <a:pPr>
              <a:spcBef>
                <a:spcPct val="0"/>
              </a:spcBef>
            </a:pPr>
            <a:r>
              <a:rPr lang="en-US" altLang="en-US"/>
              <a:t>Một máy tính có thể khai thác dịch vụ của chính nó.</a:t>
            </a:r>
            <a:endParaRPr lang="en-US"/>
          </a:p>
        </p:txBody>
      </p:sp>
      <p:sp>
        <p:nvSpPr>
          <p:cNvPr id="3" name="Title 2">
            <a:extLst>
              <a:ext uri="{FF2B5EF4-FFF2-40B4-BE49-F238E27FC236}">
                <a16:creationId xmlns:a16="http://schemas.microsoft.com/office/drawing/2014/main" id="{A4DE5019-29AD-4BAA-AD54-05C22C58D415}"/>
              </a:ext>
            </a:extLst>
          </p:cNvPr>
          <p:cNvSpPr>
            <a:spLocks noGrp="1"/>
          </p:cNvSpPr>
          <p:nvPr>
            <p:ph type="title"/>
          </p:nvPr>
        </p:nvSpPr>
        <p:spPr/>
        <p:txBody>
          <a:bodyPr/>
          <a:lstStyle/>
          <a:p>
            <a:r>
              <a:rPr lang="en-US"/>
              <a:t>Máy khách (Client)</a:t>
            </a:r>
          </a:p>
        </p:txBody>
      </p:sp>
    </p:spTree>
    <p:extLst>
      <p:ext uri="{BB962C8B-B14F-4D97-AF65-F5344CB8AC3E}">
        <p14:creationId xmlns:p14="http://schemas.microsoft.com/office/powerpoint/2010/main" val="416131159"/>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D8B52F9-6D89-4EFF-AD27-FEE4C96E590E}"/>
              </a:ext>
            </a:extLst>
          </p:cNvPr>
          <p:cNvSpPr>
            <a:spLocks noGrp="1"/>
          </p:cNvSpPr>
          <p:nvPr>
            <p:ph idx="1"/>
          </p:nvPr>
        </p:nvSpPr>
        <p:spPr/>
        <p:txBody>
          <a:bodyPr>
            <a:normAutofit/>
          </a:bodyPr>
          <a:lstStyle/>
          <a:p>
            <a:pPr marL="742950" lvl="1" indent="-285750" fontAlgn="base">
              <a:lnSpc>
                <a:spcPct val="120000"/>
              </a:lnSpc>
              <a:spcBef>
                <a:spcPct val="20000"/>
              </a:spcBef>
              <a:spcAft>
                <a:spcPct val="0"/>
              </a:spcAft>
              <a:buClr>
                <a:srgbClr val="DE8848"/>
              </a:buClr>
              <a:buFont typeface="Wingdings" panose="05000000000000000000" pitchFamily="2" charset="2"/>
              <a:buChar char="§"/>
            </a:pPr>
            <a:r>
              <a:rPr lang="en-US" altLang="en-US" sz="2800" kern="0">
                <a:solidFill>
                  <a:srgbClr val="003366"/>
                </a:solidFill>
              </a:rPr>
              <a:t> </a:t>
            </a:r>
            <a:r>
              <a:rPr lang="en-US" altLang="en-US" sz="2800" kern="0">
                <a:solidFill>
                  <a:srgbClr val="5086C2"/>
                </a:solidFill>
              </a:rPr>
              <a:t>bordercolor = #xxyyzz</a:t>
            </a:r>
            <a:r>
              <a:rPr lang="en-US" altLang="en-US" sz="2800" kern="0">
                <a:solidFill>
                  <a:srgbClr val="003366"/>
                </a:solidFill>
              </a:rPr>
              <a:t>: thiết lập màu viền cho bảng.</a:t>
            </a:r>
            <a:endParaRPr lang="en-US" altLang="en-US" sz="2800" kern="0">
              <a:solidFill>
                <a:srgbClr val="5086C2"/>
              </a:solidFill>
            </a:endParaRPr>
          </a:p>
          <a:p>
            <a:pPr marL="742950" lvl="1" indent="-285750" fontAlgn="base">
              <a:lnSpc>
                <a:spcPct val="120000"/>
              </a:lnSpc>
              <a:spcBef>
                <a:spcPct val="20000"/>
              </a:spcBef>
              <a:spcAft>
                <a:spcPct val="0"/>
              </a:spcAft>
              <a:buClr>
                <a:srgbClr val="DE8848"/>
              </a:buClr>
              <a:buFont typeface="Wingdings" panose="05000000000000000000" pitchFamily="2" charset="2"/>
              <a:buChar char="§"/>
            </a:pPr>
            <a:r>
              <a:rPr lang="en-US" altLang="en-US" sz="2800" kern="0">
                <a:solidFill>
                  <a:srgbClr val="5086C2"/>
                </a:solidFill>
              </a:rPr>
              <a:t>bordercolorlight</a:t>
            </a:r>
            <a:r>
              <a:rPr lang="en-US" altLang="en-US" sz="2800" kern="0">
                <a:solidFill>
                  <a:srgbClr val="003366"/>
                </a:solidFill>
              </a:rPr>
              <a:t> </a:t>
            </a:r>
            <a:r>
              <a:rPr lang="en-US" altLang="en-US" sz="2800" kern="0">
                <a:solidFill>
                  <a:srgbClr val="A0B5C4"/>
                </a:solidFill>
              </a:rPr>
              <a:t>= #xxyyzz</a:t>
            </a:r>
            <a:r>
              <a:rPr lang="en-US" altLang="en-US" sz="2800" kern="0">
                <a:solidFill>
                  <a:srgbClr val="003366"/>
                </a:solidFill>
              </a:rPr>
              <a:t> : thiết lập màu nhạt hơn cho viền bảng 3 chiều.</a:t>
            </a:r>
          </a:p>
          <a:p>
            <a:pPr marL="742950" lvl="1" indent="-285750" fontAlgn="base">
              <a:lnSpc>
                <a:spcPct val="120000"/>
              </a:lnSpc>
              <a:spcBef>
                <a:spcPct val="20000"/>
              </a:spcBef>
              <a:spcAft>
                <a:spcPct val="0"/>
              </a:spcAft>
              <a:buClr>
                <a:srgbClr val="DE8848"/>
              </a:buClr>
              <a:buFont typeface="Wingdings" panose="05000000000000000000" pitchFamily="2" charset="2"/>
              <a:buChar char="§"/>
            </a:pPr>
            <a:r>
              <a:rPr lang="en-US" altLang="en-US" sz="2800" kern="0">
                <a:solidFill>
                  <a:srgbClr val="5086C2"/>
                </a:solidFill>
              </a:rPr>
              <a:t>bordercolordark</a:t>
            </a:r>
            <a:r>
              <a:rPr lang="en-US" altLang="en-US" sz="2800" kern="0">
                <a:solidFill>
                  <a:srgbClr val="003366"/>
                </a:solidFill>
              </a:rPr>
              <a:t> </a:t>
            </a:r>
            <a:r>
              <a:rPr lang="en-US" altLang="en-US" sz="2800" kern="0">
                <a:solidFill>
                  <a:srgbClr val="A0B5C4"/>
                </a:solidFill>
              </a:rPr>
              <a:t>= #xxyyzz</a:t>
            </a:r>
            <a:r>
              <a:rPr lang="en-US" altLang="en-US" sz="2800" kern="0">
                <a:solidFill>
                  <a:srgbClr val="003366"/>
                </a:solidFill>
              </a:rPr>
              <a:t> : thiết lập màu đậm hơn cho viền bảng 3 chiều.</a:t>
            </a:r>
          </a:p>
          <a:p>
            <a:pPr marL="742950" lvl="1" indent="-285750" fontAlgn="base">
              <a:lnSpc>
                <a:spcPct val="120000"/>
              </a:lnSpc>
              <a:spcBef>
                <a:spcPct val="20000"/>
              </a:spcBef>
              <a:spcAft>
                <a:spcPct val="0"/>
              </a:spcAft>
              <a:buClr>
                <a:srgbClr val="DE8848"/>
              </a:buClr>
              <a:buFont typeface="Wingdings" panose="05000000000000000000" pitchFamily="2" charset="2"/>
              <a:buChar char="§"/>
            </a:pPr>
            <a:r>
              <a:rPr lang="en-US" altLang="en-US" sz="2800" kern="0">
                <a:solidFill>
                  <a:srgbClr val="003366"/>
                </a:solidFill>
              </a:rPr>
              <a:t> </a:t>
            </a:r>
            <a:r>
              <a:rPr lang="en-US" altLang="en-US" sz="2800" kern="0">
                <a:solidFill>
                  <a:srgbClr val="5086C2"/>
                </a:solidFill>
              </a:rPr>
              <a:t>background = "...image.gif|jpg"</a:t>
            </a:r>
            <a:r>
              <a:rPr lang="en-US" altLang="en-US" sz="2800" kern="0">
                <a:solidFill>
                  <a:srgbClr val="003366"/>
                </a:solidFill>
              </a:rPr>
              <a:t>: thiết lập nền cho các ô văn bản là hình ảnh với địa chỉ của nó.</a:t>
            </a:r>
            <a:endParaRPr lang="en-US"/>
          </a:p>
        </p:txBody>
      </p:sp>
      <p:sp>
        <p:nvSpPr>
          <p:cNvPr id="3" name="Title 2">
            <a:extLst>
              <a:ext uri="{FF2B5EF4-FFF2-40B4-BE49-F238E27FC236}">
                <a16:creationId xmlns:a16="http://schemas.microsoft.com/office/drawing/2014/main" id="{1288A542-68BD-435C-AAA7-F6810A183A06}"/>
              </a:ext>
            </a:extLst>
          </p:cNvPr>
          <p:cNvSpPr>
            <a:spLocks noGrp="1"/>
          </p:cNvSpPr>
          <p:nvPr>
            <p:ph type="title"/>
          </p:nvPr>
        </p:nvSpPr>
        <p:spPr/>
        <p:txBody>
          <a:bodyPr/>
          <a:lstStyle/>
          <a:p>
            <a:r>
              <a:rPr lang="en-US" altLang="en-US" sz="3200"/>
              <a:t>Thiết kế web với HTML</a:t>
            </a:r>
            <a:endParaRPr lang="en-US"/>
          </a:p>
        </p:txBody>
      </p:sp>
    </p:spTree>
    <p:extLst>
      <p:ext uri="{BB962C8B-B14F-4D97-AF65-F5344CB8AC3E}">
        <p14:creationId xmlns:p14="http://schemas.microsoft.com/office/powerpoint/2010/main" val="2635693409"/>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0D60093-BD41-46DA-9F66-90C729FD59E0}"/>
              </a:ext>
            </a:extLst>
          </p:cNvPr>
          <p:cNvSpPr>
            <a:spLocks noGrp="1"/>
          </p:cNvSpPr>
          <p:nvPr>
            <p:ph idx="1"/>
          </p:nvPr>
        </p:nvSpPr>
        <p:spPr/>
        <p:txBody>
          <a:bodyPr/>
          <a:lstStyle/>
          <a:p>
            <a:pPr marL="609600" indent="-609600" fontAlgn="base">
              <a:lnSpc>
                <a:spcPct val="100000"/>
              </a:lnSpc>
              <a:spcBef>
                <a:spcPct val="20000"/>
              </a:spcBef>
              <a:spcAft>
                <a:spcPct val="0"/>
              </a:spcAft>
              <a:buClr>
                <a:srgbClr val="4C59D2"/>
              </a:buClr>
              <a:buNone/>
            </a:pPr>
            <a:r>
              <a:rPr lang="en-US" altLang="en-US" b="1" kern="0"/>
              <a:t>6.3. &lt;TR&gt;...&lt;/TR&gt; </a:t>
            </a:r>
          </a:p>
          <a:p>
            <a:pPr marL="609600" indent="-609600" fontAlgn="base">
              <a:lnSpc>
                <a:spcPct val="100000"/>
              </a:lnSpc>
              <a:spcBef>
                <a:spcPct val="20000"/>
              </a:spcBef>
              <a:spcAft>
                <a:spcPct val="0"/>
              </a:spcAft>
              <a:buClr>
                <a:srgbClr val="4C59D2"/>
              </a:buClr>
              <a:buFont typeface="Wingdings" panose="05000000000000000000" pitchFamily="2" charset="2"/>
              <a:buChar char="v"/>
            </a:pPr>
            <a:r>
              <a:rPr lang="en-US" altLang="en-US" kern="0">
                <a:solidFill>
                  <a:srgbClr val="003366"/>
                </a:solidFill>
              </a:rPr>
              <a:t>Đặc tả dòng của bảng, số dòng của bảng bằng số phần tử </a:t>
            </a:r>
            <a:r>
              <a:rPr lang="en-US" altLang="en-US" kern="0">
                <a:solidFill>
                  <a:srgbClr val="5086C2"/>
                </a:solidFill>
              </a:rPr>
              <a:t>&lt;TR&gt;</a:t>
            </a:r>
            <a:r>
              <a:rPr lang="en-US" altLang="en-US" kern="0">
                <a:solidFill>
                  <a:srgbClr val="003366"/>
                </a:solidFill>
              </a:rPr>
              <a:t> trong cặp </a:t>
            </a:r>
            <a:r>
              <a:rPr lang="en-US" altLang="en-US" kern="0">
                <a:solidFill>
                  <a:srgbClr val="5086C2"/>
                </a:solidFill>
              </a:rPr>
              <a:t>&lt;table&gt;...&lt;/table&gt;</a:t>
            </a:r>
            <a:r>
              <a:rPr lang="en-US" altLang="en-US" kern="0">
                <a:solidFill>
                  <a:srgbClr val="003366"/>
                </a:solidFill>
              </a:rPr>
              <a:t>. </a:t>
            </a:r>
          </a:p>
          <a:p>
            <a:pPr marL="609600" indent="-609600" fontAlgn="base">
              <a:lnSpc>
                <a:spcPct val="100000"/>
              </a:lnSpc>
              <a:spcBef>
                <a:spcPct val="20000"/>
              </a:spcBef>
              <a:spcAft>
                <a:spcPct val="0"/>
              </a:spcAft>
              <a:buClr>
                <a:srgbClr val="4C59D2"/>
              </a:buClr>
              <a:buFont typeface="Wingdings" panose="05000000000000000000" pitchFamily="2" charset="2"/>
              <a:buChar char="v"/>
            </a:pPr>
            <a:r>
              <a:rPr lang="en-US" altLang="en-US" kern="0">
                <a:solidFill>
                  <a:srgbClr val="003366"/>
                </a:solidFill>
              </a:rPr>
              <a:t>Một số thuộc tính:</a:t>
            </a:r>
          </a:p>
          <a:p>
            <a:pPr marL="990600" lvl="1" indent="-533400" fontAlgn="base">
              <a:lnSpc>
                <a:spcPct val="100000"/>
              </a:lnSpc>
              <a:spcBef>
                <a:spcPct val="20000"/>
              </a:spcBef>
              <a:spcAft>
                <a:spcPct val="0"/>
              </a:spcAft>
              <a:buClr>
                <a:srgbClr val="DE8848"/>
              </a:buClr>
              <a:buFont typeface="Wingdings" panose="05000000000000000000" pitchFamily="2" charset="2"/>
              <a:buChar char="Ø"/>
            </a:pPr>
            <a:r>
              <a:rPr lang="en-US" altLang="en-US" sz="2800" kern="0">
                <a:solidFill>
                  <a:srgbClr val="003366"/>
                </a:solidFill>
              </a:rPr>
              <a:t> </a:t>
            </a:r>
            <a:r>
              <a:rPr lang="en-US" altLang="en-US" sz="2800" kern="0">
                <a:solidFill>
                  <a:srgbClr val="5086C2"/>
                </a:solidFill>
              </a:rPr>
              <a:t>align = left </a:t>
            </a:r>
            <a:r>
              <a:rPr lang="en-US" altLang="en-US" sz="2800" kern="0">
                <a:solidFill>
                  <a:srgbClr val="003366"/>
                </a:solidFill>
              </a:rPr>
              <a:t>|</a:t>
            </a:r>
            <a:r>
              <a:rPr lang="en-US" altLang="en-US" sz="2800" kern="0">
                <a:solidFill>
                  <a:srgbClr val="5086C2"/>
                </a:solidFill>
              </a:rPr>
              <a:t> center </a:t>
            </a:r>
            <a:r>
              <a:rPr lang="en-US" altLang="en-US" sz="2800" kern="0">
                <a:solidFill>
                  <a:srgbClr val="003366"/>
                </a:solidFill>
              </a:rPr>
              <a:t>|</a:t>
            </a:r>
            <a:r>
              <a:rPr lang="en-US" altLang="en-US" sz="2800" kern="0">
                <a:solidFill>
                  <a:srgbClr val="5086C2"/>
                </a:solidFill>
              </a:rPr>
              <a:t> right</a:t>
            </a:r>
            <a:r>
              <a:rPr lang="en-US" altLang="en-US" sz="2800" kern="0">
                <a:solidFill>
                  <a:srgbClr val="003366"/>
                </a:solidFill>
              </a:rPr>
              <a:t>: để chỉnh lề trái/giữa/phải.</a:t>
            </a:r>
          </a:p>
          <a:p>
            <a:pPr marL="990600" lvl="1" indent="-533400" fontAlgn="base">
              <a:lnSpc>
                <a:spcPct val="100000"/>
              </a:lnSpc>
              <a:spcBef>
                <a:spcPct val="20000"/>
              </a:spcBef>
              <a:spcAft>
                <a:spcPct val="0"/>
              </a:spcAft>
              <a:buClr>
                <a:srgbClr val="DE8848"/>
              </a:buClr>
              <a:buFont typeface="Wingdings" panose="05000000000000000000" pitchFamily="2" charset="2"/>
              <a:buChar char="Ø"/>
            </a:pPr>
            <a:r>
              <a:rPr lang="en-US" altLang="en-US" sz="2800" kern="0">
                <a:solidFill>
                  <a:srgbClr val="003366"/>
                </a:solidFill>
              </a:rPr>
              <a:t> </a:t>
            </a:r>
            <a:r>
              <a:rPr lang="en-US" altLang="en-US" sz="2800" kern="0">
                <a:solidFill>
                  <a:srgbClr val="5086C2"/>
                </a:solidFill>
              </a:rPr>
              <a:t>valign = top </a:t>
            </a:r>
            <a:r>
              <a:rPr lang="en-US" altLang="en-US" sz="2800" kern="0">
                <a:solidFill>
                  <a:srgbClr val="003366"/>
                </a:solidFill>
              </a:rPr>
              <a:t>|</a:t>
            </a:r>
            <a:r>
              <a:rPr lang="en-US" altLang="en-US" sz="2800" kern="0">
                <a:solidFill>
                  <a:srgbClr val="5086C2"/>
                </a:solidFill>
              </a:rPr>
              <a:t> middle </a:t>
            </a:r>
            <a:r>
              <a:rPr lang="en-US" altLang="en-US" sz="2800" kern="0">
                <a:solidFill>
                  <a:srgbClr val="003366"/>
                </a:solidFill>
              </a:rPr>
              <a:t>|</a:t>
            </a:r>
            <a:r>
              <a:rPr lang="en-US" altLang="en-US" sz="2800" kern="0">
                <a:solidFill>
                  <a:srgbClr val="5086C2"/>
                </a:solidFill>
              </a:rPr>
              <a:t> bottom</a:t>
            </a:r>
            <a:r>
              <a:rPr lang="en-US" altLang="en-US" sz="2800" kern="0">
                <a:solidFill>
                  <a:srgbClr val="003366"/>
                </a:solidFill>
              </a:rPr>
              <a:t>: để chỉnh lề trên/giữa/dưới.</a:t>
            </a:r>
          </a:p>
        </p:txBody>
      </p:sp>
      <p:sp>
        <p:nvSpPr>
          <p:cNvPr id="3" name="Title 2">
            <a:extLst>
              <a:ext uri="{FF2B5EF4-FFF2-40B4-BE49-F238E27FC236}">
                <a16:creationId xmlns:a16="http://schemas.microsoft.com/office/drawing/2014/main" id="{CBA5DBAC-C665-4705-9DA7-BE424533558D}"/>
              </a:ext>
            </a:extLst>
          </p:cNvPr>
          <p:cNvSpPr>
            <a:spLocks noGrp="1"/>
          </p:cNvSpPr>
          <p:nvPr>
            <p:ph type="title"/>
          </p:nvPr>
        </p:nvSpPr>
        <p:spPr/>
        <p:txBody>
          <a:bodyPr/>
          <a:lstStyle/>
          <a:p>
            <a:r>
              <a:rPr lang="en-US" altLang="en-US" sz="3200"/>
              <a:t>Thiết kế web với HTML</a:t>
            </a:r>
            <a:endParaRPr lang="en-US"/>
          </a:p>
        </p:txBody>
      </p:sp>
    </p:spTree>
    <p:extLst>
      <p:ext uri="{BB962C8B-B14F-4D97-AF65-F5344CB8AC3E}">
        <p14:creationId xmlns:p14="http://schemas.microsoft.com/office/powerpoint/2010/main" val="264231722"/>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D8B52F9-6D89-4EFF-AD27-FEE4C96E590E}"/>
              </a:ext>
            </a:extLst>
          </p:cNvPr>
          <p:cNvSpPr>
            <a:spLocks noGrp="1"/>
          </p:cNvSpPr>
          <p:nvPr>
            <p:ph idx="1"/>
          </p:nvPr>
        </p:nvSpPr>
        <p:spPr/>
        <p:txBody>
          <a:bodyPr/>
          <a:lstStyle/>
          <a:p>
            <a:pPr marL="457200" lvl="1" indent="0" fontAlgn="base">
              <a:spcBef>
                <a:spcPct val="20000"/>
              </a:spcBef>
              <a:spcAft>
                <a:spcPct val="0"/>
              </a:spcAft>
              <a:buClr>
                <a:srgbClr val="DE8848"/>
              </a:buClr>
              <a:buFont typeface="Wingdings" panose="05000000000000000000" pitchFamily="2" charset="2"/>
              <a:buChar char="§"/>
              <a:defRPr/>
            </a:pPr>
            <a:r>
              <a:rPr lang="en-US" sz="2800" kern="0">
                <a:solidFill>
                  <a:srgbClr val="5086C2"/>
                </a:solidFill>
              </a:rPr>
              <a:t> bgcolor</a:t>
            </a:r>
            <a:r>
              <a:rPr lang="en-US" sz="2800" kern="0">
                <a:solidFill>
                  <a:srgbClr val="003366"/>
                </a:solidFill>
              </a:rPr>
              <a:t>: đặc tả màu nền của hàng.</a:t>
            </a:r>
          </a:p>
          <a:p>
            <a:pPr marL="457200" lvl="1" indent="0" fontAlgn="base">
              <a:spcBef>
                <a:spcPct val="20000"/>
              </a:spcBef>
              <a:spcAft>
                <a:spcPct val="0"/>
              </a:spcAft>
              <a:buClr>
                <a:srgbClr val="DE8848"/>
              </a:buClr>
              <a:buFont typeface="Wingdings" panose="05000000000000000000" pitchFamily="2" charset="2"/>
              <a:buChar char="§"/>
              <a:defRPr/>
            </a:pPr>
            <a:r>
              <a:rPr lang="en-US" sz="2800" kern="0">
                <a:solidFill>
                  <a:srgbClr val="5086C2"/>
                </a:solidFill>
              </a:rPr>
              <a:t> bordercolor</a:t>
            </a:r>
            <a:r>
              <a:rPr lang="en-US" sz="2800" kern="0">
                <a:solidFill>
                  <a:srgbClr val="003366"/>
                </a:solidFill>
              </a:rPr>
              <a:t>: đặc tả màu viền của bảng.</a:t>
            </a:r>
            <a:endParaRPr lang="en-US" sz="2800" kern="0">
              <a:solidFill>
                <a:srgbClr val="5086C2"/>
              </a:solidFill>
            </a:endParaRPr>
          </a:p>
          <a:p>
            <a:pPr marL="457200" lvl="1" indent="0" fontAlgn="base">
              <a:spcBef>
                <a:spcPct val="20000"/>
              </a:spcBef>
              <a:spcAft>
                <a:spcPct val="0"/>
              </a:spcAft>
              <a:buClr>
                <a:srgbClr val="DE8848"/>
              </a:buClr>
              <a:buFont typeface="Wingdings" panose="05000000000000000000" pitchFamily="2" charset="2"/>
              <a:buChar char="§"/>
              <a:defRPr/>
            </a:pPr>
            <a:r>
              <a:rPr lang="en-US" sz="2800" kern="0">
                <a:solidFill>
                  <a:srgbClr val="5086C2"/>
                </a:solidFill>
              </a:rPr>
              <a:t> bordercolorlight</a:t>
            </a:r>
            <a:r>
              <a:rPr lang="en-US" sz="2800" kern="0">
                <a:solidFill>
                  <a:srgbClr val="003366"/>
                </a:solidFill>
              </a:rPr>
              <a:t>:</a:t>
            </a:r>
            <a:r>
              <a:rPr lang="en-US" sz="2800" kern="0">
                <a:solidFill>
                  <a:srgbClr val="5086C2"/>
                </a:solidFill>
              </a:rPr>
              <a:t> </a:t>
            </a:r>
            <a:r>
              <a:rPr lang="en-US" sz="2800" kern="0">
                <a:solidFill>
                  <a:srgbClr val="003366"/>
                </a:solidFill>
              </a:rPr>
              <a:t>thiết lập màu nhạt hơn cho màu viền 3 chiều.</a:t>
            </a:r>
            <a:endParaRPr lang="en-US" sz="2800" kern="0">
              <a:solidFill>
                <a:srgbClr val="5086C2"/>
              </a:solidFill>
            </a:endParaRPr>
          </a:p>
          <a:p>
            <a:pPr marL="457200" lvl="1" indent="0" fontAlgn="base">
              <a:spcBef>
                <a:spcPct val="20000"/>
              </a:spcBef>
              <a:spcAft>
                <a:spcPct val="0"/>
              </a:spcAft>
              <a:buClr>
                <a:srgbClr val="DE8848"/>
              </a:buClr>
              <a:buFont typeface="Wingdings" panose="05000000000000000000" pitchFamily="2" charset="2"/>
              <a:buChar char="§"/>
              <a:defRPr/>
            </a:pPr>
            <a:r>
              <a:rPr lang="en-US" sz="2800" kern="0">
                <a:solidFill>
                  <a:srgbClr val="5086C2"/>
                </a:solidFill>
              </a:rPr>
              <a:t> bordercolordark</a:t>
            </a:r>
            <a:r>
              <a:rPr lang="en-US" sz="2800" kern="0">
                <a:solidFill>
                  <a:srgbClr val="003366"/>
                </a:solidFill>
              </a:rPr>
              <a:t>: thiết lập màu đậm hơn cho màu viền 3 chiều.</a:t>
            </a:r>
          </a:p>
        </p:txBody>
      </p:sp>
      <p:sp>
        <p:nvSpPr>
          <p:cNvPr id="3" name="Title 2">
            <a:extLst>
              <a:ext uri="{FF2B5EF4-FFF2-40B4-BE49-F238E27FC236}">
                <a16:creationId xmlns:a16="http://schemas.microsoft.com/office/drawing/2014/main" id="{1288A542-68BD-435C-AAA7-F6810A183A06}"/>
              </a:ext>
            </a:extLst>
          </p:cNvPr>
          <p:cNvSpPr>
            <a:spLocks noGrp="1"/>
          </p:cNvSpPr>
          <p:nvPr>
            <p:ph type="title"/>
          </p:nvPr>
        </p:nvSpPr>
        <p:spPr/>
        <p:txBody>
          <a:bodyPr/>
          <a:lstStyle/>
          <a:p>
            <a:r>
              <a:rPr lang="en-US" altLang="en-US" sz="3200"/>
              <a:t>Thiết kế web với HTML</a:t>
            </a:r>
            <a:endParaRPr lang="en-US"/>
          </a:p>
        </p:txBody>
      </p:sp>
    </p:spTree>
    <p:extLst>
      <p:ext uri="{BB962C8B-B14F-4D97-AF65-F5344CB8AC3E}">
        <p14:creationId xmlns:p14="http://schemas.microsoft.com/office/powerpoint/2010/main" val="1695202365"/>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0D60093-BD41-46DA-9F66-90C729FD59E0}"/>
              </a:ext>
            </a:extLst>
          </p:cNvPr>
          <p:cNvSpPr>
            <a:spLocks noGrp="1"/>
          </p:cNvSpPr>
          <p:nvPr>
            <p:ph idx="1"/>
          </p:nvPr>
        </p:nvSpPr>
        <p:spPr/>
        <p:txBody>
          <a:bodyPr>
            <a:normAutofit/>
          </a:bodyPr>
          <a:lstStyle/>
          <a:p>
            <a:pPr marL="609600" indent="-609600">
              <a:buNone/>
            </a:pPr>
            <a:r>
              <a:rPr lang="en-US" altLang="en-US" b="1"/>
              <a:t>6.4. &lt;TD&gt;...&lt;/TD&gt;</a:t>
            </a:r>
          </a:p>
          <a:p>
            <a:pPr marL="609600" indent="-609600"/>
            <a:r>
              <a:rPr lang="en-US" altLang="en-US"/>
              <a:t>Đại diện cho ô dữ liệu trong bảng, ô dữ liệu phải xuất hiện trong hàng của bảng.</a:t>
            </a:r>
            <a:endParaRPr lang="en-US" altLang="en-US">
              <a:solidFill>
                <a:schemeClr val="tx2"/>
              </a:solidFill>
            </a:endParaRPr>
          </a:p>
          <a:p>
            <a:pPr marL="990600" lvl="1" indent="-533400">
              <a:buFont typeface="Wingdings" panose="05000000000000000000" pitchFamily="2" charset="2"/>
              <a:buChar char="Ø"/>
            </a:pPr>
            <a:r>
              <a:rPr lang="en-US" altLang="en-US"/>
              <a:t> </a:t>
            </a:r>
            <a:r>
              <a:rPr lang="en-US" altLang="en-US">
                <a:solidFill>
                  <a:srgbClr val="0070C0"/>
                </a:solidFill>
              </a:rPr>
              <a:t>align = left|center|right</a:t>
            </a:r>
            <a:r>
              <a:rPr lang="en-US" altLang="en-US"/>
              <a:t>: để chỉnh lề trái/giữa/phải dữ liệu trong ô.</a:t>
            </a:r>
          </a:p>
          <a:p>
            <a:pPr marL="990600" lvl="1" indent="-533400">
              <a:buFont typeface="Wingdings" panose="05000000000000000000" pitchFamily="2" charset="2"/>
              <a:buChar char="Ø"/>
            </a:pPr>
            <a:r>
              <a:rPr lang="en-US" altLang="en-US"/>
              <a:t> </a:t>
            </a:r>
            <a:r>
              <a:rPr lang="en-US" altLang="en-US">
                <a:solidFill>
                  <a:srgbClr val="0070C0"/>
                </a:solidFill>
              </a:rPr>
              <a:t>valign = top | middle | bottom:</a:t>
            </a:r>
            <a:r>
              <a:rPr lang="en-US" altLang="en-US"/>
              <a:t> để chỉnh lề trên/giữa/dưới dữ liệu trong ô.</a:t>
            </a:r>
          </a:p>
          <a:p>
            <a:pPr marL="990600" lvl="1" indent="-533400">
              <a:buFont typeface="Wingdings" panose="05000000000000000000" pitchFamily="2" charset="2"/>
              <a:buChar char="Ø"/>
            </a:pPr>
            <a:r>
              <a:rPr lang="en-US" altLang="en-US"/>
              <a:t> </a:t>
            </a:r>
            <a:r>
              <a:rPr lang="en-US" altLang="en-US">
                <a:solidFill>
                  <a:srgbClr val="0070C0"/>
                </a:solidFill>
              </a:rPr>
              <a:t>width = n | n%</a:t>
            </a:r>
            <a:r>
              <a:rPr lang="en-US" altLang="en-US"/>
              <a:t>: đặc tả độ rộng của ô.</a:t>
            </a:r>
          </a:p>
          <a:p>
            <a:pPr marL="990600" lvl="1" indent="-533400">
              <a:buFont typeface="Wingdings" panose="05000000000000000000" pitchFamily="2" charset="2"/>
              <a:buChar char="Ø"/>
            </a:pPr>
            <a:r>
              <a:rPr lang="en-US" altLang="en-US"/>
              <a:t> </a:t>
            </a:r>
            <a:r>
              <a:rPr lang="en-US" altLang="en-US">
                <a:solidFill>
                  <a:srgbClr val="0070C0"/>
                </a:solidFill>
              </a:rPr>
              <a:t>hight = n | n%</a:t>
            </a:r>
            <a:r>
              <a:rPr lang="en-US" altLang="en-US"/>
              <a:t>: đặc tả chiều cao của ô.</a:t>
            </a:r>
          </a:p>
        </p:txBody>
      </p:sp>
      <p:sp>
        <p:nvSpPr>
          <p:cNvPr id="3" name="Title 2">
            <a:extLst>
              <a:ext uri="{FF2B5EF4-FFF2-40B4-BE49-F238E27FC236}">
                <a16:creationId xmlns:a16="http://schemas.microsoft.com/office/drawing/2014/main" id="{CBA5DBAC-C665-4705-9DA7-BE424533558D}"/>
              </a:ext>
            </a:extLst>
          </p:cNvPr>
          <p:cNvSpPr>
            <a:spLocks noGrp="1"/>
          </p:cNvSpPr>
          <p:nvPr>
            <p:ph type="title"/>
          </p:nvPr>
        </p:nvSpPr>
        <p:spPr/>
        <p:txBody>
          <a:bodyPr/>
          <a:lstStyle/>
          <a:p>
            <a:r>
              <a:rPr lang="en-US" altLang="en-US" sz="3200"/>
              <a:t>Thiết kế web với HTML</a:t>
            </a:r>
            <a:endParaRPr lang="en-US"/>
          </a:p>
        </p:txBody>
      </p:sp>
    </p:spTree>
    <p:extLst>
      <p:ext uri="{BB962C8B-B14F-4D97-AF65-F5344CB8AC3E}">
        <p14:creationId xmlns:p14="http://schemas.microsoft.com/office/powerpoint/2010/main" val="3871463752"/>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D8B52F9-6D89-4EFF-AD27-FEE4C96E590E}"/>
              </a:ext>
            </a:extLst>
          </p:cNvPr>
          <p:cNvSpPr>
            <a:spLocks noGrp="1"/>
          </p:cNvSpPr>
          <p:nvPr>
            <p:ph idx="1"/>
          </p:nvPr>
        </p:nvSpPr>
        <p:spPr/>
        <p:txBody>
          <a:bodyPr>
            <a:normAutofit/>
          </a:bodyPr>
          <a:lstStyle/>
          <a:p>
            <a:pPr marL="742950" lvl="1" indent="-285750" fontAlgn="base">
              <a:lnSpc>
                <a:spcPct val="100000"/>
              </a:lnSpc>
              <a:spcBef>
                <a:spcPct val="20000"/>
              </a:spcBef>
              <a:spcAft>
                <a:spcPct val="0"/>
              </a:spcAft>
              <a:buClr>
                <a:srgbClr val="DE8848"/>
              </a:buClr>
              <a:buFont typeface="Wingdings" panose="05000000000000000000" pitchFamily="2" charset="2"/>
              <a:buChar char="§"/>
            </a:pPr>
            <a:r>
              <a:rPr lang="en-US" altLang="en-US" sz="2800" kern="0" dirty="0">
                <a:solidFill>
                  <a:srgbClr val="003366"/>
                </a:solidFill>
              </a:rPr>
              <a:t> </a:t>
            </a:r>
            <a:r>
              <a:rPr lang="en-US" altLang="en-US" sz="2800" kern="0" dirty="0" err="1">
                <a:solidFill>
                  <a:srgbClr val="5086C2"/>
                </a:solidFill>
              </a:rPr>
              <a:t>colspan</a:t>
            </a:r>
            <a:r>
              <a:rPr lang="en-US" altLang="en-US" sz="2800" kern="0" dirty="0">
                <a:solidFill>
                  <a:srgbClr val="5086C2"/>
                </a:solidFill>
              </a:rPr>
              <a:t> = N</a:t>
            </a:r>
            <a:r>
              <a:rPr lang="en-US" altLang="en-US" sz="2800" kern="0" dirty="0">
                <a:solidFill>
                  <a:srgbClr val="003366"/>
                </a:solidFill>
              </a:rPr>
              <a:t>: </a:t>
            </a:r>
            <a:r>
              <a:rPr lang="en-US" altLang="en-US" sz="2800" kern="0" dirty="0" err="1">
                <a:solidFill>
                  <a:srgbClr val="003366"/>
                </a:solidFill>
              </a:rPr>
              <a:t>Tạo</a:t>
            </a:r>
            <a:r>
              <a:rPr lang="en-US" altLang="en-US" sz="2800" kern="0" dirty="0">
                <a:solidFill>
                  <a:srgbClr val="003366"/>
                </a:solidFill>
              </a:rPr>
              <a:t> </a:t>
            </a:r>
            <a:r>
              <a:rPr lang="en-US" altLang="en-US" sz="2800" kern="0" dirty="0" err="1">
                <a:solidFill>
                  <a:srgbClr val="003366"/>
                </a:solidFill>
              </a:rPr>
              <a:t>một</a:t>
            </a:r>
            <a:r>
              <a:rPr lang="en-US" altLang="en-US" sz="2800" kern="0" dirty="0">
                <a:solidFill>
                  <a:srgbClr val="003366"/>
                </a:solidFill>
              </a:rPr>
              <a:t> ô </a:t>
            </a:r>
            <a:r>
              <a:rPr lang="en-US" altLang="en-US" sz="2800" kern="0" dirty="0" err="1">
                <a:solidFill>
                  <a:srgbClr val="003366"/>
                </a:solidFill>
              </a:rPr>
              <a:t>bằng</a:t>
            </a:r>
            <a:r>
              <a:rPr lang="en-US" altLang="en-US" sz="2800" kern="0" dirty="0">
                <a:solidFill>
                  <a:srgbClr val="003366"/>
                </a:solidFill>
              </a:rPr>
              <a:t> N ô </a:t>
            </a:r>
            <a:r>
              <a:rPr lang="en-US" altLang="en-US" sz="2800" kern="0" dirty="0" err="1">
                <a:solidFill>
                  <a:srgbClr val="003366"/>
                </a:solidFill>
              </a:rPr>
              <a:t>liền</a:t>
            </a:r>
            <a:r>
              <a:rPr lang="en-US" altLang="en-US" sz="2800" kern="0" dirty="0">
                <a:solidFill>
                  <a:srgbClr val="003366"/>
                </a:solidFill>
              </a:rPr>
              <a:t> </a:t>
            </a:r>
            <a:r>
              <a:rPr lang="en-US" altLang="en-US" sz="2800" kern="0" dirty="0" err="1">
                <a:solidFill>
                  <a:srgbClr val="003366"/>
                </a:solidFill>
              </a:rPr>
              <a:t>kề</a:t>
            </a:r>
            <a:r>
              <a:rPr lang="en-US" altLang="en-US" sz="2800" kern="0" dirty="0">
                <a:solidFill>
                  <a:srgbClr val="003366"/>
                </a:solidFill>
              </a:rPr>
              <a:t> </a:t>
            </a:r>
            <a:r>
              <a:rPr lang="en-US" altLang="en-US" sz="2800" kern="0" dirty="0" err="1">
                <a:solidFill>
                  <a:srgbClr val="003366"/>
                </a:solidFill>
              </a:rPr>
              <a:t>theo</a:t>
            </a:r>
            <a:r>
              <a:rPr lang="en-US" altLang="en-US" sz="2800" kern="0" dirty="0">
                <a:solidFill>
                  <a:srgbClr val="003366"/>
                </a:solidFill>
              </a:rPr>
              <a:t> </a:t>
            </a:r>
            <a:r>
              <a:rPr lang="en-US" altLang="en-US" sz="2800" kern="0" dirty="0" err="1">
                <a:solidFill>
                  <a:srgbClr val="003366"/>
                </a:solidFill>
              </a:rPr>
              <a:t>dòng</a:t>
            </a:r>
            <a:r>
              <a:rPr lang="en-US" altLang="en-US" sz="2800" kern="0" dirty="0">
                <a:solidFill>
                  <a:srgbClr val="003366"/>
                </a:solidFill>
              </a:rPr>
              <a:t>.</a:t>
            </a:r>
          </a:p>
          <a:p>
            <a:pPr marL="742950" lvl="1" indent="-285750" fontAlgn="base">
              <a:lnSpc>
                <a:spcPct val="100000"/>
              </a:lnSpc>
              <a:spcBef>
                <a:spcPct val="20000"/>
              </a:spcBef>
              <a:spcAft>
                <a:spcPct val="0"/>
              </a:spcAft>
              <a:buClr>
                <a:srgbClr val="DE8848"/>
              </a:buClr>
              <a:buFont typeface="Wingdings" panose="05000000000000000000" pitchFamily="2" charset="2"/>
              <a:buChar char="§"/>
            </a:pPr>
            <a:r>
              <a:rPr lang="en-US" altLang="en-US" sz="2800" kern="0" dirty="0">
                <a:solidFill>
                  <a:srgbClr val="003366"/>
                </a:solidFill>
              </a:rPr>
              <a:t> </a:t>
            </a:r>
            <a:r>
              <a:rPr lang="en-US" altLang="en-US" sz="2800" kern="0" dirty="0" err="1">
                <a:solidFill>
                  <a:srgbClr val="5086C2"/>
                </a:solidFill>
              </a:rPr>
              <a:t>rowspan</a:t>
            </a:r>
            <a:r>
              <a:rPr lang="en-US" altLang="en-US" sz="2800" kern="0" dirty="0">
                <a:solidFill>
                  <a:srgbClr val="5086C2"/>
                </a:solidFill>
              </a:rPr>
              <a:t> = M</a:t>
            </a:r>
            <a:r>
              <a:rPr lang="en-US" altLang="en-US" sz="2800" kern="0" dirty="0">
                <a:solidFill>
                  <a:srgbClr val="003366"/>
                </a:solidFill>
              </a:rPr>
              <a:t>: </a:t>
            </a:r>
            <a:r>
              <a:rPr lang="en-US" altLang="en-US" sz="2800" kern="0" dirty="0" err="1">
                <a:solidFill>
                  <a:srgbClr val="003366"/>
                </a:solidFill>
              </a:rPr>
              <a:t>Tạo</a:t>
            </a:r>
            <a:r>
              <a:rPr lang="en-US" altLang="en-US" sz="2800" kern="0" dirty="0">
                <a:solidFill>
                  <a:srgbClr val="003366"/>
                </a:solidFill>
              </a:rPr>
              <a:t> </a:t>
            </a:r>
            <a:r>
              <a:rPr lang="en-US" altLang="en-US" sz="2800" kern="0" dirty="0" err="1">
                <a:solidFill>
                  <a:srgbClr val="003366"/>
                </a:solidFill>
              </a:rPr>
              <a:t>một</a:t>
            </a:r>
            <a:r>
              <a:rPr lang="en-US" altLang="en-US" sz="2800" kern="0" dirty="0">
                <a:solidFill>
                  <a:srgbClr val="003366"/>
                </a:solidFill>
              </a:rPr>
              <a:t> ô </a:t>
            </a:r>
            <a:r>
              <a:rPr lang="en-US" altLang="en-US" sz="2800" kern="0" dirty="0" err="1">
                <a:solidFill>
                  <a:srgbClr val="003366"/>
                </a:solidFill>
              </a:rPr>
              <a:t>bằng</a:t>
            </a:r>
            <a:r>
              <a:rPr lang="en-US" altLang="en-US" sz="2800" kern="0" dirty="0">
                <a:solidFill>
                  <a:srgbClr val="003366"/>
                </a:solidFill>
              </a:rPr>
              <a:t> M ô </a:t>
            </a:r>
            <a:r>
              <a:rPr lang="en-US" altLang="en-US" sz="2800" kern="0" dirty="0" err="1">
                <a:solidFill>
                  <a:srgbClr val="003366"/>
                </a:solidFill>
              </a:rPr>
              <a:t>liền</a:t>
            </a:r>
            <a:r>
              <a:rPr lang="en-US" altLang="en-US" sz="2800" kern="0" dirty="0">
                <a:solidFill>
                  <a:srgbClr val="003366"/>
                </a:solidFill>
              </a:rPr>
              <a:t> </a:t>
            </a:r>
            <a:r>
              <a:rPr lang="en-US" altLang="en-US" sz="2800" kern="0" dirty="0" err="1">
                <a:solidFill>
                  <a:srgbClr val="003366"/>
                </a:solidFill>
              </a:rPr>
              <a:t>nhau</a:t>
            </a:r>
            <a:r>
              <a:rPr lang="en-US" altLang="en-US" sz="2800" kern="0" dirty="0">
                <a:solidFill>
                  <a:srgbClr val="003366"/>
                </a:solidFill>
              </a:rPr>
              <a:t> </a:t>
            </a:r>
            <a:r>
              <a:rPr lang="en-US" altLang="en-US" sz="2800" kern="0" dirty="0" err="1">
                <a:solidFill>
                  <a:srgbClr val="003366"/>
                </a:solidFill>
              </a:rPr>
              <a:t>theo</a:t>
            </a:r>
            <a:r>
              <a:rPr lang="en-US" altLang="en-US" sz="2800" kern="0" dirty="0">
                <a:solidFill>
                  <a:srgbClr val="003366"/>
                </a:solidFill>
              </a:rPr>
              <a:t> </a:t>
            </a:r>
            <a:r>
              <a:rPr lang="en-US" altLang="en-US" sz="2800" kern="0" dirty="0" err="1">
                <a:solidFill>
                  <a:srgbClr val="003366"/>
                </a:solidFill>
              </a:rPr>
              <a:t>cột</a:t>
            </a:r>
            <a:r>
              <a:rPr lang="en-US" altLang="en-US" sz="2800" kern="0" dirty="0">
                <a:solidFill>
                  <a:srgbClr val="003366"/>
                </a:solidFill>
              </a:rPr>
              <a:t>.</a:t>
            </a:r>
          </a:p>
          <a:p>
            <a:pPr marL="742950" lvl="1" indent="-285750" fontAlgn="base">
              <a:lnSpc>
                <a:spcPct val="100000"/>
              </a:lnSpc>
              <a:spcBef>
                <a:spcPct val="20000"/>
              </a:spcBef>
              <a:spcAft>
                <a:spcPct val="0"/>
              </a:spcAft>
              <a:buClr>
                <a:srgbClr val="DE8848"/>
              </a:buClr>
              <a:buFont typeface="Wingdings" panose="05000000000000000000" pitchFamily="2" charset="2"/>
              <a:buChar char="§"/>
            </a:pPr>
            <a:r>
              <a:rPr lang="en-US" altLang="en-US" sz="2800" kern="0" dirty="0" err="1">
                <a:solidFill>
                  <a:srgbClr val="003366"/>
                </a:solidFill>
              </a:rPr>
              <a:t>Ngoài</a:t>
            </a:r>
            <a:r>
              <a:rPr lang="en-US" altLang="en-US" sz="2800" kern="0" dirty="0">
                <a:solidFill>
                  <a:srgbClr val="003366"/>
                </a:solidFill>
              </a:rPr>
              <a:t> ra </a:t>
            </a:r>
            <a:r>
              <a:rPr lang="en-US" altLang="en-US" sz="2800" kern="0" dirty="0" err="1">
                <a:solidFill>
                  <a:srgbClr val="003366"/>
                </a:solidFill>
              </a:rPr>
              <a:t>còn</a:t>
            </a:r>
            <a:r>
              <a:rPr lang="en-US" altLang="en-US" sz="2800" kern="0" dirty="0">
                <a:solidFill>
                  <a:srgbClr val="003366"/>
                </a:solidFill>
              </a:rPr>
              <a:t> </a:t>
            </a:r>
            <a:r>
              <a:rPr lang="en-US" altLang="en-US" sz="2800" kern="0" dirty="0" err="1">
                <a:solidFill>
                  <a:srgbClr val="003366"/>
                </a:solidFill>
              </a:rPr>
              <a:t>có</a:t>
            </a:r>
            <a:r>
              <a:rPr lang="en-US" altLang="en-US" sz="2800" kern="0" dirty="0">
                <a:solidFill>
                  <a:srgbClr val="003366"/>
                </a:solidFill>
              </a:rPr>
              <a:t> </a:t>
            </a:r>
            <a:r>
              <a:rPr lang="en-US" altLang="en-US" sz="2800" kern="0" dirty="0" err="1">
                <a:solidFill>
                  <a:srgbClr val="003366"/>
                </a:solidFill>
              </a:rPr>
              <a:t>các</a:t>
            </a:r>
            <a:r>
              <a:rPr lang="en-US" altLang="en-US" sz="2800" kern="0" dirty="0">
                <a:solidFill>
                  <a:srgbClr val="003366"/>
                </a:solidFill>
              </a:rPr>
              <a:t> </a:t>
            </a:r>
            <a:r>
              <a:rPr lang="en-US" altLang="en-US" sz="2800" kern="0" dirty="0" err="1">
                <a:solidFill>
                  <a:srgbClr val="003366"/>
                </a:solidFill>
              </a:rPr>
              <a:t>thuộc</a:t>
            </a:r>
            <a:r>
              <a:rPr lang="en-US" altLang="en-US" sz="2800" kern="0" dirty="0">
                <a:solidFill>
                  <a:srgbClr val="003366"/>
                </a:solidFill>
              </a:rPr>
              <a:t> </a:t>
            </a:r>
            <a:r>
              <a:rPr lang="en-US" altLang="en-US" sz="2800" kern="0" dirty="0" err="1">
                <a:solidFill>
                  <a:srgbClr val="003366"/>
                </a:solidFill>
              </a:rPr>
              <a:t>tính</a:t>
            </a:r>
            <a:r>
              <a:rPr lang="en-US" altLang="en-US" sz="2800" kern="0" dirty="0">
                <a:solidFill>
                  <a:srgbClr val="003366"/>
                </a:solidFill>
              </a:rPr>
              <a:t>: </a:t>
            </a:r>
          </a:p>
          <a:p>
            <a:pPr lvl="2" fontAlgn="base">
              <a:lnSpc>
                <a:spcPct val="115000"/>
              </a:lnSpc>
              <a:spcBef>
                <a:spcPct val="20000"/>
              </a:spcBef>
              <a:spcAft>
                <a:spcPct val="0"/>
              </a:spcAft>
              <a:buClr>
                <a:srgbClr val="003366"/>
              </a:buClr>
              <a:buFontTx/>
              <a:buChar char="•"/>
            </a:pPr>
            <a:r>
              <a:rPr lang="en-US" altLang="en-US" sz="2400" kern="0" dirty="0" err="1">
                <a:solidFill>
                  <a:srgbClr val="5086C2"/>
                </a:solidFill>
              </a:rPr>
              <a:t>bgcolor</a:t>
            </a:r>
            <a:r>
              <a:rPr lang="en-US" altLang="en-US" sz="2400" kern="0" dirty="0">
                <a:solidFill>
                  <a:srgbClr val="5086C2"/>
                </a:solidFill>
              </a:rPr>
              <a:t> = #</a:t>
            </a:r>
            <a:r>
              <a:rPr lang="en-US" altLang="en-US" sz="2400" kern="0" dirty="0" err="1">
                <a:solidFill>
                  <a:srgbClr val="5086C2"/>
                </a:solidFill>
              </a:rPr>
              <a:t>xxyyzz</a:t>
            </a:r>
            <a:r>
              <a:rPr lang="en-US" altLang="en-US" sz="2400" kern="0" dirty="0">
                <a:solidFill>
                  <a:srgbClr val="003366"/>
                </a:solidFill>
              </a:rPr>
              <a:t>.</a:t>
            </a:r>
            <a:r>
              <a:rPr lang="en-US" altLang="en-US" sz="2400" kern="0" dirty="0">
                <a:solidFill>
                  <a:srgbClr val="5086C2"/>
                </a:solidFill>
              </a:rPr>
              <a:t> </a:t>
            </a:r>
          </a:p>
          <a:p>
            <a:pPr lvl="2" fontAlgn="base">
              <a:lnSpc>
                <a:spcPct val="115000"/>
              </a:lnSpc>
              <a:spcBef>
                <a:spcPct val="20000"/>
              </a:spcBef>
              <a:spcAft>
                <a:spcPct val="0"/>
              </a:spcAft>
              <a:buClr>
                <a:srgbClr val="003366"/>
              </a:buClr>
              <a:buFontTx/>
              <a:buChar char="•"/>
            </a:pPr>
            <a:r>
              <a:rPr lang="en-US" altLang="en-US" sz="2400" kern="0" dirty="0" err="1">
                <a:solidFill>
                  <a:srgbClr val="5086C2"/>
                </a:solidFill>
              </a:rPr>
              <a:t>bordercolor</a:t>
            </a:r>
            <a:r>
              <a:rPr lang="en-US" altLang="en-US" sz="2400" kern="0" dirty="0">
                <a:solidFill>
                  <a:srgbClr val="5086C2"/>
                </a:solidFill>
              </a:rPr>
              <a:t> = #</a:t>
            </a:r>
            <a:r>
              <a:rPr lang="en-US" altLang="en-US" sz="2400" kern="0" dirty="0" err="1">
                <a:solidFill>
                  <a:srgbClr val="5086C2"/>
                </a:solidFill>
              </a:rPr>
              <a:t>xxyyzz</a:t>
            </a:r>
            <a:r>
              <a:rPr lang="en-US" altLang="en-US" sz="2400" kern="0" dirty="0">
                <a:solidFill>
                  <a:srgbClr val="003366"/>
                </a:solidFill>
              </a:rPr>
              <a:t>.</a:t>
            </a:r>
            <a:r>
              <a:rPr lang="en-US" altLang="en-US" sz="2400" kern="0" dirty="0">
                <a:solidFill>
                  <a:srgbClr val="5086C2"/>
                </a:solidFill>
              </a:rPr>
              <a:t> </a:t>
            </a:r>
          </a:p>
          <a:p>
            <a:pPr lvl="2" fontAlgn="base">
              <a:lnSpc>
                <a:spcPct val="115000"/>
              </a:lnSpc>
              <a:spcBef>
                <a:spcPct val="20000"/>
              </a:spcBef>
              <a:spcAft>
                <a:spcPct val="0"/>
              </a:spcAft>
              <a:buClr>
                <a:srgbClr val="003366"/>
              </a:buClr>
              <a:buFontTx/>
              <a:buChar char="•"/>
            </a:pPr>
            <a:r>
              <a:rPr lang="en-US" altLang="en-US" sz="2400" kern="0" dirty="0" err="1">
                <a:solidFill>
                  <a:srgbClr val="5086C2"/>
                </a:solidFill>
              </a:rPr>
              <a:t>bordercolorlight</a:t>
            </a:r>
            <a:r>
              <a:rPr lang="en-US" altLang="en-US" sz="2400" kern="0" dirty="0">
                <a:solidFill>
                  <a:srgbClr val="5086C2"/>
                </a:solidFill>
              </a:rPr>
              <a:t> = #</a:t>
            </a:r>
            <a:r>
              <a:rPr lang="en-US" altLang="en-US" sz="2400" kern="0" dirty="0" err="1">
                <a:solidFill>
                  <a:srgbClr val="5086C2"/>
                </a:solidFill>
              </a:rPr>
              <a:t>xxyyzz</a:t>
            </a:r>
            <a:r>
              <a:rPr lang="en-US" altLang="en-US" sz="2400" kern="0" dirty="0">
                <a:solidFill>
                  <a:srgbClr val="003366"/>
                </a:solidFill>
              </a:rPr>
              <a:t>.</a:t>
            </a:r>
            <a:r>
              <a:rPr lang="en-US" altLang="en-US" sz="2400" kern="0" dirty="0">
                <a:solidFill>
                  <a:srgbClr val="5086C2"/>
                </a:solidFill>
              </a:rPr>
              <a:t> </a:t>
            </a:r>
          </a:p>
          <a:p>
            <a:pPr lvl="2" fontAlgn="base">
              <a:lnSpc>
                <a:spcPct val="115000"/>
              </a:lnSpc>
              <a:spcBef>
                <a:spcPct val="20000"/>
              </a:spcBef>
              <a:spcAft>
                <a:spcPct val="0"/>
              </a:spcAft>
              <a:buClr>
                <a:srgbClr val="003366"/>
              </a:buClr>
              <a:buFontTx/>
              <a:buChar char="•"/>
            </a:pPr>
            <a:r>
              <a:rPr lang="en-US" altLang="en-US" sz="2400" kern="0" dirty="0" err="1">
                <a:solidFill>
                  <a:srgbClr val="5086C2"/>
                </a:solidFill>
              </a:rPr>
              <a:t>bordercolordark</a:t>
            </a:r>
            <a:r>
              <a:rPr lang="en-US" altLang="en-US" sz="2400" kern="0" dirty="0">
                <a:solidFill>
                  <a:srgbClr val="5086C2"/>
                </a:solidFill>
              </a:rPr>
              <a:t> = #</a:t>
            </a:r>
            <a:r>
              <a:rPr lang="en-US" altLang="en-US" sz="2400" kern="0" dirty="0" err="1">
                <a:solidFill>
                  <a:srgbClr val="5086C2"/>
                </a:solidFill>
              </a:rPr>
              <a:t>xxyyzz</a:t>
            </a:r>
            <a:r>
              <a:rPr lang="en-US" altLang="en-US" sz="2400" kern="0" dirty="0">
                <a:solidFill>
                  <a:srgbClr val="003366"/>
                </a:solidFill>
              </a:rPr>
              <a:t>.</a:t>
            </a:r>
            <a:r>
              <a:rPr lang="en-US" altLang="en-US" sz="2400" kern="0" dirty="0">
                <a:solidFill>
                  <a:srgbClr val="5086C2"/>
                </a:solidFill>
              </a:rPr>
              <a:t> </a:t>
            </a:r>
          </a:p>
          <a:p>
            <a:pPr lvl="2" fontAlgn="base">
              <a:lnSpc>
                <a:spcPct val="115000"/>
              </a:lnSpc>
              <a:spcBef>
                <a:spcPct val="20000"/>
              </a:spcBef>
              <a:spcAft>
                <a:spcPct val="0"/>
              </a:spcAft>
              <a:buClr>
                <a:srgbClr val="003366"/>
              </a:buClr>
              <a:buFontTx/>
              <a:buChar char="•"/>
            </a:pPr>
            <a:r>
              <a:rPr lang="en-US" altLang="en-US" sz="2400" kern="0" dirty="0">
                <a:solidFill>
                  <a:srgbClr val="5086C2"/>
                </a:solidFill>
              </a:rPr>
              <a:t>background = "...image..."</a:t>
            </a:r>
            <a:r>
              <a:rPr lang="en-US" altLang="en-US" sz="2400" kern="0" dirty="0">
                <a:solidFill>
                  <a:srgbClr val="003366"/>
                </a:solidFill>
              </a:rPr>
              <a:t>.</a:t>
            </a:r>
          </a:p>
          <a:p>
            <a:pPr marL="109728" indent="0">
              <a:buNone/>
            </a:pPr>
            <a:endParaRPr lang="en-US" dirty="0"/>
          </a:p>
        </p:txBody>
      </p:sp>
      <p:sp>
        <p:nvSpPr>
          <p:cNvPr id="3" name="Title 2">
            <a:extLst>
              <a:ext uri="{FF2B5EF4-FFF2-40B4-BE49-F238E27FC236}">
                <a16:creationId xmlns:a16="http://schemas.microsoft.com/office/drawing/2014/main" id="{1288A542-68BD-435C-AAA7-F6810A183A06}"/>
              </a:ext>
            </a:extLst>
          </p:cNvPr>
          <p:cNvSpPr>
            <a:spLocks noGrp="1"/>
          </p:cNvSpPr>
          <p:nvPr>
            <p:ph type="title"/>
          </p:nvPr>
        </p:nvSpPr>
        <p:spPr/>
        <p:txBody>
          <a:bodyPr/>
          <a:lstStyle/>
          <a:p>
            <a:r>
              <a:rPr lang="en-US" altLang="en-US" sz="3200"/>
              <a:t>Thiết kế web với HTML</a:t>
            </a:r>
            <a:endParaRPr lang="en-US"/>
          </a:p>
        </p:txBody>
      </p:sp>
    </p:spTree>
    <p:extLst>
      <p:ext uri="{BB962C8B-B14F-4D97-AF65-F5344CB8AC3E}">
        <p14:creationId xmlns:p14="http://schemas.microsoft.com/office/powerpoint/2010/main" val="1924845648"/>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0D60093-BD41-46DA-9F66-90C729FD59E0}"/>
              </a:ext>
            </a:extLst>
          </p:cNvPr>
          <p:cNvSpPr>
            <a:spLocks noGrp="1"/>
          </p:cNvSpPr>
          <p:nvPr>
            <p:ph idx="1"/>
          </p:nvPr>
        </p:nvSpPr>
        <p:spPr/>
        <p:txBody>
          <a:bodyPr/>
          <a:lstStyle/>
          <a:p>
            <a:pPr marL="609600" indent="-609600" fontAlgn="base">
              <a:lnSpc>
                <a:spcPct val="100000"/>
              </a:lnSpc>
              <a:spcBef>
                <a:spcPct val="20000"/>
              </a:spcBef>
              <a:spcAft>
                <a:spcPct val="0"/>
              </a:spcAft>
              <a:buClr>
                <a:srgbClr val="4C59D2"/>
              </a:buClr>
              <a:buNone/>
            </a:pPr>
            <a:r>
              <a:rPr lang="en-US" altLang="en-US" b="1" kern="0"/>
              <a:t>6.5. &lt;th&gt;... &lt;/th&gt;</a:t>
            </a:r>
            <a:r>
              <a:rPr lang="en-US" altLang="en-US" b="1" kern="0">
                <a:solidFill>
                  <a:srgbClr val="003366"/>
                </a:solidFill>
              </a:rPr>
              <a:t> </a:t>
            </a:r>
          </a:p>
          <a:p>
            <a:pPr marL="609600" indent="-609600" fontAlgn="base">
              <a:lnSpc>
                <a:spcPct val="100000"/>
              </a:lnSpc>
              <a:spcBef>
                <a:spcPct val="20000"/>
              </a:spcBef>
              <a:spcAft>
                <a:spcPct val="0"/>
              </a:spcAft>
              <a:buClr>
                <a:srgbClr val="4C59D2"/>
              </a:buClr>
              <a:buFont typeface="Wingdings" panose="05000000000000000000" pitchFamily="2" charset="2"/>
              <a:buChar char="v"/>
            </a:pPr>
            <a:r>
              <a:rPr lang="en-US" altLang="en-US" kern="0">
                <a:solidFill>
                  <a:srgbClr val="003366"/>
                </a:solidFill>
              </a:rPr>
              <a:t>Cũng giống tag </a:t>
            </a:r>
            <a:r>
              <a:rPr lang="en-US" altLang="en-US" kern="0">
                <a:solidFill>
                  <a:srgbClr val="5086C2"/>
                </a:solidFill>
              </a:rPr>
              <a:t>&lt;td&gt;</a:t>
            </a:r>
            <a:r>
              <a:rPr lang="en-US" altLang="en-US" kern="0">
                <a:solidFill>
                  <a:srgbClr val="003366"/>
                </a:solidFill>
              </a:rPr>
              <a:t> nhưng thường dùng cho tiêu đề của bảng, dòng </a:t>
            </a:r>
            <a:r>
              <a:rPr lang="en-US" altLang="en-US" kern="0">
                <a:solidFill>
                  <a:srgbClr val="A0B5C4"/>
                </a:solidFill>
              </a:rPr>
              <a:t>text...</a:t>
            </a:r>
            <a:r>
              <a:rPr lang="en-US" altLang="en-US" kern="0">
                <a:solidFill>
                  <a:srgbClr val="003366"/>
                </a:solidFill>
              </a:rPr>
              <a:t> sẽ được viết chữ đậm và căn giữa ô.</a:t>
            </a:r>
          </a:p>
          <a:p>
            <a:pPr marL="609600" indent="-609600" fontAlgn="base">
              <a:lnSpc>
                <a:spcPct val="100000"/>
              </a:lnSpc>
              <a:spcBef>
                <a:spcPct val="20000"/>
              </a:spcBef>
              <a:spcAft>
                <a:spcPct val="0"/>
              </a:spcAft>
              <a:buClr>
                <a:srgbClr val="4C59D2"/>
              </a:buClr>
              <a:buFont typeface="Wingdings" panose="05000000000000000000" pitchFamily="2" charset="2"/>
              <a:buChar char="v"/>
            </a:pPr>
            <a:r>
              <a:rPr lang="en-US" altLang="en-US" kern="0">
                <a:solidFill>
                  <a:srgbClr val="003366"/>
                </a:solidFill>
              </a:rPr>
              <a:t>&lt;th&gt; có những thuộc tính sau:</a:t>
            </a:r>
          </a:p>
          <a:p>
            <a:pPr marL="990600" lvl="1" indent="-533400" fontAlgn="base">
              <a:lnSpc>
                <a:spcPct val="100000"/>
              </a:lnSpc>
              <a:spcBef>
                <a:spcPct val="20000"/>
              </a:spcBef>
              <a:spcAft>
                <a:spcPct val="0"/>
              </a:spcAft>
              <a:buClr>
                <a:srgbClr val="DE8848"/>
              </a:buClr>
              <a:buFont typeface="Wingdings" panose="05000000000000000000" pitchFamily="2" charset="2"/>
              <a:buChar char="§"/>
            </a:pPr>
            <a:r>
              <a:rPr lang="en-US" altLang="en-US" sz="2800" kern="0">
                <a:solidFill>
                  <a:srgbClr val="003366"/>
                </a:solidFill>
              </a:rPr>
              <a:t> </a:t>
            </a:r>
            <a:r>
              <a:rPr lang="en-US" altLang="en-US" sz="2800" kern="0">
                <a:solidFill>
                  <a:srgbClr val="5086C2"/>
                </a:solidFill>
              </a:rPr>
              <a:t>align = left </a:t>
            </a:r>
            <a:r>
              <a:rPr lang="en-US" altLang="en-US" sz="2800" kern="0">
                <a:solidFill>
                  <a:srgbClr val="003366"/>
                </a:solidFill>
              </a:rPr>
              <a:t>|</a:t>
            </a:r>
            <a:r>
              <a:rPr lang="en-US" altLang="en-US" sz="2800" kern="0">
                <a:solidFill>
                  <a:srgbClr val="5086C2"/>
                </a:solidFill>
              </a:rPr>
              <a:t> center </a:t>
            </a:r>
            <a:r>
              <a:rPr lang="en-US" altLang="en-US" sz="2800" kern="0">
                <a:solidFill>
                  <a:srgbClr val="003366"/>
                </a:solidFill>
              </a:rPr>
              <a:t>|</a:t>
            </a:r>
            <a:r>
              <a:rPr lang="en-US" altLang="en-US" sz="2800" kern="0">
                <a:solidFill>
                  <a:srgbClr val="5086C2"/>
                </a:solidFill>
              </a:rPr>
              <a:t> right</a:t>
            </a:r>
            <a:r>
              <a:rPr lang="en-US" altLang="en-US" sz="2800" kern="0">
                <a:solidFill>
                  <a:srgbClr val="003366"/>
                </a:solidFill>
              </a:rPr>
              <a:t>: để chỉnh lề trái/giữa/phải dữ liệu trong ô.</a:t>
            </a:r>
          </a:p>
        </p:txBody>
      </p:sp>
      <p:sp>
        <p:nvSpPr>
          <p:cNvPr id="3" name="Title 2">
            <a:extLst>
              <a:ext uri="{FF2B5EF4-FFF2-40B4-BE49-F238E27FC236}">
                <a16:creationId xmlns:a16="http://schemas.microsoft.com/office/drawing/2014/main" id="{CBA5DBAC-C665-4705-9DA7-BE424533558D}"/>
              </a:ext>
            </a:extLst>
          </p:cNvPr>
          <p:cNvSpPr>
            <a:spLocks noGrp="1"/>
          </p:cNvSpPr>
          <p:nvPr>
            <p:ph type="title"/>
          </p:nvPr>
        </p:nvSpPr>
        <p:spPr/>
        <p:txBody>
          <a:bodyPr/>
          <a:lstStyle/>
          <a:p>
            <a:r>
              <a:rPr lang="en-US" altLang="en-US" sz="3200"/>
              <a:t>Thiết kế web với HTML</a:t>
            </a:r>
            <a:endParaRPr lang="en-US"/>
          </a:p>
        </p:txBody>
      </p:sp>
    </p:spTree>
    <p:extLst>
      <p:ext uri="{BB962C8B-B14F-4D97-AF65-F5344CB8AC3E}">
        <p14:creationId xmlns:p14="http://schemas.microsoft.com/office/powerpoint/2010/main" val="524923771"/>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D8B52F9-6D89-4EFF-AD27-FEE4C96E590E}"/>
              </a:ext>
            </a:extLst>
          </p:cNvPr>
          <p:cNvSpPr>
            <a:spLocks noGrp="1"/>
          </p:cNvSpPr>
          <p:nvPr>
            <p:ph idx="1"/>
          </p:nvPr>
        </p:nvSpPr>
        <p:spPr/>
        <p:txBody>
          <a:bodyPr>
            <a:normAutofit/>
          </a:bodyPr>
          <a:lstStyle/>
          <a:p>
            <a:pPr marL="914400" lvl="1" indent="-457200" fontAlgn="base">
              <a:spcBef>
                <a:spcPct val="20000"/>
              </a:spcBef>
              <a:spcAft>
                <a:spcPct val="0"/>
              </a:spcAft>
              <a:buClr>
                <a:srgbClr val="DE8848"/>
              </a:buClr>
              <a:buFont typeface="Wingdings" panose="05000000000000000000" pitchFamily="2" charset="2"/>
              <a:buChar char="Ø"/>
            </a:pPr>
            <a:r>
              <a:rPr lang="en-US" altLang="en-US" sz="2800" kern="0">
                <a:solidFill>
                  <a:srgbClr val="5086C2"/>
                </a:solidFill>
              </a:rPr>
              <a:t>valign = top </a:t>
            </a:r>
            <a:r>
              <a:rPr lang="en-US" altLang="en-US" sz="2800" kern="0">
                <a:solidFill>
                  <a:srgbClr val="003366"/>
                </a:solidFill>
              </a:rPr>
              <a:t>|</a:t>
            </a:r>
            <a:r>
              <a:rPr lang="en-US" altLang="en-US" sz="2800" kern="0">
                <a:solidFill>
                  <a:srgbClr val="5086C2"/>
                </a:solidFill>
              </a:rPr>
              <a:t> middle </a:t>
            </a:r>
            <a:r>
              <a:rPr lang="en-US" altLang="en-US" sz="2800" kern="0">
                <a:solidFill>
                  <a:srgbClr val="003366"/>
                </a:solidFill>
              </a:rPr>
              <a:t>|</a:t>
            </a:r>
            <a:r>
              <a:rPr lang="en-US" altLang="en-US" sz="2800" kern="0">
                <a:solidFill>
                  <a:srgbClr val="5086C2"/>
                </a:solidFill>
              </a:rPr>
              <a:t> bottom</a:t>
            </a:r>
            <a:r>
              <a:rPr lang="en-US" altLang="en-US" sz="2800" kern="0">
                <a:solidFill>
                  <a:srgbClr val="003366"/>
                </a:solidFill>
              </a:rPr>
              <a:t>: để chỉnh lề trên/giữa/dưới dữ liệu trong ô.</a:t>
            </a:r>
          </a:p>
          <a:p>
            <a:pPr marL="914400" lvl="1" indent="-457200" fontAlgn="base">
              <a:spcBef>
                <a:spcPct val="20000"/>
              </a:spcBef>
              <a:spcAft>
                <a:spcPct val="0"/>
              </a:spcAft>
              <a:buClr>
                <a:srgbClr val="DE8848"/>
              </a:buClr>
              <a:buFont typeface="Wingdings" panose="05000000000000000000" pitchFamily="2" charset="2"/>
              <a:buChar char="Ø"/>
            </a:pPr>
            <a:r>
              <a:rPr lang="en-US" altLang="en-US" sz="2800" kern="0">
                <a:solidFill>
                  <a:srgbClr val="003366"/>
                </a:solidFill>
              </a:rPr>
              <a:t> </a:t>
            </a:r>
            <a:r>
              <a:rPr lang="en-US" altLang="en-US" sz="2800" kern="0">
                <a:solidFill>
                  <a:srgbClr val="5086C2"/>
                </a:solidFill>
              </a:rPr>
              <a:t>width = n </a:t>
            </a:r>
            <a:r>
              <a:rPr lang="en-US" altLang="en-US" sz="2800" kern="0">
                <a:solidFill>
                  <a:srgbClr val="003366"/>
                </a:solidFill>
              </a:rPr>
              <a:t>|</a:t>
            </a:r>
            <a:r>
              <a:rPr lang="en-US" altLang="en-US" sz="2800" kern="0">
                <a:solidFill>
                  <a:srgbClr val="5086C2"/>
                </a:solidFill>
              </a:rPr>
              <a:t> n%</a:t>
            </a:r>
            <a:r>
              <a:rPr lang="en-US" altLang="en-US" sz="2800" kern="0">
                <a:solidFill>
                  <a:srgbClr val="003366"/>
                </a:solidFill>
              </a:rPr>
              <a:t>: đặc tả độ rộng của ô.</a:t>
            </a:r>
          </a:p>
          <a:p>
            <a:pPr marL="914400" lvl="1" indent="-457200" fontAlgn="base">
              <a:spcBef>
                <a:spcPct val="20000"/>
              </a:spcBef>
              <a:spcAft>
                <a:spcPct val="0"/>
              </a:spcAft>
              <a:buClr>
                <a:srgbClr val="DE8848"/>
              </a:buClr>
              <a:buFont typeface="Wingdings" panose="05000000000000000000" pitchFamily="2" charset="2"/>
              <a:buChar char="Ø"/>
            </a:pPr>
            <a:r>
              <a:rPr lang="en-US" altLang="en-US" sz="2800" kern="0">
                <a:solidFill>
                  <a:srgbClr val="003366"/>
                </a:solidFill>
              </a:rPr>
              <a:t> </a:t>
            </a:r>
            <a:r>
              <a:rPr lang="en-US" altLang="en-US" sz="2800" kern="0">
                <a:solidFill>
                  <a:srgbClr val="5086C2"/>
                </a:solidFill>
              </a:rPr>
              <a:t>hight = n </a:t>
            </a:r>
            <a:r>
              <a:rPr lang="en-US" altLang="en-US" sz="2800" kern="0">
                <a:solidFill>
                  <a:srgbClr val="003366"/>
                </a:solidFill>
              </a:rPr>
              <a:t>|</a:t>
            </a:r>
            <a:r>
              <a:rPr lang="en-US" altLang="en-US" sz="2800" kern="0">
                <a:solidFill>
                  <a:srgbClr val="5086C2"/>
                </a:solidFill>
              </a:rPr>
              <a:t> n%</a:t>
            </a:r>
            <a:r>
              <a:rPr lang="en-US" altLang="en-US" sz="2800" kern="0">
                <a:solidFill>
                  <a:srgbClr val="003366"/>
                </a:solidFill>
              </a:rPr>
              <a:t>: đặc tả chiều cao của ô.</a:t>
            </a:r>
          </a:p>
          <a:p>
            <a:pPr marL="914400" lvl="1" indent="-457200" fontAlgn="base">
              <a:spcBef>
                <a:spcPct val="20000"/>
              </a:spcBef>
              <a:spcAft>
                <a:spcPct val="0"/>
              </a:spcAft>
              <a:buClr>
                <a:srgbClr val="DE8848"/>
              </a:buClr>
              <a:buFont typeface="Wingdings" panose="05000000000000000000" pitchFamily="2" charset="2"/>
              <a:buChar char="Ø"/>
            </a:pPr>
            <a:r>
              <a:rPr lang="en-US" altLang="en-US" sz="2800" kern="0">
                <a:solidFill>
                  <a:srgbClr val="003366"/>
                </a:solidFill>
              </a:rPr>
              <a:t> </a:t>
            </a:r>
            <a:r>
              <a:rPr lang="en-US" altLang="en-US" sz="2800" kern="0">
                <a:solidFill>
                  <a:srgbClr val="5086C2"/>
                </a:solidFill>
              </a:rPr>
              <a:t>nowrap</a:t>
            </a:r>
            <a:r>
              <a:rPr lang="en-US" altLang="en-US" sz="2800" kern="0">
                <a:solidFill>
                  <a:srgbClr val="003366"/>
                </a:solidFill>
              </a:rPr>
              <a:t>: thiết lập cho những ô không muốn có dòng nào bị gãy để dữ liệu vừa khít với ô tiêu đề.</a:t>
            </a:r>
          </a:p>
          <a:p>
            <a:pPr marL="914400" lvl="1" indent="-457200" fontAlgn="base">
              <a:spcBef>
                <a:spcPct val="20000"/>
              </a:spcBef>
              <a:spcAft>
                <a:spcPct val="0"/>
              </a:spcAft>
              <a:buClr>
                <a:srgbClr val="DE8848"/>
              </a:buClr>
              <a:buFont typeface="Wingdings" panose="05000000000000000000" pitchFamily="2" charset="2"/>
              <a:buChar char="Ø"/>
            </a:pPr>
            <a:r>
              <a:rPr lang="en-US" altLang="en-US" sz="2800" kern="0">
                <a:solidFill>
                  <a:srgbClr val="003366"/>
                </a:solidFill>
              </a:rPr>
              <a:t> </a:t>
            </a:r>
            <a:r>
              <a:rPr lang="en-US" altLang="en-US" sz="2800" kern="0">
                <a:solidFill>
                  <a:srgbClr val="5086C2"/>
                </a:solidFill>
              </a:rPr>
              <a:t>colspan = n</a:t>
            </a:r>
            <a:r>
              <a:rPr lang="en-US" altLang="en-US" sz="2800" kern="0">
                <a:solidFill>
                  <a:srgbClr val="003366"/>
                </a:solidFill>
              </a:rPr>
              <a:t>: đặc tả số cột của bảng mà ô này sẽ trộn lại thành 1. (mặc định = 1)</a:t>
            </a:r>
            <a:endParaRPr lang="en-US"/>
          </a:p>
        </p:txBody>
      </p:sp>
      <p:sp>
        <p:nvSpPr>
          <p:cNvPr id="3" name="Title 2">
            <a:extLst>
              <a:ext uri="{FF2B5EF4-FFF2-40B4-BE49-F238E27FC236}">
                <a16:creationId xmlns:a16="http://schemas.microsoft.com/office/drawing/2014/main" id="{1288A542-68BD-435C-AAA7-F6810A183A06}"/>
              </a:ext>
            </a:extLst>
          </p:cNvPr>
          <p:cNvSpPr>
            <a:spLocks noGrp="1"/>
          </p:cNvSpPr>
          <p:nvPr>
            <p:ph type="title"/>
          </p:nvPr>
        </p:nvSpPr>
        <p:spPr/>
        <p:txBody>
          <a:bodyPr/>
          <a:lstStyle/>
          <a:p>
            <a:r>
              <a:rPr lang="en-US" altLang="en-US" sz="3200"/>
              <a:t>Thiết kế web với HTML</a:t>
            </a:r>
            <a:endParaRPr lang="en-US"/>
          </a:p>
        </p:txBody>
      </p:sp>
    </p:spTree>
    <p:extLst>
      <p:ext uri="{BB962C8B-B14F-4D97-AF65-F5344CB8AC3E}">
        <p14:creationId xmlns:p14="http://schemas.microsoft.com/office/powerpoint/2010/main" val="945436022"/>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0D60093-BD41-46DA-9F66-90C729FD59E0}"/>
              </a:ext>
            </a:extLst>
          </p:cNvPr>
          <p:cNvSpPr>
            <a:spLocks noGrp="1"/>
          </p:cNvSpPr>
          <p:nvPr>
            <p:ph idx="1"/>
          </p:nvPr>
        </p:nvSpPr>
        <p:spPr/>
        <p:txBody>
          <a:bodyPr>
            <a:normAutofit/>
          </a:bodyPr>
          <a:lstStyle/>
          <a:p>
            <a:pPr marL="914400" lvl="1" indent="-457200" fontAlgn="base">
              <a:spcBef>
                <a:spcPct val="20000"/>
              </a:spcBef>
              <a:spcAft>
                <a:spcPct val="0"/>
              </a:spcAft>
              <a:buClr>
                <a:srgbClr val="DE8848"/>
              </a:buClr>
              <a:buFont typeface="Wingdings" panose="05000000000000000000" pitchFamily="2" charset="2"/>
              <a:buChar char="Ø"/>
            </a:pPr>
            <a:r>
              <a:rPr lang="en-US" altLang="en-US" sz="2800" kern="0">
                <a:solidFill>
                  <a:srgbClr val="003366"/>
                </a:solidFill>
              </a:rPr>
              <a:t> </a:t>
            </a:r>
            <a:r>
              <a:rPr lang="en-US" altLang="en-US" sz="2800" kern="0">
                <a:solidFill>
                  <a:srgbClr val="5086C2"/>
                </a:solidFill>
              </a:rPr>
              <a:t>rowspan</a:t>
            </a:r>
            <a:r>
              <a:rPr lang="en-US" altLang="en-US" sz="2800" kern="0">
                <a:solidFill>
                  <a:srgbClr val="003366"/>
                </a:solidFill>
              </a:rPr>
              <a:t>: </a:t>
            </a:r>
            <a:r>
              <a:rPr lang="en-US" altLang="en-US" sz="2800" kern="0"/>
              <a:t>đặc tả số hàng của bảng mà ô này sẽ trộn lại thành một. (mặc định=1)</a:t>
            </a:r>
          </a:p>
          <a:p>
            <a:pPr marL="914400" lvl="1" indent="-457200" fontAlgn="base">
              <a:spcBef>
                <a:spcPct val="20000"/>
              </a:spcBef>
              <a:spcAft>
                <a:spcPct val="0"/>
              </a:spcAft>
              <a:buClr>
                <a:srgbClr val="DE8848"/>
              </a:buClr>
              <a:buFont typeface="Wingdings" panose="05000000000000000000" pitchFamily="2" charset="2"/>
              <a:buChar char="Ø"/>
            </a:pPr>
            <a:r>
              <a:rPr lang="en-US" altLang="en-US" sz="2800" kern="0">
                <a:solidFill>
                  <a:srgbClr val="003366"/>
                </a:solidFill>
              </a:rPr>
              <a:t> </a:t>
            </a:r>
            <a:r>
              <a:rPr lang="en-US" altLang="en-US" sz="2800" kern="0">
                <a:solidFill>
                  <a:srgbClr val="5086C2"/>
                </a:solidFill>
              </a:rPr>
              <a:t>bgcolor = #xxyyzz</a:t>
            </a:r>
            <a:r>
              <a:rPr lang="en-US" altLang="en-US" sz="2800" kern="0">
                <a:solidFill>
                  <a:srgbClr val="003366"/>
                </a:solidFill>
              </a:rPr>
              <a:t>.</a:t>
            </a:r>
          </a:p>
          <a:p>
            <a:pPr marL="914400" lvl="1" indent="-457200" fontAlgn="base">
              <a:spcBef>
                <a:spcPct val="20000"/>
              </a:spcBef>
              <a:spcAft>
                <a:spcPct val="0"/>
              </a:spcAft>
              <a:buClr>
                <a:srgbClr val="DE8848"/>
              </a:buClr>
              <a:buFont typeface="Wingdings" panose="05000000000000000000" pitchFamily="2" charset="2"/>
              <a:buChar char="Ø"/>
            </a:pPr>
            <a:r>
              <a:rPr lang="en-US" altLang="en-US" sz="2800" kern="0">
                <a:solidFill>
                  <a:srgbClr val="003366"/>
                </a:solidFill>
              </a:rPr>
              <a:t> </a:t>
            </a:r>
            <a:r>
              <a:rPr lang="en-US" altLang="en-US" sz="2800" kern="0">
                <a:solidFill>
                  <a:srgbClr val="5086C2"/>
                </a:solidFill>
              </a:rPr>
              <a:t>bordercolor = #xxyyzz</a:t>
            </a:r>
            <a:r>
              <a:rPr lang="en-US" altLang="en-US" sz="2800" kern="0">
                <a:solidFill>
                  <a:srgbClr val="003366"/>
                </a:solidFill>
              </a:rPr>
              <a:t>.</a:t>
            </a:r>
          </a:p>
          <a:p>
            <a:pPr marL="914400" lvl="1" indent="-457200" fontAlgn="base">
              <a:spcBef>
                <a:spcPct val="20000"/>
              </a:spcBef>
              <a:spcAft>
                <a:spcPct val="0"/>
              </a:spcAft>
              <a:buClr>
                <a:srgbClr val="DE8848"/>
              </a:buClr>
              <a:buFont typeface="Wingdings" panose="05000000000000000000" pitchFamily="2" charset="2"/>
              <a:buChar char="Ø"/>
            </a:pPr>
            <a:r>
              <a:rPr lang="en-US" altLang="en-US" sz="2800" kern="0">
                <a:solidFill>
                  <a:srgbClr val="003366"/>
                </a:solidFill>
              </a:rPr>
              <a:t> </a:t>
            </a:r>
            <a:r>
              <a:rPr lang="en-US" altLang="en-US" sz="2800" kern="0">
                <a:solidFill>
                  <a:srgbClr val="5086C2"/>
                </a:solidFill>
              </a:rPr>
              <a:t>bordercolorlight = #xxyyzz</a:t>
            </a:r>
            <a:r>
              <a:rPr lang="en-US" altLang="en-US" sz="2800" kern="0">
                <a:solidFill>
                  <a:srgbClr val="003366"/>
                </a:solidFill>
              </a:rPr>
              <a:t>.</a:t>
            </a:r>
          </a:p>
          <a:p>
            <a:pPr marL="914400" lvl="1" indent="-457200" fontAlgn="base">
              <a:spcBef>
                <a:spcPct val="20000"/>
              </a:spcBef>
              <a:spcAft>
                <a:spcPct val="0"/>
              </a:spcAft>
              <a:buClr>
                <a:srgbClr val="DE8848"/>
              </a:buClr>
              <a:buFont typeface="Wingdings" panose="05000000000000000000" pitchFamily="2" charset="2"/>
              <a:buChar char="Ø"/>
            </a:pPr>
            <a:r>
              <a:rPr lang="en-US" altLang="en-US" sz="2800" kern="0">
                <a:solidFill>
                  <a:srgbClr val="003366"/>
                </a:solidFill>
              </a:rPr>
              <a:t> </a:t>
            </a:r>
            <a:r>
              <a:rPr lang="en-US" altLang="en-US" sz="2800" kern="0">
                <a:solidFill>
                  <a:srgbClr val="5086C2"/>
                </a:solidFill>
              </a:rPr>
              <a:t>bordercolordark = #xxyyzz</a:t>
            </a:r>
            <a:r>
              <a:rPr lang="en-US" altLang="en-US" sz="2800" kern="0">
                <a:solidFill>
                  <a:srgbClr val="003366"/>
                </a:solidFill>
              </a:rPr>
              <a:t>.</a:t>
            </a:r>
          </a:p>
          <a:p>
            <a:pPr marL="914400" lvl="1" indent="-457200" fontAlgn="base">
              <a:spcBef>
                <a:spcPct val="20000"/>
              </a:spcBef>
              <a:spcAft>
                <a:spcPct val="0"/>
              </a:spcAft>
              <a:buClr>
                <a:srgbClr val="DE8848"/>
              </a:buClr>
              <a:buFont typeface="Wingdings" panose="05000000000000000000" pitchFamily="2" charset="2"/>
              <a:buChar char="Ø"/>
            </a:pPr>
            <a:r>
              <a:rPr lang="en-US" altLang="en-US" sz="2800" kern="0">
                <a:solidFill>
                  <a:srgbClr val="003366"/>
                </a:solidFill>
              </a:rPr>
              <a:t> </a:t>
            </a:r>
            <a:r>
              <a:rPr lang="en-US" altLang="en-US" sz="2800" kern="0">
                <a:solidFill>
                  <a:srgbClr val="5086C2"/>
                </a:solidFill>
              </a:rPr>
              <a:t>background = "...image..."</a:t>
            </a:r>
            <a:r>
              <a:rPr lang="en-US" altLang="en-US" sz="2800" kern="0">
                <a:solidFill>
                  <a:srgbClr val="003366"/>
                </a:solidFill>
              </a:rPr>
              <a:t>.</a:t>
            </a:r>
          </a:p>
        </p:txBody>
      </p:sp>
      <p:sp>
        <p:nvSpPr>
          <p:cNvPr id="3" name="Title 2">
            <a:extLst>
              <a:ext uri="{FF2B5EF4-FFF2-40B4-BE49-F238E27FC236}">
                <a16:creationId xmlns:a16="http://schemas.microsoft.com/office/drawing/2014/main" id="{CBA5DBAC-C665-4705-9DA7-BE424533558D}"/>
              </a:ext>
            </a:extLst>
          </p:cNvPr>
          <p:cNvSpPr>
            <a:spLocks noGrp="1"/>
          </p:cNvSpPr>
          <p:nvPr>
            <p:ph type="title"/>
          </p:nvPr>
        </p:nvSpPr>
        <p:spPr/>
        <p:txBody>
          <a:bodyPr/>
          <a:lstStyle/>
          <a:p>
            <a:r>
              <a:rPr lang="en-US" altLang="en-US" sz="3200"/>
              <a:t>Thiết kế web với HTML</a:t>
            </a:r>
            <a:endParaRPr lang="en-US"/>
          </a:p>
        </p:txBody>
      </p:sp>
    </p:spTree>
    <p:extLst>
      <p:ext uri="{BB962C8B-B14F-4D97-AF65-F5344CB8AC3E}">
        <p14:creationId xmlns:p14="http://schemas.microsoft.com/office/powerpoint/2010/main" val="2159178220"/>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D8B52F9-6D89-4EFF-AD27-FEE4C96E590E}"/>
              </a:ext>
            </a:extLst>
          </p:cNvPr>
          <p:cNvSpPr>
            <a:spLocks noGrp="1"/>
          </p:cNvSpPr>
          <p:nvPr>
            <p:ph idx="1"/>
          </p:nvPr>
        </p:nvSpPr>
        <p:spPr>
          <a:xfrm>
            <a:off x="1981200" y="1066800"/>
            <a:ext cx="8229600" cy="5181600"/>
          </a:xfrm>
        </p:spPr>
        <p:txBody>
          <a:bodyPr>
            <a:normAutofit fontScale="92500" lnSpcReduction="10000"/>
          </a:bodyPr>
          <a:lstStyle/>
          <a:p>
            <a:pPr marL="109728" indent="0">
              <a:lnSpc>
                <a:spcPct val="170000"/>
              </a:lnSpc>
              <a:buNone/>
            </a:pPr>
            <a:r>
              <a:rPr lang="en-US" altLang="en-US" sz="2400" b="1"/>
              <a:t>7. Frame</a:t>
            </a:r>
          </a:p>
          <a:p>
            <a:pPr marL="171450" indent="-171450" fontAlgn="base">
              <a:lnSpc>
                <a:spcPct val="170000"/>
              </a:lnSpc>
              <a:spcBef>
                <a:spcPct val="20000"/>
              </a:spcBef>
              <a:spcAft>
                <a:spcPct val="0"/>
              </a:spcAft>
              <a:buClr>
                <a:srgbClr val="4C59D2"/>
              </a:buClr>
              <a:buNone/>
              <a:defRPr/>
            </a:pPr>
            <a:r>
              <a:rPr lang="en-US" sz="2000" b="1" kern="0"/>
              <a:t>  7.1. Giới thiệu frame</a:t>
            </a:r>
          </a:p>
          <a:p>
            <a:pPr marL="233363" lvl="1" indent="0" fontAlgn="base">
              <a:lnSpc>
                <a:spcPct val="170000"/>
              </a:lnSpc>
              <a:spcBef>
                <a:spcPts val="600"/>
              </a:spcBef>
              <a:spcAft>
                <a:spcPts val="600"/>
              </a:spcAft>
              <a:buClr>
                <a:srgbClr val="DE8848"/>
              </a:buClr>
              <a:buNone/>
              <a:defRPr/>
            </a:pPr>
            <a:r>
              <a:rPr lang="en-US" sz="2000" kern="0">
                <a:solidFill>
                  <a:srgbClr val="003366"/>
                </a:solidFill>
              </a:rPr>
              <a:t>Frame mở rộng khả năng hiển thị trang web bằng cách cho phép chia miền hiển thị thành nhiều vùng. Mỗi vùng như vậy được gọi là frame và có những đặc điểm sau:</a:t>
            </a:r>
          </a:p>
          <a:p>
            <a:pPr marL="576263" lvl="1" indent="-342900" fontAlgn="base">
              <a:lnSpc>
                <a:spcPct val="170000"/>
              </a:lnSpc>
              <a:spcBef>
                <a:spcPts val="600"/>
              </a:spcBef>
              <a:spcAft>
                <a:spcPts val="600"/>
              </a:spcAft>
              <a:buClr>
                <a:srgbClr val="DE8848"/>
              </a:buClr>
              <a:buFont typeface="Wingdings" panose="05000000000000000000" pitchFamily="2" charset="2"/>
              <a:buChar char="v"/>
              <a:defRPr/>
            </a:pPr>
            <a:r>
              <a:rPr lang="en-US" sz="2000" kern="0">
                <a:solidFill>
                  <a:srgbClr val="003366"/>
                </a:solidFill>
              </a:rPr>
              <a:t>Nó có thể truy cập tới một URL một cách độc lập với các frame khác.</a:t>
            </a:r>
          </a:p>
          <a:p>
            <a:pPr marL="576263" lvl="1" indent="-342900" fontAlgn="base">
              <a:lnSpc>
                <a:spcPct val="170000"/>
              </a:lnSpc>
              <a:spcBef>
                <a:spcPts val="600"/>
              </a:spcBef>
              <a:spcAft>
                <a:spcPts val="600"/>
              </a:spcAft>
              <a:buClr>
                <a:srgbClr val="DE8848"/>
              </a:buClr>
              <a:buFont typeface="Wingdings" panose="05000000000000000000" pitchFamily="2" charset="2"/>
              <a:buChar char="v"/>
              <a:defRPr/>
            </a:pPr>
            <a:r>
              <a:rPr lang="en-US" sz="2000" kern="0">
                <a:solidFill>
                  <a:srgbClr val="003366"/>
                </a:solidFill>
              </a:rPr>
              <a:t> Mỗi frame có thể đặt tên, dùng làm đích trong liên kết.</a:t>
            </a:r>
          </a:p>
          <a:p>
            <a:pPr marL="576263" lvl="1" indent="-342900" fontAlgn="base">
              <a:lnSpc>
                <a:spcPct val="170000"/>
              </a:lnSpc>
              <a:spcBef>
                <a:spcPts val="600"/>
              </a:spcBef>
              <a:spcAft>
                <a:spcPts val="600"/>
              </a:spcAft>
              <a:buClr>
                <a:srgbClr val="DE8848"/>
              </a:buClr>
              <a:buFont typeface="Wingdings" panose="05000000000000000000" pitchFamily="2" charset="2"/>
              <a:buChar char="v"/>
              <a:defRPr/>
            </a:pPr>
            <a:r>
              <a:rPr lang="en-US" sz="2000" kern="0">
                <a:solidFill>
                  <a:srgbClr val="003366"/>
                </a:solidFill>
              </a:rPr>
              <a:t>Nó có thể tự thay đổi kích thước khung nhìn, hoặc có thể không thay đổi đối với người sử dụng</a:t>
            </a:r>
            <a:r>
              <a:rPr lang="en-US" kern="0">
                <a:solidFill>
                  <a:srgbClr val="003366"/>
                </a:solidFill>
              </a:rPr>
              <a:t>.</a:t>
            </a:r>
          </a:p>
        </p:txBody>
      </p:sp>
      <p:sp>
        <p:nvSpPr>
          <p:cNvPr id="3" name="Title 2">
            <a:extLst>
              <a:ext uri="{FF2B5EF4-FFF2-40B4-BE49-F238E27FC236}">
                <a16:creationId xmlns:a16="http://schemas.microsoft.com/office/drawing/2014/main" id="{1288A542-68BD-435C-AAA7-F6810A183A06}"/>
              </a:ext>
            </a:extLst>
          </p:cNvPr>
          <p:cNvSpPr>
            <a:spLocks noGrp="1"/>
          </p:cNvSpPr>
          <p:nvPr>
            <p:ph type="title"/>
          </p:nvPr>
        </p:nvSpPr>
        <p:spPr/>
        <p:txBody>
          <a:bodyPr/>
          <a:lstStyle/>
          <a:p>
            <a:r>
              <a:rPr lang="en-US" altLang="en-US" sz="3200"/>
              <a:t>Thiết kế web với HTML</a:t>
            </a:r>
            <a:endParaRPr lang="en-US"/>
          </a:p>
        </p:txBody>
      </p:sp>
    </p:spTree>
    <p:extLst>
      <p:ext uri="{BB962C8B-B14F-4D97-AF65-F5344CB8AC3E}">
        <p14:creationId xmlns:p14="http://schemas.microsoft.com/office/powerpoint/2010/main" val="109324708"/>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BA5DBAC-C665-4705-9DA7-BE424533558D}"/>
              </a:ext>
            </a:extLst>
          </p:cNvPr>
          <p:cNvSpPr>
            <a:spLocks noGrp="1"/>
          </p:cNvSpPr>
          <p:nvPr>
            <p:ph type="title"/>
          </p:nvPr>
        </p:nvSpPr>
        <p:spPr/>
        <p:txBody>
          <a:bodyPr/>
          <a:lstStyle/>
          <a:p>
            <a:r>
              <a:rPr lang="en-US" altLang="en-US" sz="3200"/>
              <a:t>Thiết kế web với HTML</a:t>
            </a:r>
            <a:endParaRPr lang="en-US"/>
          </a:p>
        </p:txBody>
      </p:sp>
      <p:pic>
        <p:nvPicPr>
          <p:cNvPr id="5" name="Content Placeholder 4">
            <a:extLst>
              <a:ext uri="{FF2B5EF4-FFF2-40B4-BE49-F238E27FC236}">
                <a16:creationId xmlns:a16="http://schemas.microsoft.com/office/drawing/2014/main" id="{27DEEDBA-DFF2-4532-9BE1-AC517EC634BC}"/>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014233" y="1396462"/>
            <a:ext cx="6843667" cy="4547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390596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AAE3372-ABF1-48F0-B7AA-116294E207DB}"/>
              </a:ext>
            </a:extLst>
          </p:cNvPr>
          <p:cNvSpPr>
            <a:spLocks noGrp="1"/>
          </p:cNvSpPr>
          <p:nvPr>
            <p:ph idx="1"/>
          </p:nvPr>
        </p:nvSpPr>
        <p:spPr/>
        <p:txBody>
          <a:bodyPr/>
          <a:lstStyle/>
          <a:p>
            <a:pPr>
              <a:spcBef>
                <a:spcPct val="0"/>
              </a:spcBef>
            </a:pPr>
            <a:r>
              <a:rPr lang="en-US" altLang="en-US" sz="2400"/>
              <a:t>Bộ giao thức mạng là một hệ thống các quy định chung giúp xác định quá trình truyền dữ liệu giữa các máy tính nhờ đó mà dữ liệu truyền nhận được chính xác.</a:t>
            </a:r>
          </a:p>
          <a:p>
            <a:pPr>
              <a:spcBef>
                <a:spcPct val="0"/>
              </a:spcBef>
            </a:pPr>
            <a:r>
              <a:rPr lang="en-US" altLang="en-US" sz="2400"/>
              <a:t>Giao thức có vai trò xác định quá trình liên lạc trong mạng và quan trọng hơn cả là định nghĩa “hình dáng” của một đơn vị dữ liệu và những thông tin chứa trong nó để máy tính đích có thể dịch thông tin một cách chính xác. </a:t>
            </a:r>
          </a:p>
          <a:p>
            <a:endParaRPr lang="en-US"/>
          </a:p>
        </p:txBody>
      </p:sp>
      <p:sp>
        <p:nvSpPr>
          <p:cNvPr id="3" name="Title 2">
            <a:extLst>
              <a:ext uri="{FF2B5EF4-FFF2-40B4-BE49-F238E27FC236}">
                <a16:creationId xmlns:a16="http://schemas.microsoft.com/office/drawing/2014/main" id="{386910FB-7B34-4FA5-A28F-12631486B832}"/>
              </a:ext>
            </a:extLst>
          </p:cNvPr>
          <p:cNvSpPr>
            <a:spLocks noGrp="1"/>
          </p:cNvSpPr>
          <p:nvPr>
            <p:ph type="title"/>
          </p:nvPr>
        </p:nvSpPr>
        <p:spPr/>
        <p:txBody>
          <a:bodyPr/>
          <a:lstStyle/>
          <a:p>
            <a:r>
              <a:rPr lang="en-US"/>
              <a:t>Giao thức mạng (Protocol)</a:t>
            </a:r>
          </a:p>
        </p:txBody>
      </p:sp>
    </p:spTree>
    <p:extLst>
      <p:ext uri="{BB962C8B-B14F-4D97-AF65-F5344CB8AC3E}">
        <p14:creationId xmlns:p14="http://schemas.microsoft.com/office/powerpoint/2010/main" val="11079031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D8B52F9-6D89-4EFF-AD27-FEE4C96E590E}"/>
              </a:ext>
            </a:extLst>
          </p:cNvPr>
          <p:cNvSpPr>
            <a:spLocks noGrp="1"/>
          </p:cNvSpPr>
          <p:nvPr>
            <p:ph idx="1"/>
          </p:nvPr>
        </p:nvSpPr>
        <p:spPr/>
        <p:txBody>
          <a:bodyPr>
            <a:normAutofit/>
          </a:bodyPr>
          <a:lstStyle/>
          <a:p>
            <a:pPr marL="609600" indent="-609600" fontAlgn="base">
              <a:lnSpc>
                <a:spcPct val="100000"/>
              </a:lnSpc>
              <a:spcBef>
                <a:spcPct val="20000"/>
              </a:spcBef>
              <a:spcAft>
                <a:spcPct val="0"/>
              </a:spcAft>
              <a:buClr>
                <a:srgbClr val="4C59D2"/>
              </a:buClr>
              <a:buNone/>
            </a:pPr>
            <a:r>
              <a:rPr lang="en-US" altLang="en-US" b="1" kern="0">
                <a:solidFill>
                  <a:srgbClr val="4C59D2"/>
                </a:solidFill>
              </a:rPr>
              <a:t>Cú pháp Frame</a:t>
            </a:r>
          </a:p>
          <a:p>
            <a:pPr marL="990600" lvl="1" indent="-533400" fontAlgn="base">
              <a:lnSpc>
                <a:spcPct val="100000"/>
              </a:lnSpc>
              <a:spcBef>
                <a:spcPct val="20000"/>
              </a:spcBef>
              <a:spcAft>
                <a:spcPct val="0"/>
              </a:spcAft>
              <a:buClr>
                <a:srgbClr val="DE8848"/>
              </a:buClr>
              <a:buFont typeface="Wingdings" panose="05000000000000000000" pitchFamily="2" charset="2"/>
              <a:buChar char="§"/>
            </a:pPr>
            <a:r>
              <a:rPr lang="en-US" altLang="en-US" sz="2800" kern="0">
                <a:solidFill>
                  <a:srgbClr val="003366"/>
                </a:solidFill>
              </a:rPr>
              <a:t>Cấu trúc cơ bản:</a:t>
            </a:r>
          </a:p>
          <a:p>
            <a:pPr marL="0" indent="0" fontAlgn="base">
              <a:lnSpc>
                <a:spcPct val="100000"/>
              </a:lnSpc>
              <a:spcBef>
                <a:spcPct val="50000"/>
              </a:spcBef>
              <a:spcAft>
                <a:spcPct val="0"/>
              </a:spcAft>
              <a:buNone/>
            </a:pPr>
            <a:r>
              <a:rPr lang="en-US" altLang="en-US" sz="2000" b="1">
                <a:solidFill>
                  <a:srgbClr val="5086C2"/>
                </a:solidFill>
              </a:rPr>
              <a:t>&lt;HTML&gt;</a:t>
            </a:r>
          </a:p>
          <a:p>
            <a:pPr marL="0" indent="0" fontAlgn="base">
              <a:lnSpc>
                <a:spcPct val="100000"/>
              </a:lnSpc>
              <a:spcBef>
                <a:spcPct val="50000"/>
              </a:spcBef>
              <a:spcAft>
                <a:spcPct val="0"/>
              </a:spcAft>
              <a:buNone/>
            </a:pPr>
            <a:r>
              <a:rPr lang="en-US" altLang="en-US" sz="2000" b="1">
                <a:solidFill>
                  <a:srgbClr val="5086C2"/>
                </a:solidFill>
              </a:rPr>
              <a:t>&lt;HEAD&gt;</a:t>
            </a:r>
          </a:p>
          <a:p>
            <a:pPr marL="0" indent="0" fontAlgn="base">
              <a:lnSpc>
                <a:spcPct val="100000"/>
              </a:lnSpc>
              <a:spcBef>
                <a:spcPct val="50000"/>
              </a:spcBef>
              <a:spcAft>
                <a:spcPct val="0"/>
              </a:spcAft>
              <a:buNone/>
            </a:pPr>
            <a:r>
              <a:rPr lang="en-US" altLang="en-US" sz="2000" b="1">
                <a:solidFill>
                  <a:srgbClr val="5086C2"/>
                </a:solidFill>
              </a:rPr>
              <a:t>&lt;/HEAD&gt;</a:t>
            </a:r>
          </a:p>
          <a:p>
            <a:pPr marL="0" indent="0" fontAlgn="base">
              <a:lnSpc>
                <a:spcPct val="100000"/>
              </a:lnSpc>
              <a:spcBef>
                <a:spcPct val="50000"/>
              </a:spcBef>
              <a:spcAft>
                <a:spcPct val="0"/>
              </a:spcAft>
              <a:buNone/>
            </a:pPr>
            <a:r>
              <a:rPr lang="en-US" altLang="en-US" sz="2000" b="1">
                <a:solidFill>
                  <a:srgbClr val="5086C2"/>
                </a:solidFill>
              </a:rPr>
              <a:t>	&lt;FRAMESET&gt;</a:t>
            </a:r>
          </a:p>
          <a:p>
            <a:pPr marL="0" indent="0" fontAlgn="base">
              <a:lnSpc>
                <a:spcPct val="100000"/>
              </a:lnSpc>
              <a:spcBef>
                <a:spcPct val="50000"/>
              </a:spcBef>
              <a:spcAft>
                <a:spcPct val="0"/>
              </a:spcAft>
              <a:buNone/>
            </a:pPr>
            <a:r>
              <a:rPr lang="en-US" altLang="en-US" sz="2000" b="1">
                <a:solidFill>
                  <a:srgbClr val="5086C2"/>
                </a:solidFill>
              </a:rPr>
              <a:t>		&lt;frame ...&gt;</a:t>
            </a:r>
          </a:p>
          <a:p>
            <a:pPr marL="0" indent="0" fontAlgn="base">
              <a:lnSpc>
                <a:spcPct val="100000"/>
              </a:lnSpc>
              <a:spcBef>
                <a:spcPct val="50000"/>
              </a:spcBef>
              <a:spcAft>
                <a:spcPct val="0"/>
              </a:spcAft>
              <a:buNone/>
            </a:pPr>
            <a:r>
              <a:rPr lang="en-US" altLang="en-US" sz="2000" b="1">
                <a:solidFill>
                  <a:srgbClr val="5086C2"/>
                </a:solidFill>
              </a:rPr>
              <a:t>	&lt;/FRAMESET&gt;</a:t>
            </a:r>
          </a:p>
          <a:p>
            <a:pPr marL="0" indent="0" fontAlgn="base">
              <a:lnSpc>
                <a:spcPct val="100000"/>
              </a:lnSpc>
              <a:spcBef>
                <a:spcPct val="50000"/>
              </a:spcBef>
              <a:spcAft>
                <a:spcPct val="0"/>
              </a:spcAft>
              <a:buNone/>
            </a:pPr>
            <a:r>
              <a:rPr lang="en-US" altLang="en-US" sz="2000" b="1">
                <a:solidFill>
                  <a:srgbClr val="5086C2"/>
                </a:solidFill>
              </a:rPr>
              <a:t>&lt;/HTML&gt;</a:t>
            </a:r>
          </a:p>
        </p:txBody>
      </p:sp>
      <p:sp>
        <p:nvSpPr>
          <p:cNvPr id="3" name="Title 2">
            <a:extLst>
              <a:ext uri="{FF2B5EF4-FFF2-40B4-BE49-F238E27FC236}">
                <a16:creationId xmlns:a16="http://schemas.microsoft.com/office/drawing/2014/main" id="{1288A542-68BD-435C-AAA7-F6810A183A06}"/>
              </a:ext>
            </a:extLst>
          </p:cNvPr>
          <p:cNvSpPr>
            <a:spLocks noGrp="1"/>
          </p:cNvSpPr>
          <p:nvPr>
            <p:ph type="title"/>
          </p:nvPr>
        </p:nvSpPr>
        <p:spPr/>
        <p:txBody>
          <a:bodyPr/>
          <a:lstStyle/>
          <a:p>
            <a:r>
              <a:rPr lang="en-US" altLang="en-US" sz="3200"/>
              <a:t>Thiết kế web với HTML</a:t>
            </a:r>
            <a:endParaRPr lang="en-US"/>
          </a:p>
        </p:txBody>
      </p:sp>
    </p:spTree>
    <p:extLst>
      <p:ext uri="{BB962C8B-B14F-4D97-AF65-F5344CB8AC3E}">
        <p14:creationId xmlns:p14="http://schemas.microsoft.com/office/powerpoint/2010/main" val="1953845551"/>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0D60093-BD41-46DA-9F66-90C729FD59E0}"/>
              </a:ext>
            </a:extLst>
          </p:cNvPr>
          <p:cNvSpPr>
            <a:spLocks noGrp="1"/>
          </p:cNvSpPr>
          <p:nvPr>
            <p:ph idx="1"/>
          </p:nvPr>
        </p:nvSpPr>
        <p:spPr/>
        <p:txBody>
          <a:bodyPr>
            <a:normAutofit lnSpcReduction="10000"/>
          </a:bodyPr>
          <a:lstStyle/>
          <a:p>
            <a:pPr marL="609600" indent="-609600" fontAlgn="base">
              <a:lnSpc>
                <a:spcPct val="100000"/>
              </a:lnSpc>
              <a:spcBef>
                <a:spcPct val="20000"/>
              </a:spcBef>
              <a:spcAft>
                <a:spcPct val="0"/>
              </a:spcAft>
              <a:buClr>
                <a:srgbClr val="4C59D2"/>
              </a:buClr>
              <a:buNone/>
            </a:pPr>
            <a:r>
              <a:rPr lang="en-US" altLang="en-US" b="1" kern="0"/>
              <a:t>7.2. Thẻ Frameset</a:t>
            </a:r>
          </a:p>
          <a:p>
            <a:pPr marL="990600" lvl="1" indent="-533400" fontAlgn="base">
              <a:lnSpc>
                <a:spcPct val="100000"/>
              </a:lnSpc>
              <a:spcBef>
                <a:spcPct val="20000"/>
              </a:spcBef>
              <a:spcAft>
                <a:spcPct val="0"/>
              </a:spcAft>
              <a:buClr>
                <a:srgbClr val="DE8848"/>
              </a:buClr>
              <a:buNone/>
            </a:pPr>
            <a:r>
              <a:rPr lang="en-US" altLang="en-US" kern="0">
                <a:solidFill>
                  <a:srgbClr val="5086C2"/>
                </a:solidFill>
              </a:rPr>
              <a:t>&lt;Frameset rows</a:t>
            </a:r>
            <a:r>
              <a:rPr lang="en-US" altLang="en-US" kern="0">
                <a:solidFill>
                  <a:srgbClr val="003366"/>
                </a:solidFill>
              </a:rPr>
              <a:t> = "</a:t>
            </a:r>
            <a:r>
              <a:rPr lang="en-US" altLang="en-US" kern="0">
                <a:solidFill>
                  <a:srgbClr val="A0B5C4"/>
                </a:solidFill>
              </a:rPr>
              <a:t>n</a:t>
            </a:r>
            <a:r>
              <a:rPr lang="en-US" altLang="en-US" kern="0" baseline="-25000">
                <a:solidFill>
                  <a:srgbClr val="A0B5C4"/>
                </a:solidFill>
              </a:rPr>
              <a:t>1</a:t>
            </a:r>
            <a:r>
              <a:rPr lang="en-US" altLang="en-US" kern="0">
                <a:solidFill>
                  <a:srgbClr val="A0B5C4"/>
                </a:solidFill>
              </a:rPr>
              <a:t>, n</a:t>
            </a:r>
            <a:r>
              <a:rPr lang="en-US" altLang="en-US" kern="0" baseline="-25000">
                <a:solidFill>
                  <a:srgbClr val="A0B5C4"/>
                </a:solidFill>
              </a:rPr>
              <a:t>2</a:t>
            </a:r>
            <a:r>
              <a:rPr lang="en-US" altLang="en-US" kern="0">
                <a:solidFill>
                  <a:srgbClr val="A0B5C4"/>
                </a:solidFill>
              </a:rPr>
              <a:t>,</a:t>
            </a:r>
            <a:r>
              <a:rPr lang="en-US" altLang="en-US" kern="0">
                <a:solidFill>
                  <a:srgbClr val="003366"/>
                </a:solidFill>
              </a:rPr>
              <a:t> ... " </a:t>
            </a:r>
            <a:br>
              <a:rPr lang="en-US" altLang="en-US" kern="0">
                <a:solidFill>
                  <a:srgbClr val="003366"/>
                </a:solidFill>
              </a:rPr>
            </a:br>
            <a:r>
              <a:rPr lang="en-US" altLang="en-US" kern="0">
                <a:solidFill>
                  <a:srgbClr val="003366"/>
                </a:solidFill>
              </a:rPr>
              <a:t>           </a:t>
            </a:r>
            <a:r>
              <a:rPr lang="en-US" altLang="en-US" kern="0">
                <a:solidFill>
                  <a:srgbClr val="5086C2"/>
                </a:solidFill>
              </a:rPr>
              <a:t>cols </a:t>
            </a:r>
            <a:r>
              <a:rPr lang="en-US" altLang="en-US" kern="0">
                <a:solidFill>
                  <a:srgbClr val="003366"/>
                </a:solidFill>
              </a:rPr>
              <a:t>= "</a:t>
            </a:r>
            <a:r>
              <a:rPr lang="en-US" altLang="en-US" kern="0">
                <a:solidFill>
                  <a:srgbClr val="A0B5C4"/>
                </a:solidFill>
              </a:rPr>
              <a:t>m</a:t>
            </a:r>
            <a:r>
              <a:rPr lang="en-US" altLang="en-US" kern="0" baseline="-25000">
                <a:solidFill>
                  <a:srgbClr val="A0B5C4"/>
                </a:solidFill>
              </a:rPr>
              <a:t>1</a:t>
            </a:r>
            <a:r>
              <a:rPr lang="en-US" altLang="en-US" kern="0">
                <a:solidFill>
                  <a:srgbClr val="A0B5C4"/>
                </a:solidFill>
              </a:rPr>
              <a:t>, m</a:t>
            </a:r>
            <a:r>
              <a:rPr lang="en-US" altLang="en-US" kern="0" baseline="-25000">
                <a:solidFill>
                  <a:srgbClr val="A0B5C4"/>
                </a:solidFill>
              </a:rPr>
              <a:t>2</a:t>
            </a:r>
            <a:r>
              <a:rPr lang="en-US" altLang="en-US" kern="0">
                <a:solidFill>
                  <a:srgbClr val="003366"/>
                </a:solidFill>
              </a:rPr>
              <a:t>, ..."</a:t>
            </a:r>
            <a:br>
              <a:rPr lang="en-US" altLang="en-US" kern="0">
                <a:solidFill>
                  <a:srgbClr val="003366"/>
                </a:solidFill>
              </a:rPr>
            </a:br>
            <a:r>
              <a:rPr lang="en-US" altLang="en-US" kern="0">
                <a:solidFill>
                  <a:srgbClr val="003366"/>
                </a:solidFill>
              </a:rPr>
              <a:t>	  </a:t>
            </a:r>
            <a:r>
              <a:rPr lang="en-US" altLang="en-US" kern="0">
                <a:solidFill>
                  <a:srgbClr val="5086C2"/>
                </a:solidFill>
              </a:rPr>
              <a:t>border</a:t>
            </a:r>
            <a:r>
              <a:rPr lang="en-US" altLang="en-US" kern="0">
                <a:solidFill>
                  <a:srgbClr val="003366"/>
                </a:solidFill>
              </a:rPr>
              <a:t> = "N"</a:t>
            </a:r>
            <a:br>
              <a:rPr lang="en-US" altLang="en-US" kern="0">
                <a:solidFill>
                  <a:srgbClr val="003366"/>
                </a:solidFill>
              </a:rPr>
            </a:br>
            <a:r>
              <a:rPr lang="en-US" altLang="en-US" kern="0">
                <a:solidFill>
                  <a:srgbClr val="003366"/>
                </a:solidFill>
              </a:rPr>
              <a:t>	  </a:t>
            </a:r>
            <a:r>
              <a:rPr lang="en-US" altLang="en-US" kern="0">
                <a:solidFill>
                  <a:srgbClr val="5086C2"/>
                </a:solidFill>
              </a:rPr>
              <a:t>framespacing</a:t>
            </a:r>
            <a:r>
              <a:rPr lang="en-US" altLang="en-US" kern="0">
                <a:solidFill>
                  <a:srgbClr val="003366"/>
                </a:solidFill>
              </a:rPr>
              <a:t> = "N"</a:t>
            </a:r>
            <a:br>
              <a:rPr lang="en-US" altLang="en-US" kern="0">
                <a:solidFill>
                  <a:srgbClr val="003366"/>
                </a:solidFill>
              </a:rPr>
            </a:br>
            <a:r>
              <a:rPr lang="en-US" altLang="en-US" kern="0">
                <a:solidFill>
                  <a:srgbClr val="003366"/>
                </a:solidFill>
              </a:rPr>
              <a:t>	  </a:t>
            </a:r>
            <a:r>
              <a:rPr lang="en-US" altLang="en-US" kern="0">
                <a:solidFill>
                  <a:srgbClr val="5086C2"/>
                </a:solidFill>
              </a:rPr>
              <a:t>bordercolor</a:t>
            </a:r>
            <a:r>
              <a:rPr lang="en-US" altLang="en-US" kern="0">
                <a:solidFill>
                  <a:srgbClr val="003366"/>
                </a:solidFill>
              </a:rPr>
              <a:t> = #xxyyzz</a:t>
            </a:r>
            <a:br>
              <a:rPr lang="en-US" altLang="en-US" kern="0">
                <a:solidFill>
                  <a:srgbClr val="003366"/>
                </a:solidFill>
              </a:rPr>
            </a:br>
            <a:r>
              <a:rPr lang="en-US" altLang="en-US" kern="0">
                <a:solidFill>
                  <a:srgbClr val="003366"/>
                </a:solidFill>
              </a:rPr>
              <a:t>	  </a:t>
            </a:r>
            <a:r>
              <a:rPr lang="en-US" altLang="en-US" kern="0">
                <a:solidFill>
                  <a:srgbClr val="5086C2"/>
                </a:solidFill>
              </a:rPr>
              <a:t>frameborder</a:t>
            </a:r>
            <a:r>
              <a:rPr lang="en-US" altLang="en-US" kern="0">
                <a:solidFill>
                  <a:srgbClr val="003366"/>
                </a:solidFill>
              </a:rPr>
              <a:t> = "yes/no"</a:t>
            </a:r>
            <a:r>
              <a:rPr lang="en-US" altLang="en-US" kern="0">
                <a:solidFill>
                  <a:srgbClr val="5086C2"/>
                </a:solidFill>
              </a:rPr>
              <a:t>&gt;</a:t>
            </a:r>
          </a:p>
          <a:p>
            <a:pPr marL="990600" lvl="1" indent="-533400" fontAlgn="base">
              <a:lnSpc>
                <a:spcPct val="100000"/>
              </a:lnSpc>
              <a:spcBef>
                <a:spcPct val="20000"/>
              </a:spcBef>
              <a:spcAft>
                <a:spcPct val="0"/>
              </a:spcAft>
              <a:buClr>
                <a:srgbClr val="DE8848"/>
              </a:buClr>
              <a:buFont typeface="Wingdings" panose="05000000000000000000" pitchFamily="2" charset="2"/>
              <a:buChar char="§"/>
            </a:pPr>
            <a:r>
              <a:rPr lang="en-US" altLang="en-US" kern="0">
                <a:solidFill>
                  <a:srgbClr val="5086C2"/>
                </a:solidFill>
              </a:rPr>
              <a:t>rows</a:t>
            </a:r>
            <a:r>
              <a:rPr lang="en-US" altLang="en-US" kern="0">
                <a:solidFill>
                  <a:srgbClr val="003366"/>
                </a:solidFill>
              </a:rPr>
              <a:t>: chỉ chia hàng, tuỳ theo tham số.</a:t>
            </a:r>
          </a:p>
          <a:p>
            <a:pPr marL="990600" lvl="1" indent="-533400" fontAlgn="base">
              <a:lnSpc>
                <a:spcPct val="100000"/>
              </a:lnSpc>
              <a:spcBef>
                <a:spcPct val="20000"/>
              </a:spcBef>
              <a:spcAft>
                <a:spcPct val="0"/>
              </a:spcAft>
              <a:buClr>
                <a:srgbClr val="DE8848"/>
              </a:buClr>
              <a:buFont typeface="Wingdings" panose="05000000000000000000" pitchFamily="2" charset="2"/>
              <a:buChar char="§"/>
            </a:pPr>
            <a:r>
              <a:rPr lang="en-US" altLang="en-US" kern="0">
                <a:solidFill>
                  <a:srgbClr val="5086C2"/>
                </a:solidFill>
              </a:rPr>
              <a:t>cols</a:t>
            </a:r>
            <a:r>
              <a:rPr lang="en-US" altLang="en-US" kern="0">
                <a:solidFill>
                  <a:srgbClr val="003366"/>
                </a:solidFill>
              </a:rPr>
              <a:t>: chỉ chia cột, tuỳ theo tham số.</a:t>
            </a:r>
          </a:p>
          <a:p>
            <a:pPr marL="990600" lvl="1" indent="-533400" fontAlgn="base">
              <a:lnSpc>
                <a:spcPct val="100000"/>
              </a:lnSpc>
              <a:spcBef>
                <a:spcPct val="20000"/>
              </a:spcBef>
              <a:spcAft>
                <a:spcPct val="0"/>
              </a:spcAft>
              <a:buClr>
                <a:srgbClr val="DE8848"/>
              </a:buClr>
              <a:buFont typeface="Wingdings" panose="05000000000000000000" pitchFamily="2" charset="2"/>
              <a:buChar char="§"/>
            </a:pPr>
            <a:r>
              <a:rPr lang="en-US" altLang="en-US" kern="0">
                <a:solidFill>
                  <a:srgbClr val="5086C2"/>
                </a:solidFill>
              </a:rPr>
              <a:t>border</a:t>
            </a:r>
            <a:r>
              <a:rPr lang="en-US" altLang="en-US" kern="0">
                <a:solidFill>
                  <a:srgbClr val="003366"/>
                </a:solidFill>
              </a:rPr>
              <a:t>: độ dày đường viền.</a:t>
            </a:r>
          </a:p>
          <a:p>
            <a:pPr marL="990600" lvl="1" indent="-533400" fontAlgn="base">
              <a:lnSpc>
                <a:spcPct val="100000"/>
              </a:lnSpc>
              <a:spcBef>
                <a:spcPct val="20000"/>
              </a:spcBef>
              <a:spcAft>
                <a:spcPct val="0"/>
              </a:spcAft>
              <a:buClr>
                <a:srgbClr val="DE8848"/>
              </a:buClr>
              <a:buFont typeface="Wingdings" panose="05000000000000000000" pitchFamily="2" charset="2"/>
              <a:buChar char="§"/>
            </a:pPr>
            <a:r>
              <a:rPr lang="en-US" altLang="en-US" kern="0">
                <a:solidFill>
                  <a:srgbClr val="5086C2"/>
                </a:solidFill>
              </a:rPr>
              <a:t>framespacing</a:t>
            </a:r>
            <a:r>
              <a:rPr lang="en-US" altLang="en-US" kern="0">
                <a:solidFill>
                  <a:srgbClr val="003366"/>
                </a:solidFill>
              </a:rPr>
              <a:t>: khoảng cách các frame. </a:t>
            </a:r>
          </a:p>
          <a:p>
            <a:pPr marL="109728" indent="0">
              <a:buNone/>
            </a:pPr>
            <a:endParaRPr lang="en-US" sz="2400"/>
          </a:p>
        </p:txBody>
      </p:sp>
      <p:sp>
        <p:nvSpPr>
          <p:cNvPr id="3" name="Title 2">
            <a:extLst>
              <a:ext uri="{FF2B5EF4-FFF2-40B4-BE49-F238E27FC236}">
                <a16:creationId xmlns:a16="http://schemas.microsoft.com/office/drawing/2014/main" id="{CBA5DBAC-C665-4705-9DA7-BE424533558D}"/>
              </a:ext>
            </a:extLst>
          </p:cNvPr>
          <p:cNvSpPr>
            <a:spLocks noGrp="1"/>
          </p:cNvSpPr>
          <p:nvPr>
            <p:ph type="title"/>
          </p:nvPr>
        </p:nvSpPr>
        <p:spPr/>
        <p:txBody>
          <a:bodyPr/>
          <a:lstStyle/>
          <a:p>
            <a:r>
              <a:rPr lang="en-US" altLang="en-US" sz="3200"/>
              <a:t>Thiết kế web với HTML</a:t>
            </a:r>
            <a:endParaRPr lang="en-US"/>
          </a:p>
        </p:txBody>
      </p:sp>
    </p:spTree>
    <p:extLst>
      <p:ext uri="{BB962C8B-B14F-4D97-AF65-F5344CB8AC3E}">
        <p14:creationId xmlns:p14="http://schemas.microsoft.com/office/powerpoint/2010/main" val="3059402321"/>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D8B52F9-6D89-4EFF-AD27-FEE4C96E590E}"/>
              </a:ext>
            </a:extLst>
          </p:cNvPr>
          <p:cNvSpPr>
            <a:spLocks noGrp="1"/>
          </p:cNvSpPr>
          <p:nvPr>
            <p:ph idx="1"/>
          </p:nvPr>
        </p:nvSpPr>
        <p:spPr/>
        <p:txBody>
          <a:bodyPr>
            <a:normAutofit/>
          </a:bodyPr>
          <a:lstStyle/>
          <a:p>
            <a:pPr marL="233363" lvl="1" indent="0"/>
            <a:r>
              <a:rPr lang="en-US" altLang="en-US" sz="2800">
                <a:solidFill>
                  <a:schemeClr val="folHlink"/>
                </a:solidFill>
              </a:rPr>
              <a:t> n</a:t>
            </a:r>
            <a:r>
              <a:rPr lang="en-US" altLang="en-US" sz="2800" baseline="-25000">
                <a:solidFill>
                  <a:schemeClr val="folHlink"/>
                </a:solidFill>
              </a:rPr>
              <a:t>1</a:t>
            </a:r>
            <a:r>
              <a:rPr lang="en-US" altLang="en-US" sz="2800">
                <a:solidFill>
                  <a:schemeClr val="folHlink"/>
                </a:solidFill>
              </a:rPr>
              <a:t>, n</a:t>
            </a:r>
            <a:r>
              <a:rPr lang="en-US" altLang="en-US" sz="2800" baseline="-25000">
                <a:solidFill>
                  <a:schemeClr val="folHlink"/>
                </a:solidFill>
              </a:rPr>
              <a:t>2</a:t>
            </a:r>
            <a:r>
              <a:rPr lang="en-US" altLang="en-US" sz="2800">
                <a:solidFill>
                  <a:schemeClr val="folHlink"/>
                </a:solidFill>
              </a:rPr>
              <a:t>, m</a:t>
            </a:r>
            <a:r>
              <a:rPr lang="en-US" altLang="en-US" sz="2800" baseline="-25000">
                <a:solidFill>
                  <a:schemeClr val="folHlink"/>
                </a:solidFill>
              </a:rPr>
              <a:t>1</a:t>
            </a:r>
            <a:r>
              <a:rPr lang="en-US" altLang="en-US" sz="2800">
                <a:solidFill>
                  <a:schemeClr val="folHlink"/>
                </a:solidFill>
              </a:rPr>
              <a:t>, m</a:t>
            </a:r>
            <a:r>
              <a:rPr lang="en-US" altLang="en-US" sz="2800" baseline="-25000">
                <a:solidFill>
                  <a:schemeClr val="folHlink"/>
                </a:solidFill>
              </a:rPr>
              <a:t>2</a:t>
            </a:r>
            <a:r>
              <a:rPr lang="en-US" altLang="en-US" sz="2800">
                <a:solidFill>
                  <a:schemeClr val="folHlink"/>
                </a:solidFill>
              </a:rPr>
              <a:t>,</a:t>
            </a:r>
            <a:r>
              <a:rPr lang="en-US" altLang="en-US" sz="2800"/>
              <a:t> ...: là giá trị thuộc tính được tính bằng điểm hoặc phần trăm tương đối. Và có thể là dấu '*', frame tương ứng sẽ tự động điều chỉnh.</a:t>
            </a:r>
          </a:p>
          <a:p>
            <a:pPr marL="233363" lvl="1" indent="0"/>
            <a:r>
              <a:rPr lang="en-US" altLang="en-US" sz="2800">
                <a:solidFill>
                  <a:schemeClr val="folHlink"/>
                </a:solidFill>
              </a:rPr>
              <a:t> N</a:t>
            </a:r>
            <a:r>
              <a:rPr lang="en-US" altLang="en-US" sz="2800"/>
              <a:t>: là độ dày tương ứng với các thuộc tính.</a:t>
            </a:r>
          </a:p>
          <a:p>
            <a:pPr marL="233363" lvl="1" indent="0"/>
            <a:r>
              <a:rPr lang="en-US" altLang="en-US" sz="2800">
                <a:solidFill>
                  <a:schemeClr val="tx2"/>
                </a:solidFill>
              </a:rPr>
              <a:t> </a:t>
            </a:r>
            <a:r>
              <a:rPr lang="en-US" altLang="en-US" sz="2800">
                <a:solidFill>
                  <a:srgbClr val="00B0F0"/>
                </a:solidFill>
              </a:rPr>
              <a:t>frameborder</a:t>
            </a:r>
            <a:r>
              <a:rPr lang="en-US" altLang="en-US" sz="2800"/>
              <a:t>: thiết lập đường viền cho toàn bộ tập frame, có giá trị </a:t>
            </a:r>
            <a:r>
              <a:rPr lang="en-US" altLang="en-US" sz="2800">
                <a:solidFill>
                  <a:schemeClr val="folHlink"/>
                </a:solidFill>
              </a:rPr>
              <a:t>yes</a:t>
            </a:r>
            <a:r>
              <a:rPr lang="en-US" altLang="en-US" sz="2800"/>
              <a:t> hoặc </a:t>
            </a:r>
            <a:r>
              <a:rPr lang="en-US" altLang="en-US" sz="2800">
                <a:solidFill>
                  <a:schemeClr val="folHlink"/>
                </a:solidFill>
              </a:rPr>
              <a:t>no</a:t>
            </a:r>
            <a:r>
              <a:rPr lang="en-US" altLang="en-US" sz="2800"/>
              <a:t>.</a:t>
            </a:r>
          </a:p>
        </p:txBody>
      </p:sp>
      <p:sp>
        <p:nvSpPr>
          <p:cNvPr id="3" name="Title 2">
            <a:extLst>
              <a:ext uri="{FF2B5EF4-FFF2-40B4-BE49-F238E27FC236}">
                <a16:creationId xmlns:a16="http://schemas.microsoft.com/office/drawing/2014/main" id="{1288A542-68BD-435C-AAA7-F6810A183A06}"/>
              </a:ext>
            </a:extLst>
          </p:cNvPr>
          <p:cNvSpPr>
            <a:spLocks noGrp="1"/>
          </p:cNvSpPr>
          <p:nvPr>
            <p:ph type="title"/>
          </p:nvPr>
        </p:nvSpPr>
        <p:spPr/>
        <p:txBody>
          <a:bodyPr/>
          <a:lstStyle/>
          <a:p>
            <a:r>
              <a:rPr lang="en-US" altLang="en-US" sz="3200"/>
              <a:t>Thiết kế web với HTML</a:t>
            </a:r>
            <a:endParaRPr lang="en-US"/>
          </a:p>
        </p:txBody>
      </p:sp>
    </p:spTree>
    <p:extLst>
      <p:ext uri="{BB962C8B-B14F-4D97-AF65-F5344CB8AC3E}">
        <p14:creationId xmlns:p14="http://schemas.microsoft.com/office/powerpoint/2010/main" val="1504368338"/>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0D60093-BD41-46DA-9F66-90C729FD59E0}"/>
              </a:ext>
            </a:extLst>
          </p:cNvPr>
          <p:cNvSpPr>
            <a:spLocks noGrp="1"/>
          </p:cNvSpPr>
          <p:nvPr>
            <p:ph idx="1"/>
          </p:nvPr>
        </p:nvSpPr>
        <p:spPr/>
        <p:txBody>
          <a:bodyPr/>
          <a:lstStyle/>
          <a:p>
            <a:pPr marL="742950" lvl="1" indent="-285750" fontAlgn="base">
              <a:lnSpc>
                <a:spcPct val="100000"/>
              </a:lnSpc>
              <a:spcBef>
                <a:spcPct val="20000"/>
              </a:spcBef>
              <a:spcAft>
                <a:spcPct val="0"/>
              </a:spcAft>
              <a:buClr>
                <a:srgbClr val="DE8848"/>
              </a:buClr>
              <a:buFont typeface="Wingdings" panose="05000000000000000000" pitchFamily="2" charset="2"/>
              <a:buChar char="§"/>
            </a:pPr>
            <a:r>
              <a:rPr lang="en-US" altLang="en-US" sz="2800" b="1" kern="0">
                <a:solidFill>
                  <a:srgbClr val="003366"/>
                </a:solidFill>
                <a:hlinkClick r:id="rId2" action="ppaction://hlinkfile">
                  <a:extLst>
                    <a:ext uri="{A12FA001-AC4F-418D-AE19-62706E023703}">
                      <ahyp:hlinkClr xmlns:ahyp="http://schemas.microsoft.com/office/drawing/2018/hyperlinkcolor" val="tx"/>
                    </a:ext>
                  </a:extLst>
                </a:hlinkClick>
              </a:rPr>
              <a:t>Ví dụ</a:t>
            </a:r>
            <a:r>
              <a:rPr lang="en-US" altLang="en-US" sz="2800" b="1" kern="0">
                <a:solidFill>
                  <a:srgbClr val="003366"/>
                </a:solidFill>
              </a:rPr>
              <a:t>:</a:t>
            </a:r>
            <a:r>
              <a:rPr lang="en-US" altLang="en-US" sz="2800" kern="0">
                <a:solidFill>
                  <a:srgbClr val="003366"/>
                </a:solidFill>
              </a:rPr>
              <a:t> </a:t>
            </a:r>
          </a:p>
          <a:p>
            <a:pPr marL="742950" lvl="1" indent="-285750" fontAlgn="base">
              <a:lnSpc>
                <a:spcPct val="100000"/>
              </a:lnSpc>
              <a:spcBef>
                <a:spcPct val="20000"/>
              </a:spcBef>
              <a:spcAft>
                <a:spcPct val="0"/>
              </a:spcAft>
              <a:buClr>
                <a:srgbClr val="DE8848"/>
              </a:buClr>
              <a:buNone/>
            </a:pPr>
            <a:r>
              <a:rPr lang="en-US" altLang="en-US" sz="2800" kern="0">
                <a:solidFill>
                  <a:srgbClr val="5086C2"/>
                </a:solidFill>
              </a:rPr>
              <a:t>&lt;frameset rows</a:t>
            </a:r>
            <a:r>
              <a:rPr lang="en-US" altLang="en-US" sz="2800" kern="0">
                <a:solidFill>
                  <a:srgbClr val="003366"/>
                </a:solidFill>
              </a:rPr>
              <a:t> = "30%, *"</a:t>
            </a:r>
            <a:r>
              <a:rPr lang="en-US" altLang="en-US" sz="2800" kern="0">
                <a:solidFill>
                  <a:srgbClr val="5086C2"/>
                </a:solidFill>
              </a:rPr>
              <a:t>&gt;</a:t>
            </a:r>
            <a:r>
              <a:rPr lang="en-US" altLang="en-US" sz="2800" kern="0">
                <a:solidFill>
                  <a:srgbClr val="003366"/>
                </a:solidFill>
              </a:rPr>
              <a:t> chia thành 2  hàng, hàng thứ nhất chiếm 30% màn hình, còn lại là hàng thứ 2.</a:t>
            </a:r>
          </a:p>
          <a:p>
            <a:pPr marL="742950" lvl="1" indent="-285750" fontAlgn="base">
              <a:lnSpc>
                <a:spcPct val="100000"/>
              </a:lnSpc>
              <a:spcBef>
                <a:spcPct val="20000"/>
              </a:spcBef>
              <a:spcAft>
                <a:spcPct val="0"/>
              </a:spcAft>
              <a:buClr>
                <a:srgbClr val="DE8848"/>
              </a:buClr>
              <a:buNone/>
            </a:pPr>
            <a:r>
              <a:rPr lang="en-US" altLang="en-US" sz="2800" kern="0">
                <a:solidFill>
                  <a:srgbClr val="5086C2"/>
                </a:solidFill>
              </a:rPr>
              <a:t>&lt;frameset cols</a:t>
            </a:r>
            <a:r>
              <a:rPr lang="en-US" altLang="en-US" sz="2800" kern="0">
                <a:solidFill>
                  <a:srgbClr val="003366"/>
                </a:solidFill>
              </a:rPr>
              <a:t> = "*, 100, *"</a:t>
            </a:r>
            <a:r>
              <a:rPr lang="en-US" altLang="en-US" sz="2800" kern="0">
                <a:solidFill>
                  <a:srgbClr val="5086C2"/>
                </a:solidFill>
              </a:rPr>
              <a:t>&gt;</a:t>
            </a:r>
            <a:r>
              <a:rPr lang="en-US" altLang="en-US" sz="2800" kern="0">
                <a:solidFill>
                  <a:srgbClr val="003366"/>
                </a:solidFill>
              </a:rPr>
              <a:t> chia 3 cột, cột thứ 2 có độ rộng 100 điểm, các cột còn lại sẽ tự động phân chia.</a:t>
            </a:r>
          </a:p>
          <a:p>
            <a:pPr marL="742950" lvl="1" indent="-285750" fontAlgn="base">
              <a:lnSpc>
                <a:spcPct val="100000"/>
              </a:lnSpc>
              <a:spcBef>
                <a:spcPct val="20000"/>
              </a:spcBef>
              <a:spcAft>
                <a:spcPct val="0"/>
              </a:spcAft>
              <a:buClr>
                <a:srgbClr val="DE8848"/>
              </a:buClr>
              <a:buNone/>
            </a:pPr>
            <a:r>
              <a:rPr lang="en-US" altLang="en-US" sz="2800" kern="0">
                <a:solidFill>
                  <a:srgbClr val="5086C2"/>
                </a:solidFill>
              </a:rPr>
              <a:t>&lt;frameset</a:t>
            </a:r>
            <a:r>
              <a:rPr lang="en-US" altLang="en-US" sz="2800" kern="0">
                <a:solidFill>
                  <a:srgbClr val="003366"/>
                </a:solidFill>
              </a:rPr>
              <a:t> </a:t>
            </a:r>
            <a:r>
              <a:rPr lang="en-US" altLang="en-US" sz="2800" kern="0">
                <a:solidFill>
                  <a:srgbClr val="5086C2"/>
                </a:solidFill>
              </a:rPr>
              <a:t>rows</a:t>
            </a:r>
            <a:r>
              <a:rPr lang="en-US" altLang="en-US" sz="2800" kern="0">
                <a:solidFill>
                  <a:srgbClr val="003366"/>
                </a:solidFill>
              </a:rPr>
              <a:t> = "30%, *" </a:t>
            </a:r>
            <a:r>
              <a:rPr lang="en-US" altLang="en-US" sz="2800" kern="0">
                <a:solidFill>
                  <a:srgbClr val="5086C2"/>
                </a:solidFill>
              </a:rPr>
              <a:t>border</a:t>
            </a:r>
            <a:r>
              <a:rPr lang="en-US" altLang="en-US" sz="2800" kern="0">
                <a:solidFill>
                  <a:srgbClr val="003366"/>
                </a:solidFill>
              </a:rPr>
              <a:t>=0 </a:t>
            </a:r>
            <a:r>
              <a:rPr lang="en-US" altLang="en-US" sz="2800" kern="0">
                <a:solidFill>
                  <a:srgbClr val="5086C2"/>
                </a:solidFill>
              </a:rPr>
              <a:t>framespacing </a:t>
            </a:r>
            <a:r>
              <a:rPr lang="en-US" altLang="en-US" sz="2800" kern="0">
                <a:solidFill>
                  <a:srgbClr val="003366"/>
                </a:solidFill>
              </a:rPr>
              <a:t>= 5 </a:t>
            </a:r>
            <a:r>
              <a:rPr lang="en-US" altLang="en-US" sz="2800" kern="0">
                <a:solidFill>
                  <a:srgbClr val="5086C2"/>
                </a:solidFill>
              </a:rPr>
              <a:t>frameborder</a:t>
            </a:r>
            <a:r>
              <a:rPr lang="en-US" altLang="en-US" sz="2800" kern="0">
                <a:solidFill>
                  <a:srgbClr val="003366"/>
                </a:solidFill>
              </a:rPr>
              <a:t> = 0</a:t>
            </a:r>
            <a:r>
              <a:rPr lang="en-US" altLang="en-US" sz="2800" kern="0">
                <a:solidFill>
                  <a:srgbClr val="5086C2"/>
                </a:solidFill>
              </a:rPr>
              <a:t>&gt;</a:t>
            </a:r>
            <a:r>
              <a:rPr lang="en-US" altLang="en-US" sz="2800" kern="0">
                <a:solidFill>
                  <a:srgbClr val="003366"/>
                </a:solidFill>
              </a:rPr>
              <a:t>: đặt đường viền, khoảng cách, ...</a:t>
            </a:r>
            <a:endParaRPr lang="en-US"/>
          </a:p>
        </p:txBody>
      </p:sp>
      <p:sp>
        <p:nvSpPr>
          <p:cNvPr id="3" name="Title 2">
            <a:extLst>
              <a:ext uri="{FF2B5EF4-FFF2-40B4-BE49-F238E27FC236}">
                <a16:creationId xmlns:a16="http://schemas.microsoft.com/office/drawing/2014/main" id="{CBA5DBAC-C665-4705-9DA7-BE424533558D}"/>
              </a:ext>
            </a:extLst>
          </p:cNvPr>
          <p:cNvSpPr>
            <a:spLocks noGrp="1"/>
          </p:cNvSpPr>
          <p:nvPr>
            <p:ph type="title"/>
          </p:nvPr>
        </p:nvSpPr>
        <p:spPr/>
        <p:txBody>
          <a:bodyPr/>
          <a:lstStyle/>
          <a:p>
            <a:r>
              <a:rPr lang="en-US" altLang="en-US" sz="3200"/>
              <a:t>Thiết kế web với HTML</a:t>
            </a:r>
            <a:endParaRPr lang="en-US"/>
          </a:p>
        </p:txBody>
      </p:sp>
    </p:spTree>
    <p:extLst>
      <p:ext uri="{BB962C8B-B14F-4D97-AF65-F5344CB8AC3E}">
        <p14:creationId xmlns:p14="http://schemas.microsoft.com/office/powerpoint/2010/main" val="1652675830"/>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D8B52F9-6D89-4EFF-AD27-FEE4C96E590E}"/>
              </a:ext>
            </a:extLst>
          </p:cNvPr>
          <p:cNvSpPr>
            <a:spLocks noGrp="1"/>
          </p:cNvSpPr>
          <p:nvPr>
            <p:ph idx="1"/>
          </p:nvPr>
        </p:nvSpPr>
        <p:spPr>
          <a:xfrm>
            <a:off x="1981200" y="1066801"/>
            <a:ext cx="8229600" cy="4754563"/>
          </a:xfrm>
        </p:spPr>
        <p:txBody>
          <a:bodyPr>
            <a:normAutofit/>
          </a:bodyPr>
          <a:lstStyle/>
          <a:p>
            <a:pPr marL="609600" indent="-609600" fontAlgn="base">
              <a:lnSpc>
                <a:spcPct val="100000"/>
              </a:lnSpc>
              <a:spcBef>
                <a:spcPct val="20000"/>
              </a:spcBef>
              <a:spcAft>
                <a:spcPct val="0"/>
              </a:spcAft>
              <a:buClr>
                <a:srgbClr val="4C59D2"/>
              </a:buClr>
              <a:buNone/>
            </a:pPr>
            <a:r>
              <a:rPr lang="en-US" altLang="en-US" b="1" kern="0"/>
              <a:t>7.3. Thẻ frame</a:t>
            </a:r>
          </a:p>
          <a:p>
            <a:pPr marL="734568" indent="-533400" fontAlgn="base">
              <a:lnSpc>
                <a:spcPct val="100000"/>
              </a:lnSpc>
              <a:spcBef>
                <a:spcPct val="20000"/>
              </a:spcBef>
              <a:spcAft>
                <a:spcPct val="0"/>
              </a:spcAft>
              <a:buClr>
                <a:srgbClr val="DE8848"/>
              </a:buClr>
              <a:buFont typeface="Wingdings" panose="05000000000000000000" pitchFamily="2" charset="2"/>
              <a:buChar char="§"/>
            </a:pPr>
            <a:r>
              <a:rPr lang="en-US" altLang="en-US" kern="0">
                <a:solidFill>
                  <a:srgbClr val="003366"/>
                </a:solidFill>
              </a:rPr>
              <a:t>Cú pháp:</a:t>
            </a:r>
          </a:p>
          <a:p>
            <a:pPr marL="990600" lvl="1" indent="-533400" fontAlgn="base">
              <a:lnSpc>
                <a:spcPct val="100000"/>
              </a:lnSpc>
              <a:spcBef>
                <a:spcPct val="20000"/>
              </a:spcBef>
              <a:spcAft>
                <a:spcPct val="0"/>
              </a:spcAft>
              <a:buClr>
                <a:srgbClr val="DE8848"/>
              </a:buClr>
              <a:buNone/>
            </a:pPr>
            <a:r>
              <a:rPr lang="en-US" altLang="en-US" kern="0">
                <a:solidFill>
                  <a:srgbClr val="5086C2"/>
                </a:solidFill>
              </a:rPr>
              <a:t>&lt;frame 	src</a:t>
            </a:r>
            <a:r>
              <a:rPr lang="en-US" altLang="en-US" kern="0">
                <a:solidFill>
                  <a:srgbClr val="003366"/>
                </a:solidFill>
              </a:rPr>
              <a:t>="URL" </a:t>
            </a:r>
            <a:br>
              <a:rPr lang="en-US" altLang="en-US" kern="0">
                <a:solidFill>
                  <a:srgbClr val="003366"/>
                </a:solidFill>
              </a:rPr>
            </a:br>
            <a:r>
              <a:rPr lang="en-US" altLang="en-US" kern="0">
                <a:solidFill>
                  <a:srgbClr val="003366"/>
                </a:solidFill>
              </a:rPr>
              <a:t>	</a:t>
            </a:r>
            <a:r>
              <a:rPr lang="en-US" altLang="en-US" kern="0">
                <a:solidFill>
                  <a:srgbClr val="5086C2"/>
                </a:solidFill>
              </a:rPr>
              <a:t>name</a:t>
            </a:r>
            <a:r>
              <a:rPr lang="en-US" altLang="en-US" kern="0">
                <a:solidFill>
                  <a:srgbClr val="003366"/>
                </a:solidFill>
              </a:rPr>
              <a:t>="tên cửa sổ"</a:t>
            </a:r>
            <a:br>
              <a:rPr lang="en-US" altLang="en-US" kern="0">
                <a:solidFill>
                  <a:srgbClr val="003366"/>
                </a:solidFill>
              </a:rPr>
            </a:br>
            <a:r>
              <a:rPr lang="en-US" altLang="en-US" kern="0">
                <a:solidFill>
                  <a:srgbClr val="003366"/>
                </a:solidFill>
              </a:rPr>
              <a:t>	</a:t>
            </a:r>
            <a:r>
              <a:rPr lang="en-US" altLang="en-US" kern="0">
                <a:solidFill>
                  <a:srgbClr val="5086C2"/>
                </a:solidFill>
              </a:rPr>
              <a:t>with</a:t>
            </a:r>
            <a:r>
              <a:rPr lang="en-US" altLang="en-US" kern="0">
                <a:solidFill>
                  <a:srgbClr val="003366"/>
                </a:solidFill>
              </a:rPr>
              <a:t> = "N"</a:t>
            </a:r>
            <a:br>
              <a:rPr lang="en-US" altLang="en-US" kern="0">
                <a:solidFill>
                  <a:srgbClr val="003366"/>
                </a:solidFill>
              </a:rPr>
            </a:br>
            <a:r>
              <a:rPr lang="en-US" altLang="en-US" kern="0">
                <a:solidFill>
                  <a:srgbClr val="003366"/>
                </a:solidFill>
              </a:rPr>
              <a:t>	</a:t>
            </a:r>
            <a:r>
              <a:rPr lang="en-US" altLang="en-US" kern="0">
                <a:solidFill>
                  <a:srgbClr val="5086C2"/>
                </a:solidFill>
              </a:rPr>
              <a:t>height </a:t>
            </a:r>
            <a:r>
              <a:rPr lang="en-US" altLang="en-US" kern="0">
                <a:solidFill>
                  <a:srgbClr val="003366"/>
                </a:solidFill>
              </a:rPr>
              <a:t>= "M"</a:t>
            </a:r>
            <a:br>
              <a:rPr lang="en-US" altLang="en-US" kern="0">
                <a:solidFill>
                  <a:srgbClr val="003366"/>
                </a:solidFill>
              </a:rPr>
            </a:br>
            <a:r>
              <a:rPr lang="en-US" altLang="en-US" kern="0">
                <a:solidFill>
                  <a:srgbClr val="003366"/>
                </a:solidFill>
              </a:rPr>
              <a:t>	</a:t>
            </a:r>
            <a:r>
              <a:rPr lang="en-US" altLang="en-US" kern="0">
                <a:solidFill>
                  <a:srgbClr val="5086C2"/>
                </a:solidFill>
              </a:rPr>
              <a:t>scrolling</a:t>
            </a:r>
            <a:r>
              <a:rPr lang="en-US" altLang="en-US" kern="0">
                <a:solidFill>
                  <a:srgbClr val="003366"/>
                </a:solidFill>
              </a:rPr>
              <a:t> = "yes/no/auto"</a:t>
            </a:r>
            <a:br>
              <a:rPr lang="en-US" altLang="en-US" kern="0">
                <a:solidFill>
                  <a:srgbClr val="003366"/>
                </a:solidFill>
              </a:rPr>
            </a:br>
            <a:r>
              <a:rPr lang="en-US" altLang="en-US" kern="0">
                <a:solidFill>
                  <a:srgbClr val="003366"/>
                </a:solidFill>
              </a:rPr>
              <a:t>	</a:t>
            </a:r>
            <a:r>
              <a:rPr lang="en-US" altLang="en-US" kern="0">
                <a:solidFill>
                  <a:srgbClr val="5086C2"/>
                </a:solidFill>
              </a:rPr>
              <a:t>frameborder</a:t>
            </a:r>
            <a:r>
              <a:rPr lang="en-US" altLang="en-US" kern="0">
                <a:solidFill>
                  <a:srgbClr val="003366"/>
                </a:solidFill>
              </a:rPr>
              <a:t> = "yes/no" </a:t>
            </a:r>
            <a:br>
              <a:rPr lang="en-US" altLang="en-US" kern="0">
                <a:solidFill>
                  <a:srgbClr val="003366"/>
                </a:solidFill>
              </a:rPr>
            </a:br>
            <a:r>
              <a:rPr lang="en-US" altLang="en-US" kern="0">
                <a:solidFill>
                  <a:srgbClr val="003366"/>
                </a:solidFill>
              </a:rPr>
              <a:t>	</a:t>
            </a:r>
            <a:r>
              <a:rPr lang="en-US" altLang="en-US" kern="0">
                <a:solidFill>
                  <a:srgbClr val="5086C2"/>
                </a:solidFill>
              </a:rPr>
              <a:t>framespacing</a:t>
            </a:r>
            <a:r>
              <a:rPr lang="en-US" altLang="en-US" kern="0">
                <a:solidFill>
                  <a:srgbClr val="003366"/>
                </a:solidFill>
              </a:rPr>
              <a:t> = "N"</a:t>
            </a:r>
            <a:br>
              <a:rPr lang="en-US" altLang="en-US" kern="0">
                <a:solidFill>
                  <a:srgbClr val="003366"/>
                </a:solidFill>
              </a:rPr>
            </a:br>
            <a:r>
              <a:rPr lang="en-US" altLang="en-US" kern="0">
                <a:solidFill>
                  <a:srgbClr val="003366"/>
                </a:solidFill>
              </a:rPr>
              <a:t>	</a:t>
            </a:r>
            <a:r>
              <a:rPr lang="en-US" altLang="en-US" kern="0">
                <a:solidFill>
                  <a:srgbClr val="5086C2"/>
                </a:solidFill>
              </a:rPr>
              <a:t>bordercolor</a:t>
            </a:r>
            <a:r>
              <a:rPr lang="en-US" altLang="en-US" kern="0">
                <a:solidFill>
                  <a:srgbClr val="003366"/>
                </a:solidFill>
              </a:rPr>
              <a:t> = #xxyyzz </a:t>
            </a:r>
            <a:br>
              <a:rPr lang="en-US" altLang="en-US" kern="0">
                <a:solidFill>
                  <a:srgbClr val="003366"/>
                </a:solidFill>
              </a:rPr>
            </a:br>
            <a:r>
              <a:rPr lang="en-US" altLang="en-US" kern="0">
                <a:solidFill>
                  <a:srgbClr val="003366"/>
                </a:solidFill>
              </a:rPr>
              <a:t>	</a:t>
            </a:r>
            <a:r>
              <a:rPr lang="en-US" altLang="en-US" kern="0">
                <a:solidFill>
                  <a:srgbClr val="5086C2"/>
                </a:solidFill>
              </a:rPr>
              <a:t>noresize</a:t>
            </a:r>
            <a:r>
              <a:rPr lang="en-US" altLang="en-US" kern="0">
                <a:solidFill>
                  <a:srgbClr val="003366"/>
                </a:solidFill>
              </a:rPr>
              <a:t> </a:t>
            </a:r>
            <a:r>
              <a:rPr lang="en-US" altLang="en-US" kern="0">
                <a:solidFill>
                  <a:srgbClr val="5086C2"/>
                </a:solidFill>
              </a:rPr>
              <a:t>&gt;</a:t>
            </a:r>
          </a:p>
          <a:p>
            <a:endParaRPr lang="en-US"/>
          </a:p>
        </p:txBody>
      </p:sp>
      <p:sp>
        <p:nvSpPr>
          <p:cNvPr id="3" name="Title 2">
            <a:extLst>
              <a:ext uri="{FF2B5EF4-FFF2-40B4-BE49-F238E27FC236}">
                <a16:creationId xmlns:a16="http://schemas.microsoft.com/office/drawing/2014/main" id="{1288A542-68BD-435C-AAA7-F6810A183A06}"/>
              </a:ext>
            </a:extLst>
          </p:cNvPr>
          <p:cNvSpPr>
            <a:spLocks noGrp="1"/>
          </p:cNvSpPr>
          <p:nvPr>
            <p:ph type="title"/>
          </p:nvPr>
        </p:nvSpPr>
        <p:spPr/>
        <p:txBody>
          <a:bodyPr/>
          <a:lstStyle/>
          <a:p>
            <a:r>
              <a:rPr lang="en-US" altLang="en-US" sz="3200"/>
              <a:t>Thiết kế web với HTML</a:t>
            </a:r>
            <a:endParaRPr lang="en-US"/>
          </a:p>
        </p:txBody>
      </p:sp>
    </p:spTree>
    <p:extLst>
      <p:ext uri="{BB962C8B-B14F-4D97-AF65-F5344CB8AC3E}">
        <p14:creationId xmlns:p14="http://schemas.microsoft.com/office/powerpoint/2010/main" val="3797383244"/>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47D789E-C61B-414F-B357-B5DF02BDA3A5}"/>
              </a:ext>
            </a:extLst>
          </p:cNvPr>
          <p:cNvSpPr>
            <a:spLocks noGrp="1"/>
          </p:cNvSpPr>
          <p:nvPr>
            <p:ph idx="1"/>
          </p:nvPr>
        </p:nvSpPr>
        <p:spPr/>
        <p:txBody>
          <a:bodyPr>
            <a:normAutofit/>
          </a:bodyPr>
          <a:lstStyle/>
          <a:p>
            <a:pPr marL="914400" lvl="1" indent="-457200" fontAlgn="base">
              <a:spcBef>
                <a:spcPct val="20000"/>
              </a:spcBef>
              <a:spcAft>
                <a:spcPct val="0"/>
              </a:spcAft>
              <a:buClr>
                <a:srgbClr val="DE8848"/>
              </a:buClr>
              <a:buFont typeface="Wingdings" panose="05000000000000000000" pitchFamily="2" charset="2"/>
              <a:buChar char="Ø"/>
            </a:pPr>
            <a:r>
              <a:rPr lang="en-US" altLang="en-US" sz="2800" kern="0">
                <a:solidFill>
                  <a:srgbClr val="5086C2"/>
                </a:solidFill>
              </a:rPr>
              <a:t> noresize</a:t>
            </a:r>
            <a:r>
              <a:rPr lang="en-US" altLang="en-US" sz="2800" kern="0">
                <a:solidFill>
                  <a:srgbClr val="003366"/>
                </a:solidFill>
              </a:rPr>
              <a:t>: nếu có thuộc tính này thì người sử dụng không thể thay đổi kích thước hiển thị frame.</a:t>
            </a:r>
          </a:p>
          <a:p>
            <a:pPr marL="914400" lvl="1" indent="-457200" fontAlgn="base">
              <a:spcBef>
                <a:spcPct val="20000"/>
              </a:spcBef>
              <a:spcAft>
                <a:spcPct val="0"/>
              </a:spcAft>
              <a:buClr>
                <a:srgbClr val="DE8848"/>
              </a:buClr>
              <a:buFont typeface="Wingdings" panose="05000000000000000000" pitchFamily="2" charset="2"/>
              <a:buChar char="Ø"/>
            </a:pPr>
            <a:r>
              <a:rPr lang="en-US" altLang="en-US" sz="2800" kern="0">
                <a:solidFill>
                  <a:srgbClr val="5086C2"/>
                </a:solidFill>
              </a:rPr>
              <a:t> name</a:t>
            </a:r>
            <a:r>
              <a:rPr lang="en-US" altLang="en-US" sz="2800" kern="0">
                <a:solidFill>
                  <a:srgbClr val="003366"/>
                </a:solidFill>
              </a:rPr>
              <a:t>: gán một tên cho một frame, nó có thể làm đích cho các liên kết từ các tài liệu khác.</a:t>
            </a:r>
          </a:p>
          <a:p>
            <a:pPr marL="914400" lvl="1" indent="-457200" fontAlgn="base">
              <a:spcBef>
                <a:spcPct val="20000"/>
              </a:spcBef>
              <a:spcAft>
                <a:spcPct val="0"/>
              </a:spcAft>
              <a:buClr>
                <a:srgbClr val="DE8848"/>
              </a:buClr>
              <a:buFont typeface="Wingdings" panose="05000000000000000000" pitchFamily="2" charset="2"/>
              <a:buChar char="Ø"/>
            </a:pPr>
            <a:r>
              <a:rPr lang="en-US" altLang="en-US" sz="2800" kern="0">
                <a:solidFill>
                  <a:srgbClr val="5086C2"/>
                </a:solidFill>
              </a:rPr>
              <a:t> with</a:t>
            </a:r>
            <a:r>
              <a:rPr lang="en-US" altLang="en-US" sz="2800" kern="0">
                <a:solidFill>
                  <a:srgbClr val="003366"/>
                </a:solidFill>
              </a:rPr>
              <a:t>: chiều rộng frame.</a:t>
            </a:r>
          </a:p>
          <a:p>
            <a:pPr marL="914400" lvl="1" indent="-457200" fontAlgn="base">
              <a:spcBef>
                <a:spcPct val="20000"/>
              </a:spcBef>
              <a:spcAft>
                <a:spcPct val="0"/>
              </a:spcAft>
              <a:buClr>
                <a:srgbClr val="DE8848"/>
              </a:buClr>
              <a:buFont typeface="Wingdings" panose="05000000000000000000" pitchFamily="2" charset="2"/>
              <a:buChar char="Ø"/>
            </a:pPr>
            <a:r>
              <a:rPr lang="en-US" altLang="en-US" sz="2800" kern="0">
                <a:solidFill>
                  <a:srgbClr val="5086C2"/>
                </a:solidFill>
              </a:rPr>
              <a:t> height</a:t>
            </a:r>
            <a:r>
              <a:rPr lang="en-US" altLang="en-US" sz="2800" kern="0">
                <a:solidFill>
                  <a:srgbClr val="003366"/>
                </a:solidFill>
              </a:rPr>
              <a:t>: chiều cao frame.</a:t>
            </a:r>
          </a:p>
          <a:p>
            <a:pPr marL="914400" lvl="1" indent="-457200" fontAlgn="base">
              <a:spcBef>
                <a:spcPct val="20000"/>
              </a:spcBef>
              <a:spcAft>
                <a:spcPct val="0"/>
              </a:spcAft>
              <a:buClr>
                <a:srgbClr val="DE8848"/>
              </a:buClr>
              <a:buFont typeface="Wingdings" panose="05000000000000000000" pitchFamily="2" charset="2"/>
              <a:buChar char="Ø"/>
            </a:pPr>
            <a:r>
              <a:rPr lang="en-US" altLang="en-US" sz="2800" kern="0">
                <a:solidFill>
                  <a:srgbClr val="5086C2"/>
                </a:solidFill>
              </a:rPr>
              <a:t> scrolling</a:t>
            </a:r>
            <a:r>
              <a:rPr lang="en-US" altLang="en-US" sz="2800" kern="0">
                <a:solidFill>
                  <a:srgbClr val="003366"/>
                </a:solidFill>
              </a:rPr>
              <a:t>: đặt thuộc tính thanh cuốn.</a:t>
            </a:r>
          </a:p>
          <a:p>
            <a:endParaRPr lang="en-US"/>
          </a:p>
        </p:txBody>
      </p:sp>
      <p:sp>
        <p:nvSpPr>
          <p:cNvPr id="3" name="Title 2">
            <a:extLst>
              <a:ext uri="{FF2B5EF4-FFF2-40B4-BE49-F238E27FC236}">
                <a16:creationId xmlns:a16="http://schemas.microsoft.com/office/drawing/2014/main" id="{2F4D3B38-51E3-4E2A-AA2A-355306A3ED61}"/>
              </a:ext>
            </a:extLst>
          </p:cNvPr>
          <p:cNvSpPr>
            <a:spLocks noGrp="1"/>
          </p:cNvSpPr>
          <p:nvPr>
            <p:ph type="title"/>
          </p:nvPr>
        </p:nvSpPr>
        <p:spPr/>
        <p:txBody>
          <a:bodyPr/>
          <a:lstStyle/>
          <a:p>
            <a:r>
              <a:rPr lang="en-US" altLang="en-US" sz="3600"/>
              <a:t>Thiết kế web với HTML</a:t>
            </a:r>
            <a:endParaRPr lang="en-US"/>
          </a:p>
        </p:txBody>
      </p:sp>
    </p:spTree>
    <p:extLst>
      <p:ext uri="{BB962C8B-B14F-4D97-AF65-F5344CB8AC3E}">
        <p14:creationId xmlns:p14="http://schemas.microsoft.com/office/powerpoint/2010/main" val="3613112928"/>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47D789E-C61B-414F-B357-B5DF02BDA3A5}"/>
              </a:ext>
            </a:extLst>
          </p:cNvPr>
          <p:cNvSpPr>
            <a:spLocks noGrp="1"/>
          </p:cNvSpPr>
          <p:nvPr>
            <p:ph idx="1"/>
          </p:nvPr>
        </p:nvSpPr>
        <p:spPr/>
        <p:txBody>
          <a:bodyPr/>
          <a:lstStyle/>
          <a:p>
            <a:pPr marL="609600" indent="-609600">
              <a:buNone/>
            </a:pPr>
            <a:r>
              <a:rPr lang="en-US" altLang="en-US" b="1"/>
              <a:t>Ví dụ: Tạo trang web có 4 frame như sau:</a:t>
            </a:r>
          </a:p>
          <a:p>
            <a:pPr marL="609600" indent="-609600">
              <a:buNone/>
            </a:pPr>
            <a:endParaRPr lang="en-US" altLang="en-US"/>
          </a:p>
          <a:p>
            <a:pPr marL="109728" indent="0">
              <a:buNone/>
            </a:pPr>
            <a:endParaRPr lang="en-US"/>
          </a:p>
        </p:txBody>
      </p:sp>
      <p:sp>
        <p:nvSpPr>
          <p:cNvPr id="3" name="Title 2">
            <a:extLst>
              <a:ext uri="{FF2B5EF4-FFF2-40B4-BE49-F238E27FC236}">
                <a16:creationId xmlns:a16="http://schemas.microsoft.com/office/drawing/2014/main" id="{2F4D3B38-51E3-4E2A-AA2A-355306A3ED61}"/>
              </a:ext>
            </a:extLst>
          </p:cNvPr>
          <p:cNvSpPr>
            <a:spLocks noGrp="1"/>
          </p:cNvSpPr>
          <p:nvPr>
            <p:ph type="title"/>
          </p:nvPr>
        </p:nvSpPr>
        <p:spPr/>
        <p:txBody>
          <a:bodyPr/>
          <a:lstStyle/>
          <a:p>
            <a:r>
              <a:rPr lang="en-US" altLang="en-US" sz="3600"/>
              <a:t>Thiết kế web với HTML</a:t>
            </a:r>
            <a:endParaRPr lang="en-US"/>
          </a:p>
        </p:txBody>
      </p:sp>
      <p:pic>
        <p:nvPicPr>
          <p:cNvPr id="4" name="Picture 4">
            <a:extLst>
              <a:ext uri="{FF2B5EF4-FFF2-40B4-BE49-F238E27FC236}">
                <a16:creationId xmlns:a16="http://schemas.microsoft.com/office/drawing/2014/main" id="{514F4D82-5E59-481B-BF5F-39BD10670A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90900" y="1954213"/>
            <a:ext cx="5524500" cy="414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17479612"/>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47D789E-C61B-414F-B357-B5DF02BDA3A5}"/>
              </a:ext>
            </a:extLst>
          </p:cNvPr>
          <p:cNvSpPr>
            <a:spLocks noGrp="1"/>
          </p:cNvSpPr>
          <p:nvPr>
            <p:ph idx="1"/>
          </p:nvPr>
        </p:nvSpPr>
        <p:spPr>
          <a:xfrm>
            <a:off x="1981200" y="1066800"/>
            <a:ext cx="8229600" cy="5334000"/>
          </a:xfrm>
        </p:spPr>
        <p:txBody>
          <a:bodyPr>
            <a:normAutofit/>
          </a:bodyPr>
          <a:lstStyle/>
          <a:p>
            <a:pPr marL="0" indent="0" fontAlgn="base">
              <a:lnSpc>
                <a:spcPct val="100000"/>
              </a:lnSpc>
              <a:spcBef>
                <a:spcPct val="0"/>
              </a:spcBef>
              <a:spcAft>
                <a:spcPct val="0"/>
              </a:spcAft>
              <a:buNone/>
            </a:pPr>
            <a:r>
              <a:rPr lang="en-US" altLang="en-US" sz="2000" b="1" dirty="0" err="1"/>
              <a:t>Tệp</a:t>
            </a:r>
            <a:r>
              <a:rPr lang="en-US" altLang="en-US" sz="2000" b="1" dirty="0"/>
              <a:t> "frame_index.html"</a:t>
            </a:r>
            <a:endParaRPr lang="en-US" altLang="en-US" sz="2000" b="1" dirty="0">
              <a:solidFill>
                <a:srgbClr val="5086C2"/>
              </a:solidFill>
            </a:endParaRPr>
          </a:p>
          <a:p>
            <a:pPr marL="0" indent="0" fontAlgn="base">
              <a:lnSpc>
                <a:spcPct val="100000"/>
              </a:lnSpc>
              <a:spcBef>
                <a:spcPct val="0"/>
              </a:spcBef>
              <a:spcAft>
                <a:spcPct val="0"/>
              </a:spcAft>
              <a:buNone/>
            </a:pPr>
            <a:r>
              <a:rPr lang="en-US" altLang="en-US" sz="2000" dirty="0">
                <a:solidFill>
                  <a:srgbClr val="5086C2"/>
                </a:solidFill>
              </a:rPr>
              <a:t>&lt;html&gt;</a:t>
            </a:r>
          </a:p>
          <a:p>
            <a:pPr marL="0" indent="0" fontAlgn="base">
              <a:lnSpc>
                <a:spcPct val="100000"/>
              </a:lnSpc>
              <a:spcBef>
                <a:spcPct val="0"/>
              </a:spcBef>
              <a:spcAft>
                <a:spcPct val="0"/>
              </a:spcAft>
              <a:buNone/>
            </a:pPr>
            <a:r>
              <a:rPr lang="en-US" altLang="en-US" sz="2000" dirty="0">
                <a:solidFill>
                  <a:srgbClr val="5086C2"/>
                </a:solidFill>
              </a:rPr>
              <a:t>&lt;head&gt; &lt;title&gt;</a:t>
            </a:r>
            <a:r>
              <a:rPr lang="en-US" altLang="en-US" sz="2000" dirty="0">
                <a:solidFill>
                  <a:srgbClr val="003366"/>
                </a:solidFill>
              </a:rPr>
              <a:t>vi du </a:t>
            </a:r>
            <a:r>
              <a:rPr lang="en-US" altLang="en-US" sz="2000" dirty="0" err="1">
                <a:solidFill>
                  <a:srgbClr val="003366"/>
                </a:solidFill>
              </a:rPr>
              <a:t>ve</a:t>
            </a:r>
            <a:r>
              <a:rPr lang="en-US" altLang="en-US" sz="2000" dirty="0">
                <a:solidFill>
                  <a:srgbClr val="003366"/>
                </a:solidFill>
              </a:rPr>
              <a:t> frame...index...</a:t>
            </a:r>
            <a:r>
              <a:rPr lang="en-US" altLang="en-US" sz="2000" dirty="0">
                <a:solidFill>
                  <a:srgbClr val="5086C2"/>
                </a:solidFill>
              </a:rPr>
              <a:t>&lt;/title&gt; &lt;/head&gt;</a:t>
            </a:r>
          </a:p>
          <a:p>
            <a:pPr marL="0" indent="0" fontAlgn="base">
              <a:lnSpc>
                <a:spcPct val="100000"/>
              </a:lnSpc>
              <a:spcBef>
                <a:spcPct val="0"/>
              </a:spcBef>
              <a:spcAft>
                <a:spcPct val="0"/>
              </a:spcAft>
              <a:buNone/>
            </a:pPr>
            <a:r>
              <a:rPr lang="en-US" altLang="en-US" sz="2000" dirty="0">
                <a:solidFill>
                  <a:srgbClr val="5086C2"/>
                </a:solidFill>
              </a:rPr>
              <a:t>&lt;frameset</a:t>
            </a:r>
            <a:r>
              <a:rPr lang="en-US" altLang="en-US" sz="2000" dirty="0">
                <a:solidFill>
                  <a:srgbClr val="003366"/>
                </a:solidFill>
              </a:rPr>
              <a:t> rows="85,*,65"</a:t>
            </a:r>
            <a:r>
              <a:rPr lang="en-US" altLang="en-US" sz="2000" dirty="0">
                <a:solidFill>
                  <a:srgbClr val="5086C2"/>
                </a:solidFill>
              </a:rPr>
              <a:t>&gt;</a:t>
            </a:r>
          </a:p>
          <a:p>
            <a:pPr marL="0" indent="0" fontAlgn="base">
              <a:lnSpc>
                <a:spcPct val="100000"/>
              </a:lnSpc>
              <a:spcBef>
                <a:spcPct val="0"/>
              </a:spcBef>
              <a:spcAft>
                <a:spcPct val="0"/>
              </a:spcAft>
              <a:buNone/>
            </a:pPr>
            <a:r>
              <a:rPr lang="en-US" altLang="en-US" sz="2000" dirty="0">
                <a:solidFill>
                  <a:srgbClr val="003366"/>
                </a:solidFill>
              </a:rPr>
              <a:t>         </a:t>
            </a:r>
            <a:r>
              <a:rPr lang="en-US" altLang="en-US" sz="2000" dirty="0">
                <a:solidFill>
                  <a:srgbClr val="5086C2"/>
                </a:solidFill>
              </a:rPr>
              <a:t>&lt;frame</a:t>
            </a:r>
            <a:r>
              <a:rPr lang="en-US" altLang="en-US" sz="2000" dirty="0">
                <a:solidFill>
                  <a:srgbClr val="003366"/>
                </a:solidFill>
              </a:rPr>
              <a:t> scrolling="no" name="</a:t>
            </a:r>
            <a:r>
              <a:rPr lang="en-US" altLang="en-US" sz="2000" dirty="0" err="1">
                <a:solidFill>
                  <a:srgbClr val="003366"/>
                </a:solidFill>
              </a:rPr>
              <a:t>frame_title</a:t>
            </a:r>
            <a:r>
              <a:rPr lang="en-US" altLang="en-US" sz="2000" dirty="0">
                <a:solidFill>
                  <a:srgbClr val="003366"/>
                </a:solidFill>
              </a:rPr>
              <a:t>" </a:t>
            </a:r>
            <a:r>
              <a:rPr lang="en-US" altLang="en-US" sz="2000" dirty="0" err="1">
                <a:solidFill>
                  <a:srgbClr val="003366"/>
                </a:solidFill>
              </a:rPr>
              <a:t>noresize</a:t>
            </a:r>
            <a:r>
              <a:rPr lang="en-US" altLang="en-US" sz="2000" dirty="0">
                <a:solidFill>
                  <a:srgbClr val="003366"/>
                </a:solidFill>
              </a:rPr>
              <a:t>="yes" </a:t>
            </a:r>
            <a:r>
              <a:rPr lang="en-US" altLang="en-US" sz="2000" dirty="0" err="1">
                <a:solidFill>
                  <a:srgbClr val="003366"/>
                </a:solidFill>
              </a:rPr>
              <a:t>src</a:t>
            </a:r>
            <a:r>
              <a:rPr lang="en-US" altLang="en-US" sz="2000" dirty="0">
                <a:solidFill>
                  <a:srgbClr val="003366"/>
                </a:solidFill>
              </a:rPr>
              <a:t>="frame_title.html"</a:t>
            </a:r>
            <a:r>
              <a:rPr lang="en-US" altLang="en-US" sz="2000" dirty="0">
                <a:solidFill>
                  <a:srgbClr val="5086C2"/>
                </a:solidFill>
              </a:rPr>
              <a:t>&gt;</a:t>
            </a:r>
          </a:p>
          <a:p>
            <a:pPr marL="0" indent="0" fontAlgn="base">
              <a:lnSpc>
                <a:spcPct val="100000"/>
              </a:lnSpc>
              <a:spcBef>
                <a:spcPct val="0"/>
              </a:spcBef>
              <a:spcAft>
                <a:spcPct val="0"/>
              </a:spcAft>
              <a:buNone/>
            </a:pPr>
            <a:r>
              <a:rPr lang="en-US" altLang="en-US" sz="2000" dirty="0">
                <a:solidFill>
                  <a:srgbClr val="003366"/>
                </a:solidFill>
              </a:rPr>
              <a:t>	</a:t>
            </a:r>
            <a:r>
              <a:rPr lang="en-US" altLang="en-US" sz="2000" dirty="0">
                <a:solidFill>
                  <a:srgbClr val="5086C2"/>
                </a:solidFill>
              </a:rPr>
              <a:t>&lt;frameset</a:t>
            </a:r>
            <a:r>
              <a:rPr lang="en-US" altLang="en-US" sz="2000" dirty="0">
                <a:solidFill>
                  <a:srgbClr val="003366"/>
                </a:solidFill>
              </a:rPr>
              <a:t> cols="30%,70%"</a:t>
            </a:r>
            <a:r>
              <a:rPr lang="en-US" altLang="en-US" sz="2000" dirty="0">
                <a:solidFill>
                  <a:srgbClr val="5086C2"/>
                </a:solidFill>
              </a:rPr>
              <a:t>&gt;</a:t>
            </a:r>
          </a:p>
          <a:p>
            <a:pPr marL="0" indent="0" fontAlgn="base">
              <a:lnSpc>
                <a:spcPct val="100000"/>
              </a:lnSpc>
              <a:spcBef>
                <a:spcPct val="0"/>
              </a:spcBef>
              <a:spcAft>
                <a:spcPct val="0"/>
              </a:spcAft>
              <a:buNone/>
            </a:pPr>
            <a:r>
              <a:rPr lang="en-US" altLang="en-US" sz="2000" dirty="0">
                <a:solidFill>
                  <a:srgbClr val="003366"/>
                </a:solidFill>
              </a:rPr>
              <a:t>	</a:t>
            </a:r>
            <a:r>
              <a:rPr lang="en-US" altLang="en-US" sz="2000" dirty="0">
                <a:solidFill>
                  <a:srgbClr val="5086C2"/>
                </a:solidFill>
              </a:rPr>
              <a:t>&lt;frame</a:t>
            </a:r>
            <a:r>
              <a:rPr lang="en-US" altLang="en-US" sz="2000" dirty="0">
                <a:solidFill>
                  <a:srgbClr val="003366"/>
                </a:solidFill>
              </a:rPr>
              <a:t> scrolling="yes“ name="</a:t>
            </a:r>
            <a:r>
              <a:rPr lang="en-US" altLang="en-US" sz="2000" dirty="0" err="1">
                <a:solidFill>
                  <a:srgbClr val="003366"/>
                </a:solidFill>
              </a:rPr>
              <a:t>frame_content</a:t>
            </a:r>
            <a:r>
              <a:rPr lang="en-US" altLang="en-US" sz="2000" dirty="0">
                <a:solidFill>
                  <a:srgbClr val="003366"/>
                </a:solidFill>
              </a:rPr>
              <a:t>" </a:t>
            </a:r>
            <a:r>
              <a:rPr lang="en-US" altLang="en-US" sz="2000" dirty="0" err="1">
                <a:solidFill>
                  <a:srgbClr val="003366"/>
                </a:solidFill>
              </a:rPr>
              <a:t>src</a:t>
            </a:r>
            <a:r>
              <a:rPr lang="en-US" altLang="en-US" sz="2000" dirty="0">
                <a:solidFill>
                  <a:srgbClr val="003366"/>
                </a:solidFill>
              </a:rPr>
              <a:t>="frame_content.html"</a:t>
            </a:r>
            <a:r>
              <a:rPr lang="en-US" altLang="en-US" sz="2000" dirty="0">
                <a:solidFill>
                  <a:srgbClr val="5086C2"/>
                </a:solidFill>
              </a:rPr>
              <a:t>&gt;</a:t>
            </a:r>
          </a:p>
          <a:p>
            <a:pPr marL="0" indent="0" fontAlgn="base">
              <a:lnSpc>
                <a:spcPct val="100000"/>
              </a:lnSpc>
              <a:spcBef>
                <a:spcPct val="0"/>
              </a:spcBef>
              <a:spcAft>
                <a:spcPct val="0"/>
              </a:spcAft>
              <a:buNone/>
            </a:pPr>
            <a:r>
              <a:rPr lang="en-US" altLang="en-US" sz="2000" dirty="0">
                <a:solidFill>
                  <a:srgbClr val="003366"/>
                </a:solidFill>
              </a:rPr>
              <a:t>	   </a:t>
            </a:r>
            <a:r>
              <a:rPr lang="en-US" altLang="en-US" sz="2000" dirty="0">
                <a:solidFill>
                  <a:srgbClr val="5086C2"/>
                </a:solidFill>
              </a:rPr>
              <a:t>&lt;frame</a:t>
            </a:r>
            <a:r>
              <a:rPr lang="en-US" altLang="en-US" sz="2000" dirty="0">
                <a:solidFill>
                  <a:srgbClr val="003366"/>
                </a:solidFill>
              </a:rPr>
              <a:t> scrolling="yes“ name="</a:t>
            </a:r>
            <a:r>
              <a:rPr lang="en-US" altLang="en-US" sz="2000" dirty="0" err="1">
                <a:solidFill>
                  <a:srgbClr val="003366"/>
                </a:solidFill>
              </a:rPr>
              <a:t>frame_Main</a:t>
            </a:r>
            <a:r>
              <a:rPr lang="en-US" altLang="en-US" sz="2000" dirty="0">
                <a:solidFill>
                  <a:srgbClr val="003366"/>
                </a:solidFill>
              </a:rPr>
              <a:t>" </a:t>
            </a:r>
            <a:r>
              <a:rPr lang="en-US" altLang="en-US" sz="2000" dirty="0" err="1">
                <a:solidFill>
                  <a:srgbClr val="003366"/>
                </a:solidFill>
              </a:rPr>
              <a:t>src</a:t>
            </a:r>
            <a:r>
              <a:rPr lang="en-US" altLang="en-US" sz="2000" dirty="0">
                <a:solidFill>
                  <a:srgbClr val="003366"/>
                </a:solidFill>
              </a:rPr>
              <a:t>="frame_Main.html"</a:t>
            </a:r>
            <a:r>
              <a:rPr lang="en-US" altLang="en-US" sz="2000" dirty="0">
                <a:solidFill>
                  <a:srgbClr val="5086C2"/>
                </a:solidFill>
              </a:rPr>
              <a:t>&gt;</a:t>
            </a:r>
            <a:r>
              <a:rPr lang="en-US" altLang="en-US" sz="2000" dirty="0">
                <a:solidFill>
                  <a:srgbClr val="003366"/>
                </a:solidFill>
              </a:rPr>
              <a:t>	</a:t>
            </a:r>
          </a:p>
          <a:p>
            <a:pPr marL="0" indent="0" fontAlgn="base">
              <a:lnSpc>
                <a:spcPct val="100000"/>
              </a:lnSpc>
              <a:spcBef>
                <a:spcPct val="0"/>
              </a:spcBef>
              <a:spcAft>
                <a:spcPct val="0"/>
              </a:spcAft>
              <a:buNone/>
            </a:pPr>
            <a:r>
              <a:rPr lang="en-US" altLang="en-US" sz="2000" dirty="0">
                <a:solidFill>
                  <a:srgbClr val="003366"/>
                </a:solidFill>
              </a:rPr>
              <a:t>	</a:t>
            </a:r>
            <a:r>
              <a:rPr lang="en-US" altLang="en-US" sz="2000" dirty="0">
                <a:solidFill>
                  <a:srgbClr val="5086C2"/>
                </a:solidFill>
              </a:rPr>
              <a:t>&lt;/frameset&gt;</a:t>
            </a:r>
            <a:r>
              <a:rPr lang="en-US" altLang="en-US" sz="2000" dirty="0">
                <a:solidFill>
                  <a:srgbClr val="003366"/>
                </a:solidFill>
              </a:rPr>
              <a:t>	</a:t>
            </a:r>
          </a:p>
          <a:p>
            <a:pPr marL="0" indent="0" fontAlgn="base">
              <a:lnSpc>
                <a:spcPct val="100000"/>
              </a:lnSpc>
              <a:spcBef>
                <a:spcPct val="0"/>
              </a:spcBef>
              <a:spcAft>
                <a:spcPct val="0"/>
              </a:spcAft>
              <a:buNone/>
            </a:pPr>
            <a:r>
              <a:rPr lang="en-US" altLang="en-US" sz="2000" dirty="0">
                <a:solidFill>
                  <a:srgbClr val="003366"/>
                </a:solidFill>
              </a:rPr>
              <a:t>	</a:t>
            </a:r>
            <a:r>
              <a:rPr lang="en-US" altLang="en-US" sz="2000" dirty="0">
                <a:solidFill>
                  <a:srgbClr val="5086C2"/>
                </a:solidFill>
              </a:rPr>
              <a:t>&lt;frame</a:t>
            </a:r>
            <a:r>
              <a:rPr lang="en-US" altLang="en-US" sz="2000" dirty="0">
                <a:solidFill>
                  <a:srgbClr val="003366"/>
                </a:solidFill>
              </a:rPr>
              <a:t> scrolling="no" name="</a:t>
            </a:r>
            <a:r>
              <a:rPr lang="en-US" altLang="en-US" sz="2000" dirty="0" err="1">
                <a:solidFill>
                  <a:srgbClr val="003366"/>
                </a:solidFill>
              </a:rPr>
              <a:t>frame_AboutMe</a:t>
            </a:r>
            <a:r>
              <a:rPr lang="en-US" altLang="en-US" sz="2000" dirty="0">
                <a:solidFill>
                  <a:srgbClr val="003366"/>
                </a:solidFill>
              </a:rPr>
              <a:t>" </a:t>
            </a:r>
            <a:r>
              <a:rPr lang="en-US" altLang="en-US" sz="2000" dirty="0" err="1">
                <a:solidFill>
                  <a:srgbClr val="003366"/>
                </a:solidFill>
              </a:rPr>
              <a:t>noresize</a:t>
            </a:r>
            <a:r>
              <a:rPr lang="en-US" altLang="en-US" sz="2000" dirty="0">
                <a:solidFill>
                  <a:srgbClr val="003366"/>
                </a:solidFill>
              </a:rPr>
              <a:t>="yes" </a:t>
            </a:r>
            <a:r>
              <a:rPr lang="en-US" altLang="en-US" sz="2000" dirty="0" err="1">
                <a:solidFill>
                  <a:srgbClr val="003366"/>
                </a:solidFill>
              </a:rPr>
              <a:t>src</a:t>
            </a:r>
            <a:r>
              <a:rPr lang="en-US" altLang="en-US" sz="2000" dirty="0">
                <a:solidFill>
                  <a:srgbClr val="003366"/>
                </a:solidFill>
              </a:rPr>
              <a:t>="frame_AboutMe.html"</a:t>
            </a:r>
            <a:r>
              <a:rPr lang="en-US" altLang="en-US" sz="2000" dirty="0">
                <a:solidFill>
                  <a:srgbClr val="5086C2"/>
                </a:solidFill>
              </a:rPr>
              <a:t>&gt;</a:t>
            </a:r>
          </a:p>
          <a:p>
            <a:pPr marL="0" indent="0" fontAlgn="base">
              <a:lnSpc>
                <a:spcPct val="100000"/>
              </a:lnSpc>
              <a:spcBef>
                <a:spcPct val="0"/>
              </a:spcBef>
              <a:spcAft>
                <a:spcPct val="0"/>
              </a:spcAft>
              <a:buNone/>
            </a:pPr>
            <a:r>
              <a:rPr lang="en-US" altLang="en-US" sz="2000" dirty="0">
                <a:solidFill>
                  <a:srgbClr val="003366"/>
                </a:solidFill>
              </a:rPr>
              <a:t>	</a:t>
            </a:r>
            <a:r>
              <a:rPr lang="en-US" altLang="en-US" sz="2000" dirty="0">
                <a:solidFill>
                  <a:srgbClr val="5086C2"/>
                </a:solidFill>
              </a:rPr>
              <a:t>&lt;</a:t>
            </a:r>
            <a:r>
              <a:rPr lang="en-US" altLang="en-US" sz="2000" dirty="0" err="1">
                <a:solidFill>
                  <a:srgbClr val="5086C2"/>
                </a:solidFill>
              </a:rPr>
              <a:t>noframe</a:t>
            </a:r>
            <a:r>
              <a:rPr lang="en-US" altLang="en-US" sz="2000" dirty="0">
                <a:solidFill>
                  <a:srgbClr val="5086C2"/>
                </a:solidFill>
              </a:rPr>
              <a:t>&gt;</a:t>
            </a:r>
            <a:r>
              <a:rPr lang="en-US" altLang="en-US" sz="2000" dirty="0">
                <a:solidFill>
                  <a:srgbClr val="003366"/>
                </a:solidFill>
              </a:rPr>
              <a:t>Xin </a:t>
            </a:r>
            <a:r>
              <a:rPr lang="en-US" altLang="en-US" sz="2000" dirty="0" err="1">
                <a:solidFill>
                  <a:srgbClr val="003366"/>
                </a:solidFill>
              </a:rPr>
              <a:t>lỗi</a:t>
            </a:r>
            <a:r>
              <a:rPr lang="en-US" altLang="en-US" sz="2000" dirty="0">
                <a:solidFill>
                  <a:srgbClr val="003366"/>
                </a:solidFill>
              </a:rPr>
              <a:t>, </a:t>
            </a:r>
            <a:r>
              <a:rPr lang="en-US" altLang="en-US" sz="2000" dirty="0" err="1">
                <a:solidFill>
                  <a:srgbClr val="003366"/>
                </a:solidFill>
              </a:rPr>
              <a:t>trình</a:t>
            </a:r>
            <a:r>
              <a:rPr lang="en-US" altLang="en-US" sz="2000" dirty="0">
                <a:solidFill>
                  <a:srgbClr val="003366"/>
                </a:solidFill>
              </a:rPr>
              <a:t> </a:t>
            </a:r>
            <a:r>
              <a:rPr lang="en-US" altLang="en-US" sz="2000" dirty="0" err="1">
                <a:solidFill>
                  <a:srgbClr val="003366"/>
                </a:solidFill>
              </a:rPr>
              <a:t>duyệt</a:t>
            </a:r>
            <a:r>
              <a:rPr lang="en-US" altLang="en-US" sz="2000" dirty="0">
                <a:solidFill>
                  <a:srgbClr val="003366"/>
                </a:solidFill>
              </a:rPr>
              <a:t> </a:t>
            </a:r>
            <a:r>
              <a:rPr lang="en-US" altLang="en-US" sz="2000" dirty="0" err="1">
                <a:solidFill>
                  <a:srgbClr val="003366"/>
                </a:solidFill>
              </a:rPr>
              <a:t>không</a:t>
            </a:r>
            <a:r>
              <a:rPr lang="en-US" altLang="en-US" sz="2000" dirty="0">
                <a:solidFill>
                  <a:srgbClr val="003366"/>
                </a:solidFill>
              </a:rPr>
              <a:t> </a:t>
            </a:r>
            <a:r>
              <a:rPr lang="en-US" altLang="en-US" sz="2000" dirty="0" err="1">
                <a:solidFill>
                  <a:srgbClr val="003366"/>
                </a:solidFill>
              </a:rPr>
              <a:t>trợ</a:t>
            </a:r>
            <a:r>
              <a:rPr lang="en-US" altLang="en-US" sz="2000" dirty="0">
                <a:solidFill>
                  <a:srgbClr val="003366"/>
                </a:solidFill>
              </a:rPr>
              <a:t> </a:t>
            </a:r>
            <a:r>
              <a:rPr lang="en-US" altLang="en-US" sz="2000" dirty="0" err="1">
                <a:solidFill>
                  <a:srgbClr val="003366"/>
                </a:solidFill>
              </a:rPr>
              <a:t>giúp</a:t>
            </a:r>
            <a:r>
              <a:rPr lang="en-US" altLang="en-US" sz="2000" dirty="0">
                <a:solidFill>
                  <a:srgbClr val="003366"/>
                </a:solidFill>
              </a:rPr>
              <a:t> frame</a:t>
            </a:r>
            <a:r>
              <a:rPr lang="en-US" altLang="en-US" sz="2000" dirty="0">
                <a:solidFill>
                  <a:srgbClr val="5086C2"/>
                </a:solidFill>
              </a:rPr>
              <a:t>&lt;/</a:t>
            </a:r>
            <a:r>
              <a:rPr lang="en-US" altLang="en-US" sz="2000" dirty="0" err="1">
                <a:solidFill>
                  <a:srgbClr val="5086C2"/>
                </a:solidFill>
              </a:rPr>
              <a:t>noframe</a:t>
            </a:r>
            <a:r>
              <a:rPr lang="en-US" altLang="en-US" sz="2000" dirty="0">
                <a:solidFill>
                  <a:srgbClr val="5086C2"/>
                </a:solidFill>
              </a:rPr>
              <a:t>&gt;</a:t>
            </a:r>
            <a:endParaRPr lang="en-US" altLang="en-US" sz="2000" dirty="0">
              <a:solidFill>
                <a:srgbClr val="003366"/>
              </a:solidFill>
            </a:endParaRPr>
          </a:p>
          <a:p>
            <a:pPr marL="0" indent="0" fontAlgn="base">
              <a:lnSpc>
                <a:spcPct val="100000"/>
              </a:lnSpc>
              <a:spcBef>
                <a:spcPct val="0"/>
              </a:spcBef>
              <a:spcAft>
                <a:spcPct val="0"/>
              </a:spcAft>
              <a:buNone/>
            </a:pPr>
            <a:r>
              <a:rPr lang="en-US" altLang="en-US" sz="2000" dirty="0">
                <a:solidFill>
                  <a:srgbClr val="5086C2"/>
                </a:solidFill>
              </a:rPr>
              <a:t>&lt;/frameset&gt; &lt;/html&gt;</a:t>
            </a:r>
            <a:endParaRPr lang="en-US" dirty="0"/>
          </a:p>
        </p:txBody>
      </p:sp>
      <p:sp>
        <p:nvSpPr>
          <p:cNvPr id="3" name="Title 2">
            <a:extLst>
              <a:ext uri="{FF2B5EF4-FFF2-40B4-BE49-F238E27FC236}">
                <a16:creationId xmlns:a16="http://schemas.microsoft.com/office/drawing/2014/main" id="{2F4D3B38-51E3-4E2A-AA2A-355306A3ED61}"/>
              </a:ext>
            </a:extLst>
          </p:cNvPr>
          <p:cNvSpPr>
            <a:spLocks noGrp="1"/>
          </p:cNvSpPr>
          <p:nvPr>
            <p:ph type="title"/>
          </p:nvPr>
        </p:nvSpPr>
        <p:spPr/>
        <p:txBody>
          <a:bodyPr/>
          <a:lstStyle/>
          <a:p>
            <a:r>
              <a:rPr lang="en-US" altLang="en-US" sz="3600"/>
              <a:t>Thiết kế web với HTML</a:t>
            </a:r>
            <a:endParaRPr lang="en-US"/>
          </a:p>
        </p:txBody>
      </p:sp>
    </p:spTree>
    <p:extLst>
      <p:ext uri="{BB962C8B-B14F-4D97-AF65-F5344CB8AC3E}">
        <p14:creationId xmlns:p14="http://schemas.microsoft.com/office/powerpoint/2010/main" val="2427410853"/>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47D789E-C61B-414F-B357-B5DF02BDA3A5}"/>
              </a:ext>
            </a:extLst>
          </p:cNvPr>
          <p:cNvSpPr>
            <a:spLocks noGrp="1"/>
          </p:cNvSpPr>
          <p:nvPr>
            <p:ph idx="1"/>
          </p:nvPr>
        </p:nvSpPr>
        <p:spPr>
          <a:xfrm>
            <a:off x="1981200" y="1066800"/>
            <a:ext cx="8229600" cy="5105400"/>
          </a:xfrm>
        </p:spPr>
        <p:txBody>
          <a:bodyPr>
            <a:normAutofit/>
          </a:bodyPr>
          <a:lstStyle/>
          <a:p>
            <a:pPr marL="109728" indent="0">
              <a:buNone/>
            </a:pPr>
            <a:r>
              <a:rPr lang="en-US" altLang="en-US" sz="2400" b="1" dirty="0" err="1"/>
              <a:t>Tệp</a:t>
            </a:r>
            <a:r>
              <a:rPr lang="en-US" altLang="en-US" sz="2400" b="1" dirty="0"/>
              <a:t> "frame_content.html"</a:t>
            </a:r>
          </a:p>
          <a:p>
            <a:pPr marL="0" indent="0" fontAlgn="base">
              <a:lnSpc>
                <a:spcPct val="100000"/>
              </a:lnSpc>
              <a:spcBef>
                <a:spcPct val="0"/>
              </a:spcBef>
              <a:spcAft>
                <a:spcPct val="0"/>
              </a:spcAft>
              <a:buNone/>
            </a:pPr>
            <a:r>
              <a:rPr lang="en-US" altLang="en-US" sz="2000" dirty="0">
                <a:solidFill>
                  <a:srgbClr val="5086C2"/>
                </a:solidFill>
              </a:rPr>
              <a:t>&lt;html&gt;</a:t>
            </a:r>
          </a:p>
          <a:p>
            <a:pPr marL="0" indent="0" fontAlgn="base">
              <a:lnSpc>
                <a:spcPct val="100000"/>
              </a:lnSpc>
              <a:spcBef>
                <a:spcPct val="0"/>
              </a:spcBef>
              <a:spcAft>
                <a:spcPct val="0"/>
              </a:spcAft>
              <a:buNone/>
            </a:pPr>
            <a:r>
              <a:rPr lang="en-US" altLang="en-US" sz="2000" dirty="0">
                <a:solidFill>
                  <a:srgbClr val="5086C2"/>
                </a:solidFill>
              </a:rPr>
              <a:t>&lt;head&gt;</a:t>
            </a:r>
          </a:p>
          <a:p>
            <a:pPr marL="0" indent="0" fontAlgn="base">
              <a:lnSpc>
                <a:spcPct val="100000"/>
              </a:lnSpc>
              <a:spcBef>
                <a:spcPct val="0"/>
              </a:spcBef>
              <a:spcAft>
                <a:spcPct val="0"/>
              </a:spcAft>
              <a:buNone/>
            </a:pPr>
            <a:r>
              <a:rPr lang="en-US" altLang="en-US" sz="2000" dirty="0">
                <a:solidFill>
                  <a:srgbClr val="A0B5C4"/>
                </a:solidFill>
              </a:rPr>
              <a:t>&lt;!-- </a:t>
            </a:r>
            <a:r>
              <a:rPr lang="en-US" altLang="en-US" sz="2000" dirty="0" err="1">
                <a:solidFill>
                  <a:srgbClr val="A0B5C4"/>
                </a:solidFill>
              </a:rPr>
              <a:t>khai</a:t>
            </a:r>
            <a:r>
              <a:rPr lang="en-US" altLang="en-US" sz="2000" dirty="0">
                <a:solidFill>
                  <a:srgbClr val="A0B5C4"/>
                </a:solidFill>
              </a:rPr>
              <a:t> </a:t>
            </a:r>
            <a:r>
              <a:rPr lang="en-US" altLang="en-US" sz="2000" dirty="0" err="1">
                <a:solidFill>
                  <a:srgbClr val="A0B5C4"/>
                </a:solidFill>
              </a:rPr>
              <a:t>báo</a:t>
            </a:r>
            <a:r>
              <a:rPr lang="en-US" altLang="en-US" sz="2000" dirty="0">
                <a:solidFill>
                  <a:srgbClr val="A0B5C4"/>
                </a:solidFill>
              </a:rPr>
              <a:t> </a:t>
            </a:r>
            <a:r>
              <a:rPr lang="en-US" altLang="en-US" sz="2000" dirty="0" err="1">
                <a:solidFill>
                  <a:srgbClr val="A0B5C4"/>
                </a:solidFill>
              </a:rPr>
              <a:t>hiển</a:t>
            </a:r>
            <a:r>
              <a:rPr lang="en-US" altLang="en-US" sz="2000" dirty="0">
                <a:solidFill>
                  <a:srgbClr val="A0B5C4"/>
                </a:solidFill>
              </a:rPr>
              <a:t> </a:t>
            </a:r>
            <a:r>
              <a:rPr lang="en-US" altLang="en-US" sz="2000" dirty="0" err="1">
                <a:solidFill>
                  <a:srgbClr val="A0B5C4"/>
                </a:solidFill>
              </a:rPr>
              <a:t>thị</a:t>
            </a:r>
            <a:r>
              <a:rPr lang="en-US" altLang="en-US" sz="2000" dirty="0">
                <a:solidFill>
                  <a:srgbClr val="A0B5C4"/>
                </a:solidFill>
              </a:rPr>
              <a:t> </a:t>
            </a:r>
            <a:r>
              <a:rPr lang="en-US" altLang="en-US" sz="2000" dirty="0" err="1">
                <a:solidFill>
                  <a:srgbClr val="A0B5C4"/>
                </a:solidFill>
              </a:rPr>
              <a:t>liên</a:t>
            </a:r>
            <a:r>
              <a:rPr lang="en-US" altLang="en-US" sz="2000" dirty="0">
                <a:solidFill>
                  <a:srgbClr val="A0B5C4"/>
                </a:solidFill>
              </a:rPr>
              <a:t> </a:t>
            </a:r>
            <a:r>
              <a:rPr lang="en-US" altLang="en-US" sz="2000" dirty="0" err="1">
                <a:solidFill>
                  <a:srgbClr val="A0B5C4"/>
                </a:solidFill>
              </a:rPr>
              <a:t>kết</a:t>
            </a:r>
            <a:r>
              <a:rPr lang="en-US" altLang="en-US" sz="2000" dirty="0">
                <a:solidFill>
                  <a:srgbClr val="A0B5C4"/>
                </a:solidFill>
              </a:rPr>
              <a:t> </a:t>
            </a:r>
            <a:r>
              <a:rPr lang="en-US" altLang="en-US" sz="2000" dirty="0" err="1">
                <a:solidFill>
                  <a:srgbClr val="A0B5C4"/>
                </a:solidFill>
              </a:rPr>
              <a:t>đến</a:t>
            </a:r>
            <a:r>
              <a:rPr lang="en-US" altLang="en-US" sz="2000" dirty="0">
                <a:solidFill>
                  <a:srgbClr val="A0B5C4"/>
                </a:solidFill>
              </a:rPr>
              <a:t> frame_Mail.html ở </a:t>
            </a:r>
            <a:r>
              <a:rPr lang="en-US" altLang="en-US" sz="2000" dirty="0" err="1">
                <a:solidFill>
                  <a:srgbClr val="A0B5C4"/>
                </a:solidFill>
              </a:rPr>
              <a:t>cửa</a:t>
            </a:r>
            <a:r>
              <a:rPr lang="en-US" altLang="en-US" sz="2000" dirty="0">
                <a:solidFill>
                  <a:srgbClr val="A0B5C4"/>
                </a:solidFill>
              </a:rPr>
              <a:t> </a:t>
            </a:r>
            <a:r>
              <a:rPr lang="en-US" altLang="en-US" sz="2000" dirty="0" err="1">
                <a:solidFill>
                  <a:srgbClr val="A0B5C4"/>
                </a:solidFill>
              </a:rPr>
              <a:t>sổ</a:t>
            </a:r>
            <a:r>
              <a:rPr lang="en-US" altLang="en-US" sz="2000" dirty="0">
                <a:solidFill>
                  <a:srgbClr val="A0B5C4"/>
                </a:solidFill>
              </a:rPr>
              <a:t> </a:t>
            </a:r>
            <a:r>
              <a:rPr lang="en-US" altLang="en-US" sz="2000" dirty="0" err="1">
                <a:solidFill>
                  <a:srgbClr val="A0B5C4"/>
                </a:solidFill>
              </a:rPr>
              <a:t>bên</a:t>
            </a:r>
            <a:r>
              <a:rPr lang="en-US" altLang="en-US" sz="2000" dirty="0">
                <a:solidFill>
                  <a:srgbClr val="A0B5C4"/>
                </a:solidFill>
              </a:rPr>
              <a:t> </a:t>
            </a:r>
            <a:r>
              <a:rPr lang="en-US" altLang="en-US" sz="2000" dirty="0" err="1">
                <a:solidFill>
                  <a:srgbClr val="A0B5C4"/>
                </a:solidFill>
              </a:rPr>
              <a:t>phải</a:t>
            </a:r>
            <a:r>
              <a:rPr lang="en-US" altLang="en-US" sz="2000" dirty="0">
                <a:solidFill>
                  <a:srgbClr val="A0B5C4"/>
                </a:solidFill>
              </a:rPr>
              <a:t> --&gt;</a:t>
            </a:r>
          </a:p>
          <a:p>
            <a:pPr marL="0" indent="0" fontAlgn="base">
              <a:lnSpc>
                <a:spcPct val="100000"/>
              </a:lnSpc>
              <a:spcBef>
                <a:spcPct val="0"/>
              </a:spcBef>
              <a:spcAft>
                <a:spcPct val="0"/>
              </a:spcAft>
              <a:buNone/>
            </a:pPr>
            <a:r>
              <a:rPr lang="en-US" altLang="en-US" sz="2000" dirty="0">
                <a:solidFill>
                  <a:srgbClr val="5086C2"/>
                </a:solidFill>
              </a:rPr>
              <a:t>&lt;base</a:t>
            </a:r>
            <a:r>
              <a:rPr lang="en-US" altLang="en-US" sz="2000" dirty="0">
                <a:solidFill>
                  <a:srgbClr val="003366"/>
                </a:solidFill>
              </a:rPr>
              <a:t> target="</a:t>
            </a:r>
            <a:r>
              <a:rPr lang="en-US" altLang="en-US" sz="2000" dirty="0" err="1">
                <a:solidFill>
                  <a:srgbClr val="003366"/>
                </a:solidFill>
              </a:rPr>
              <a:t>frame_Main</a:t>
            </a:r>
            <a:r>
              <a:rPr lang="en-US" altLang="en-US" sz="2000" dirty="0">
                <a:solidFill>
                  <a:srgbClr val="003366"/>
                </a:solidFill>
              </a:rPr>
              <a:t>"</a:t>
            </a:r>
            <a:r>
              <a:rPr lang="en-US" altLang="en-US" sz="2000" dirty="0">
                <a:solidFill>
                  <a:srgbClr val="5086C2"/>
                </a:solidFill>
              </a:rPr>
              <a:t>&gt;</a:t>
            </a:r>
          </a:p>
          <a:p>
            <a:pPr marL="0" indent="0" fontAlgn="base">
              <a:lnSpc>
                <a:spcPct val="100000"/>
              </a:lnSpc>
              <a:spcBef>
                <a:spcPct val="0"/>
              </a:spcBef>
              <a:spcAft>
                <a:spcPct val="0"/>
              </a:spcAft>
              <a:buNone/>
            </a:pPr>
            <a:r>
              <a:rPr lang="en-US" altLang="en-US" sz="2000" dirty="0">
                <a:solidFill>
                  <a:srgbClr val="5086C2"/>
                </a:solidFill>
              </a:rPr>
              <a:t>&lt;title&gt;</a:t>
            </a:r>
            <a:r>
              <a:rPr lang="en-US" altLang="en-US" sz="2000" dirty="0">
                <a:solidFill>
                  <a:srgbClr val="003366"/>
                </a:solidFill>
              </a:rPr>
              <a:t>vi du </a:t>
            </a:r>
            <a:r>
              <a:rPr lang="en-US" altLang="en-US" sz="2000" dirty="0" err="1">
                <a:solidFill>
                  <a:srgbClr val="003366"/>
                </a:solidFill>
              </a:rPr>
              <a:t>ve</a:t>
            </a:r>
            <a:r>
              <a:rPr lang="en-US" altLang="en-US" sz="2000" dirty="0">
                <a:solidFill>
                  <a:srgbClr val="003366"/>
                </a:solidFill>
              </a:rPr>
              <a:t> frame...content...</a:t>
            </a:r>
            <a:r>
              <a:rPr lang="en-US" altLang="en-US" sz="2000" dirty="0">
                <a:solidFill>
                  <a:srgbClr val="5086C2"/>
                </a:solidFill>
              </a:rPr>
              <a:t>&lt;/title&gt;</a:t>
            </a:r>
          </a:p>
          <a:p>
            <a:pPr marL="0" indent="0" fontAlgn="base">
              <a:lnSpc>
                <a:spcPct val="100000"/>
              </a:lnSpc>
              <a:spcBef>
                <a:spcPct val="0"/>
              </a:spcBef>
              <a:spcAft>
                <a:spcPct val="0"/>
              </a:spcAft>
              <a:buNone/>
            </a:pPr>
            <a:r>
              <a:rPr lang="en-US" altLang="en-US" sz="2000" dirty="0">
                <a:solidFill>
                  <a:srgbClr val="5086C2"/>
                </a:solidFill>
              </a:rPr>
              <a:t>&lt;/head&gt;</a:t>
            </a:r>
          </a:p>
          <a:p>
            <a:pPr marL="0" indent="0" fontAlgn="base">
              <a:lnSpc>
                <a:spcPct val="100000"/>
              </a:lnSpc>
              <a:spcBef>
                <a:spcPct val="0"/>
              </a:spcBef>
              <a:spcAft>
                <a:spcPct val="0"/>
              </a:spcAft>
              <a:buNone/>
            </a:pPr>
            <a:r>
              <a:rPr lang="en-US" altLang="en-US" sz="2000" dirty="0">
                <a:solidFill>
                  <a:srgbClr val="5086C2"/>
                </a:solidFill>
              </a:rPr>
              <a:t>&lt;body&gt;</a:t>
            </a:r>
          </a:p>
          <a:p>
            <a:pPr marL="0" indent="0" fontAlgn="base">
              <a:lnSpc>
                <a:spcPct val="100000"/>
              </a:lnSpc>
              <a:spcBef>
                <a:spcPct val="0"/>
              </a:spcBef>
              <a:spcAft>
                <a:spcPct val="0"/>
              </a:spcAft>
              <a:buNone/>
            </a:pPr>
            <a:r>
              <a:rPr lang="en-US" altLang="en-US" sz="2000" dirty="0">
                <a:solidFill>
                  <a:srgbClr val="003366"/>
                </a:solidFill>
              </a:rPr>
              <a:t>   MỤC LỤC</a:t>
            </a:r>
          </a:p>
          <a:p>
            <a:pPr marL="0" indent="0" fontAlgn="base">
              <a:lnSpc>
                <a:spcPct val="100000"/>
              </a:lnSpc>
              <a:spcBef>
                <a:spcPct val="0"/>
              </a:spcBef>
              <a:spcAft>
                <a:spcPct val="0"/>
              </a:spcAft>
              <a:buNone/>
            </a:pPr>
            <a:r>
              <a:rPr lang="en-US" altLang="en-US" sz="2000" dirty="0">
                <a:solidFill>
                  <a:srgbClr val="003366"/>
                </a:solidFill>
              </a:rPr>
              <a:t>   </a:t>
            </a:r>
            <a:r>
              <a:rPr lang="en-US" altLang="en-US" sz="2000" dirty="0">
                <a:solidFill>
                  <a:srgbClr val="5086C2"/>
                </a:solidFill>
              </a:rPr>
              <a:t>&lt;p&gt;&lt;a</a:t>
            </a:r>
            <a:r>
              <a:rPr lang="en-US" altLang="en-US" sz="2000" dirty="0">
                <a:solidFill>
                  <a:srgbClr val="003366"/>
                </a:solidFill>
              </a:rPr>
              <a:t> </a:t>
            </a:r>
            <a:r>
              <a:rPr lang="en-US" altLang="en-US" sz="2000" dirty="0" err="1">
                <a:solidFill>
                  <a:srgbClr val="003366"/>
                </a:solidFill>
              </a:rPr>
              <a:t>href</a:t>
            </a:r>
            <a:r>
              <a:rPr lang="en-US" altLang="en-US" sz="2000" dirty="0">
                <a:solidFill>
                  <a:srgbClr val="003366"/>
                </a:solidFill>
              </a:rPr>
              <a:t>="</a:t>
            </a:r>
            <a:r>
              <a:rPr lang="en-US" altLang="en-US" sz="2000" dirty="0" err="1">
                <a:solidFill>
                  <a:srgbClr val="003366"/>
                </a:solidFill>
              </a:rPr>
              <a:t>Frame_html.html#C</a:t>
            </a:r>
            <a:r>
              <a:rPr lang="en-US" altLang="en-US" sz="2000" dirty="0">
                <a:solidFill>
                  <a:srgbClr val="003366"/>
                </a:solidFill>
              </a:rPr>
              <a:t>&amp;#7845;u_trúc_trang_web"&gt;</a:t>
            </a:r>
            <a:r>
              <a:rPr lang="en-US" altLang="en-US" sz="2000" dirty="0" err="1">
                <a:solidFill>
                  <a:srgbClr val="003366"/>
                </a:solidFill>
              </a:rPr>
              <a:t>Cấu</a:t>
            </a:r>
            <a:r>
              <a:rPr lang="en-US" altLang="en-US" sz="2000" dirty="0">
                <a:solidFill>
                  <a:srgbClr val="003366"/>
                </a:solidFill>
              </a:rPr>
              <a:t> </a:t>
            </a:r>
            <a:r>
              <a:rPr lang="en-US" altLang="en-US" sz="2000" dirty="0" err="1">
                <a:solidFill>
                  <a:srgbClr val="003366"/>
                </a:solidFill>
              </a:rPr>
              <a:t>trúc</a:t>
            </a:r>
            <a:r>
              <a:rPr lang="en-US" altLang="en-US" sz="2000" dirty="0">
                <a:solidFill>
                  <a:srgbClr val="003366"/>
                </a:solidFill>
              </a:rPr>
              <a:t> </a:t>
            </a:r>
            <a:r>
              <a:rPr lang="en-US" altLang="en-US" sz="2000" dirty="0" err="1">
                <a:solidFill>
                  <a:srgbClr val="003366"/>
                </a:solidFill>
              </a:rPr>
              <a:t>trang</a:t>
            </a:r>
            <a:r>
              <a:rPr lang="en-US" altLang="en-US" sz="2000" dirty="0">
                <a:solidFill>
                  <a:srgbClr val="003366"/>
                </a:solidFill>
              </a:rPr>
              <a:t> web</a:t>
            </a:r>
          </a:p>
          <a:p>
            <a:pPr marL="0" indent="0" fontAlgn="base">
              <a:lnSpc>
                <a:spcPct val="100000"/>
              </a:lnSpc>
              <a:spcBef>
                <a:spcPct val="0"/>
              </a:spcBef>
              <a:spcAft>
                <a:spcPct val="0"/>
              </a:spcAft>
              <a:buNone/>
            </a:pPr>
            <a:r>
              <a:rPr lang="en-US" altLang="en-US" sz="2000" dirty="0">
                <a:solidFill>
                  <a:srgbClr val="5086C2"/>
                </a:solidFill>
              </a:rPr>
              <a:t>   &lt;/a&gt;</a:t>
            </a:r>
          </a:p>
          <a:p>
            <a:pPr marL="0" indent="0" fontAlgn="base">
              <a:lnSpc>
                <a:spcPct val="100000"/>
              </a:lnSpc>
              <a:spcBef>
                <a:spcPct val="0"/>
              </a:spcBef>
              <a:spcAft>
                <a:spcPct val="0"/>
              </a:spcAft>
              <a:buNone/>
            </a:pPr>
            <a:r>
              <a:rPr lang="en-US" altLang="en-US" sz="2000" dirty="0">
                <a:solidFill>
                  <a:srgbClr val="5086C2"/>
                </a:solidFill>
              </a:rPr>
              <a:t>&lt;/body&gt;</a:t>
            </a:r>
          </a:p>
          <a:p>
            <a:pPr marL="0" indent="0" fontAlgn="base">
              <a:lnSpc>
                <a:spcPct val="100000"/>
              </a:lnSpc>
              <a:spcBef>
                <a:spcPct val="0"/>
              </a:spcBef>
              <a:spcAft>
                <a:spcPct val="0"/>
              </a:spcAft>
              <a:buNone/>
            </a:pPr>
            <a:r>
              <a:rPr lang="en-US" altLang="en-US" sz="2000" dirty="0">
                <a:solidFill>
                  <a:srgbClr val="5086C2"/>
                </a:solidFill>
              </a:rPr>
              <a:t>&lt;/html&gt;</a:t>
            </a:r>
          </a:p>
        </p:txBody>
      </p:sp>
      <p:sp>
        <p:nvSpPr>
          <p:cNvPr id="3" name="Title 2">
            <a:extLst>
              <a:ext uri="{FF2B5EF4-FFF2-40B4-BE49-F238E27FC236}">
                <a16:creationId xmlns:a16="http://schemas.microsoft.com/office/drawing/2014/main" id="{2F4D3B38-51E3-4E2A-AA2A-355306A3ED61}"/>
              </a:ext>
            </a:extLst>
          </p:cNvPr>
          <p:cNvSpPr>
            <a:spLocks noGrp="1"/>
          </p:cNvSpPr>
          <p:nvPr>
            <p:ph type="title"/>
          </p:nvPr>
        </p:nvSpPr>
        <p:spPr/>
        <p:txBody>
          <a:bodyPr/>
          <a:lstStyle/>
          <a:p>
            <a:r>
              <a:rPr lang="en-US" altLang="en-US" sz="3600"/>
              <a:t>Thiết kế web với HTML</a:t>
            </a:r>
            <a:endParaRPr lang="en-US"/>
          </a:p>
        </p:txBody>
      </p:sp>
    </p:spTree>
    <p:extLst>
      <p:ext uri="{BB962C8B-B14F-4D97-AF65-F5344CB8AC3E}">
        <p14:creationId xmlns:p14="http://schemas.microsoft.com/office/powerpoint/2010/main" val="793041151"/>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47D789E-C61B-414F-B357-B5DF02BDA3A5}"/>
              </a:ext>
            </a:extLst>
          </p:cNvPr>
          <p:cNvSpPr>
            <a:spLocks noGrp="1"/>
          </p:cNvSpPr>
          <p:nvPr>
            <p:ph idx="1"/>
          </p:nvPr>
        </p:nvSpPr>
        <p:spPr/>
        <p:txBody>
          <a:bodyPr>
            <a:normAutofit/>
          </a:bodyPr>
          <a:lstStyle/>
          <a:p>
            <a:pPr marL="109728" indent="0">
              <a:buNone/>
            </a:pPr>
            <a:r>
              <a:rPr lang="en-US" altLang="en-US" b="1"/>
              <a:t>8.1. Form</a:t>
            </a:r>
          </a:p>
          <a:p>
            <a:r>
              <a:rPr lang="en-US" altLang="en-US" sz="2400" b="1"/>
              <a:t>Form</a:t>
            </a:r>
            <a:r>
              <a:rPr lang="en-US" altLang="en-US" sz="2400"/>
              <a:t> cho phép bạn nhận thông tin hay phản hồi từ người dùng. </a:t>
            </a:r>
          </a:p>
          <a:p>
            <a:r>
              <a:rPr lang="en-US" altLang="en-US" sz="2400" b="1"/>
              <a:t>Tạo Form:</a:t>
            </a:r>
          </a:p>
          <a:p>
            <a:pPr marL="109728" indent="0">
              <a:buNone/>
            </a:pPr>
            <a:r>
              <a:rPr lang="en-US" altLang="en-US" sz="2400" b="1">
                <a:solidFill>
                  <a:srgbClr val="0070C0"/>
                </a:solidFill>
              </a:rPr>
              <a:t>&lt;form Method =</a:t>
            </a:r>
            <a:r>
              <a:rPr lang="en-US" altLang="en-US" sz="2400" b="1"/>
              <a:t> &lt;phương thức&gt; </a:t>
            </a:r>
            <a:r>
              <a:rPr lang="en-US" altLang="en-US" sz="2400" b="1">
                <a:solidFill>
                  <a:srgbClr val="0070C0"/>
                </a:solidFill>
              </a:rPr>
              <a:t>Action</a:t>
            </a:r>
            <a:r>
              <a:rPr lang="en-US" altLang="en-US" sz="2400" b="1"/>
              <a:t> = “URL”&gt; </a:t>
            </a:r>
            <a:r>
              <a:rPr lang="en-US" altLang="en-US" sz="2400"/>
              <a:t> </a:t>
            </a:r>
            <a:r>
              <a:rPr lang="en-US" altLang="en-US" sz="2400" b="1">
                <a:solidFill>
                  <a:srgbClr val="0070C0"/>
                </a:solidFill>
              </a:rPr>
              <a:t>&lt;input&gt;</a:t>
            </a:r>
            <a:r>
              <a:rPr lang="en-US" altLang="en-US" sz="2400" b="1"/>
              <a:t> </a:t>
            </a:r>
            <a:r>
              <a:rPr lang="en-US" altLang="en-US" sz="2400"/>
              <a:t>yêu cầu thông tin bằng một trong nhiều cách khác nhau</a:t>
            </a:r>
            <a:endParaRPr lang="en-US" altLang="en-US" sz="2400" b="1"/>
          </a:p>
          <a:p>
            <a:pPr marL="109728" indent="0">
              <a:buNone/>
            </a:pPr>
            <a:r>
              <a:rPr lang="en-US" altLang="en-US" sz="2400" b="1">
                <a:solidFill>
                  <a:srgbClr val="0070C0"/>
                </a:solidFill>
              </a:rPr>
              <a:t>&lt;/form&gt; </a:t>
            </a:r>
          </a:p>
          <a:p>
            <a:pPr marL="109728" indent="0">
              <a:buNone/>
            </a:pPr>
            <a:r>
              <a:rPr lang="en-US" altLang="en-US" sz="2400"/>
              <a:t>&lt;Phương thức&gt;:  nhận giá trị trị </a:t>
            </a:r>
            <a:r>
              <a:rPr lang="en-US" altLang="en-US" sz="2400" b="1">
                <a:solidFill>
                  <a:schemeClr val="tx2"/>
                </a:solidFill>
              </a:rPr>
              <a:t>Post</a:t>
            </a:r>
            <a:r>
              <a:rPr lang="en-US" altLang="en-US" sz="2400"/>
              <a:t> hoặc </a:t>
            </a:r>
            <a:r>
              <a:rPr lang="en-US" altLang="en-US" sz="2400" b="1">
                <a:solidFill>
                  <a:schemeClr val="tx2"/>
                </a:solidFill>
              </a:rPr>
              <a:t>Get </a:t>
            </a:r>
          </a:p>
          <a:p>
            <a:pPr marL="109728" indent="0">
              <a:buNone/>
            </a:pPr>
            <a:endParaRPr lang="en-US" altLang="en-US" sz="2400"/>
          </a:p>
          <a:p>
            <a:pPr marL="109728" indent="0">
              <a:buNone/>
            </a:pPr>
            <a:endParaRPr lang="en-US" altLang="en-US" sz="2400"/>
          </a:p>
          <a:p>
            <a:endParaRPr lang="en-US"/>
          </a:p>
        </p:txBody>
      </p:sp>
      <p:sp>
        <p:nvSpPr>
          <p:cNvPr id="3" name="Title 2">
            <a:extLst>
              <a:ext uri="{FF2B5EF4-FFF2-40B4-BE49-F238E27FC236}">
                <a16:creationId xmlns:a16="http://schemas.microsoft.com/office/drawing/2014/main" id="{2F4D3B38-51E3-4E2A-AA2A-355306A3ED61}"/>
              </a:ext>
            </a:extLst>
          </p:cNvPr>
          <p:cNvSpPr>
            <a:spLocks noGrp="1"/>
          </p:cNvSpPr>
          <p:nvPr>
            <p:ph type="title"/>
          </p:nvPr>
        </p:nvSpPr>
        <p:spPr/>
        <p:txBody>
          <a:bodyPr/>
          <a:lstStyle/>
          <a:p>
            <a:r>
              <a:rPr lang="en-US" altLang="en-US" sz="3600"/>
              <a:t>Thiết kế web với HTML</a:t>
            </a:r>
            <a:endParaRPr lang="en-US"/>
          </a:p>
        </p:txBody>
      </p:sp>
    </p:spTree>
    <p:extLst>
      <p:ext uri="{BB962C8B-B14F-4D97-AF65-F5344CB8AC3E}">
        <p14:creationId xmlns:p14="http://schemas.microsoft.com/office/powerpoint/2010/main" val="36899950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074FCB9-5287-4BAE-9E7F-52D01E4E7920}"/>
              </a:ext>
            </a:extLst>
          </p:cNvPr>
          <p:cNvSpPr>
            <a:spLocks noGrp="1"/>
          </p:cNvSpPr>
          <p:nvPr>
            <p:ph idx="1"/>
          </p:nvPr>
        </p:nvSpPr>
        <p:spPr/>
        <p:txBody>
          <a:bodyPr/>
          <a:lstStyle/>
          <a:p>
            <a:pPr>
              <a:spcBef>
                <a:spcPct val="0"/>
              </a:spcBef>
            </a:pPr>
            <a:r>
              <a:rPr lang="en-US" altLang="en-US"/>
              <a:t>Dữ liệu được truyền đi từ ứng dụng trên máy này, qua phần cứng về mạng của máy, tới bộ phận trung gian và đến nơi nhận, thông qua phần cứng của máy tính đích và chuyển tới ứng dụng.</a:t>
            </a:r>
          </a:p>
          <a:p>
            <a:pPr>
              <a:spcBef>
                <a:spcPct val="0"/>
              </a:spcBef>
              <a:buNone/>
            </a:pPr>
            <a:endParaRPr lang="en-US" altLang="en-US"/>
          </a:p>
          <a:p>
            <a:endParaRPr lang="en-US"/>
          </a:p>
        </p:txBody>
      </p:sp>
      <p:sp>
        <p:nvSpPr>
          <p:cNvPr id="3" name="Title 2">
            <a:extLst>
              <a:ext uri="{FF2B5EF4-FFF2-40B4-BE49-F238E27FC236}">
                <a16:creationId xmlns:a16="http://schemas.microsoft.com/office/drawing/2014/main" id="{A240F612-11CC-4F4F-8C77-CA4A062DC23C}"/>
              </a:ext>
            </a:extLst>
          </p:cNvPr>
          <p:cNvSpPr>
            <a:spLocks noGrp="1"/>
          </p:cNvSpPr>
          <p:nvPr>
            <p:ph type="title"/>
          </p:nvPr>
        </p:nvSpPr>
        <p:spPr/>
        <p:txBody>
          <a:bodyPr/>
          <a:lstStyle/>
          <a:p>
            <a:r>
              <a:rPr lang="en-US"/>
              <a:t>Giao thức mạng (Protocol) (tt)</a:t>
            </a:r>
          </a:p>
        </p:txBody>
      </p:sp>
    </p:spTree>
    <p:extLst>
      <p:ext uri="{BB962C8B-B14F-4D97-AF65-F5344CB8AC3E}">
        <p14:creationId xmlns:p14="http://schemas.microsoft.com/office/powerpoint/2010/main" val="2689936167"/>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47D789E-C61B-414F-B357-B5DF02BDA3A5}"/>
              </a:ext>
            </a:extLst>
          </p:cNvPr>
          <p:cNvSpPr>
            <a:spLocks noGrp="1"/>
          </p:cNvSpPr>
          <p:nvPr>
            <p:ph idx="1"/>
          </p:nvPr>
        </p:nvSpPr>
        <p:spPr/>
        <p:txBody>
          <a:bodyPr>
            <a:normAutofit/>
          </a:bodyPr>
          <a:lstStyle/>
          <a:p>
            <a:pPr marL="0" indent="0" fontAlgn="base">
              <a:spcBef>
                <a:spcPct val="0"/>
              </a:spcBef>
              <a:spcAft>
                <a:spcPct val="0"/>
              </a:spcAft>
              <a:buNone/>
            </a:pPr>
            <a:r>
              <a:rPr lang="en-US" altLang="en-US" b="1"/>
              <a:t>8.2. Trường văn bản và các thuộc tính</a:t>
            </a:r>
            <a:endParaRPr lang="en-US" altLang="en-US" sz="2600">
              <a:solidFill>
                <a:srgbClr val="4C59D2"/>
              </a:solidFill>
            </a:endParaRPr>
          </a:p>
          <a:p>
            <a:pPr marL="0" indent="0" fontAlgn="base">
              <a:spcBef>
                <a:spcPct val="0"/>
              </a:spcBef>
              <a:spcAft>
                <a:spcPct val="0"/>
              </a:spcAft>
              <a:buNone/>
            </a:pPr>
            <a:r>
              <a:rPr lang="en-US" altLang="en-US" sz="2400">
                <a:solidFill>
                  <a:srgbClr val="003366"/>
                </a:solidFill>
              </a:rPr>
              <a:t>&lt;</a:t>
            </a:r>
            <a:r>
              <a:rPr lang="en-US" altLang="en-US" sz="2400">
                <a:solidFill>
                  <a:srgbClr val="5086C2"/>
                </a:solidFill>
              </a:rPr>
              <a:t>TextArea </a:t>
            </a:r>
            <a:r>
              <a:rPr lang="en-US" altLang="en-US" sz="2400">
                <a:solidFill>
                  <a:srgbClr val="003366"/>
                </a:solidFill>
              </a:rPr>
              <a:t>Name = “name” Rows = number </a:t>
            </a:r>
          </a:p>
          <a:p>
            <a:pPr marL="0" indent="0" fontAlgn="base">
              <a:spcBef>
                <a:spcPct val="0"/>
              </a:spcBef>
              <a:spcAft>
                <a:spcPct val="0"/>
              </a:spcAft>
              <a:buNone/>
            </a:pPr>
            <a:r>
              <a:rPr lang="en-US" altLang="en-US" sz="2400">
                <a:solidFill>
                  <a:srgbClr val="003366"/>
                </a:solidFill>
              </a:rPr>
              <a:t>            Cols = number Wrap = &lt;value&gt;&gt;</a:t>
            </a:r>
          </a:p>
          <a:p>
            <a:pPr marL="0" indent="0" fontAlgn="base">
              <a:spcBef>
                <a:spcPct val="0"/>
              </a:spcBef>
              <a:spcAft>
                <a:spcPct val="0"/>
              </a:spcAft>
              <a:buNone/>
            </a:pPr>
            <a:r>
              <a:rPr lang="en-US" altLang="en-US" sz="2400">
                <a:solidFill>
                  <a:srgbClr val="003366"/>
                </a:solidFill>
              </a:rPr>
              <a:t>	Text…..</a:t>
            </a:r>
          </a:p>
          <a:p>
            <a:pPr marL="0" indent="0" fontAlgn="base">
              <a:spcBef>
                <a:spcPct val="0"/>
              </a:spcBef>
              <a:spcAft>
                <a:spcPct val="0"/>
              </a:spcAft>
              <a:buNone/>
            </a:pPr>
            <a:r>
              <a:rPr lang="en-US" altLang="en-US" sz="2400">
                <a:solidFill>
                  <a:srgbClr val="003366"/>
                </a:solidFill>
              </a:rPr>
              <a:t>&lt; </a:t>
            </a:r>
            <a:r>
              <a:rPr lang="en-US" altLang="en-US" sz="2400">
                <a:solidFill>
                  <a:srgbClr val="5086C2"/>
                </a:solidFill>
              </a:rPr>
              <a:t>/TextArea</a:t>
            </a:r>
            <a:r>
              <a:rPr lang="en-US" altLang="en-US" sz="2400">
                <a:solidFill>
                  <a:srgbClr val="003366"/>
                </a:solidFill>
              </a:rPr>
              <a:t>&gt;</a:t>
            </a:r>
            <a:endParaRPr lang="en-US" altLang="en-US" sz="2600">
              <a:solidFill>
                <a:srgbClr val="003366"/>
              </a:solidFill>
            </a:endParaRPr>
          </a:p>
          <a:p>
            <a:pPr marL="0" indent="0" fontAlgn="base">
              <a:spcBef>
                <a:spcPct val="0"/>
              </a:spcBef>
              <a:spcAft>
                <a:spcPct val="0"/>
              </a:spcAft>
              <a:buNone/>
            </a:pPr>
            <a:r>
              <a:rPr lang="en-US" altLang="en-US" sz="2400">
                <a:solidFill>
                  <a:srgbClr val="003366"/>
                </a:solidFill>
              </a:rPr>
              <a:t>Cho phép người dùng nhập nhiều dòng văn bản vào Form với số dòng và số cột cần hiển thị.</a:t>
            </a:r>
          </a:p>
          <a:p>
            <a:pPr marL="0" indent="0" fontAlgn="base">
              <a:spcBef>
                <a:spcPct val="0"/>
              </a:spcBef>
              <a:spcAft>
                <a:spcPct val="0"/>
              </a:spcAft>
              <a:buNone/>
            </a:pPr>
            <a:r>
              <a:rPr lang="en-US" altLang="en-US" sz="2400" b="1">
                <a:solidFill>
                  <a:srgbClr val="003366"/>
                </a:solidFill>
              </a:rPr>
              <a:t>Text</a:t>
            </a:r>
            <a:r>
              <a:rPr lang="en-US" altLang="en-US" sz="2400">
                <a:solidFill>
                  <a:srgbClr val="003366"/>
                </a:solidFill>
              </a:rPr>
              <a:t>: Hướng dẫn người sử dụng nhập dữ liệu.</a:t>
            </a:r>
            <a:endParaRPr lang="en-US" altLang="en-US" sz="2400" b="1">
              <a:solidFill>
                <a:srgbClr val="003366"/>
              </a:solidFill>
            </a:endParaRPr>
          </a:p>
          <a:p>
            <a:pPr marL="0" indent="0" fontAlgn="base">
              <a:spcBef>
                <a:spcPct val="0"/>
              </a:spcBef>
              <a:spcAft>
                <a:spcPct val="0"/>
              </a:spcAft>
              <a:buNone/>
            </a:pPr>
            <a:r>
              <a:rPr lang="en-US" altLang="en-US" sz="2400" b="1">
                <a:solidFill>
                  <a:srgbClr val="003366"/>
                </a:solidFill>
              </a:rPr>
              <a:t>Value</a:t>
            </a:r>
            <a:r>
              <a:rPr lang="en-US" altLang="en-US" sz="2400">
                <a:solidFill>
                  <a:srgbClr val="003366"/>
                </a:solidFill>
              </a:rPr>
              <a:t>: OFF (giá trị mặc định) nếu không dùng Wrap.</a:t>
            </a:r>
          </a:p>
          <a:p>
            <a:endParaRPr lang="en-US"/>
          </a:p>
        </p:txBody>
      </p:sp>
      <p:sp>
        <p:nvSpPr>
          <p:cNvPr id="3" name="Title 2">
            <a:extLst>
              <a:ext uri="{FF2B5EF4-FFF2-40B4-BE49-F238E27FC236}">
                <a16:creationId xmlns:a16="http://schemas.microsoft.com/office/drawing/2014/main" id="{2F4D3B38-51E3-4E2A-AA2A-355306A3ED61}"/>
              </a:ext>
            </a:extLst>
          </p:cNvPr>
          <p:cNvSpPr>
            <a:spLocks noGrp="1"/>
          </p:cNvSpPr>
          <p:nvPr>
            <p:ph type="title"/>
          </p:nvPr>
        </p:nvSpPr>
        <p:spPr/>
        <p:txBody>
          <a:bodyPr/>
          <a:lstStyle/>
          <a:p>
            <a:r>
              <a:rPr lang="en-US" altLang="en-US" sz="3600"/>
              <a:t>Thiết kế web với HTML</a:t>
            </a:r>
            <a:endParaRPr lang="en-US"/>
          </a:p>
        </p:txBody>
      </p:sp>
    </p:spTree>
    <p:extLst>
      <p:ext uri="{BB962C8B-B14F-4D97-AF65-F5344CB8AC3E}">
        <p14:creationId xmlns:p14="http://schemas.microsoft.com/office/powerpoint/2010/main" val="3919877586"/>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47D789E-C61B-414F-B357-B5DF02BDA3A5}"/>
              </a:ext>
            </a:extLst>
          </p:cNvPr>
          <p:cNvSpPr>
            <a:spLocks noGrp="1"/>
          </p:cNvSpPr>
          <p:nvPr>
            <p:ph idx="1"/>
          </p:nvPr>
        </p:nvSpPr>
        <p:spPr/>
        <p:txBody>
          <a:bodyPr/>
          <a:lstStyle/>
          <a:p>
            <a:pPr marL="0" indent="0" fontAlgn="base">
              <a:spcBef>
                <a:spcPct val="0"/>
              </a:spcBef>
              <a:spcAft>
                <a:spcPct val="0"/>
              </a:spcAft>
              <a:buNone/>
            </a:pPr>
            <a:r>
              <a:rPr lang="en-US" altLang="en-US" b="1"/>
              <a:t>8.3. Text Box</a:t>
            </a:r>
          </a:p>
          <a:p>
            <a:pPr marL="0" indent="0" algn="ctr" fontAlgn="base">
              <a:spcBef>
                <a:spcPct val="0"/>
              </a:spcBef>
              <a:spcAft>
                <a:spcPct val="0"/>
              </a:spcAft>
              <a:buNone/>
            </a:pPr>
            <a:r>
              <a:rPr lang="en-US" altLang="en-US">
                <a:solidFill>
                  <a:srgbClr val="003366"/>
                </a:solidFill>
              </a:rPr>
              <a:t>&lt;</a:t>
            </a:r>
            <a:r>
              <a:rPr lang="en-US" altLang="en-US">
                <a:solidFill>
                  <a:srgbClr val="5086C2"/>
                </a:solidFill>
              </a:rPr>
              <a:t>Input</a:t>
            </a:r>
            <a:r>
              <a:rPr lang="en-US" altLang="en-US">
                <a:solidFill>
                  <a:srgbClr val="003366"/>
                </a:solidFill>
              </a:rPr>
              <a:t> </a:t>
            </a:r>
            <a:r>
              <a:rPr lang="en-US" altLang="en-US">
                <a:solidFill>
                  <a:srgbClr val="5086C2"/>
                </a:solidFill>
              </a:rPr>
              <a:t>Type = Text</a:t>
            </a:r>
            <a:r>
              <a:rPr lang="en-US" altLang="en-US">
                <a:solidFill>
                  <a:srgbClr val="003366"/>
                </a:solidFill>
              </a:rPr>
              <a:t> Name = “Text_name”  </a:t>
            </a:r>
          </a:p>
          <a:p>
            <a:pPr marL="0" indent="0" algn="ctr" fontAlgn="base">
              <a:spcBef>
                <a:spcPct val="0"/>
              </a:spcBef>
              <a:spcAft>
                <a:spcPct val="0"/>
              </a:spcAft>
              <a:buNone/>
            </a:pPr>
            <a:r>
              <a:rPr lang="en-US" altLang="en-US">
                <a:solidFill>
                  <a:srgbClr val="003366"/>
                </a:solidFill>
              </a:rPr>
              <a:t>   Size =number MaxLength= number&gt;</a:t>
            </a:r>
          </a:p>
          <a:p>
            <a:pPr marL="0" indent="0" fontAlgn="base">
              <a:spcBef>
                <a:spcPct val="0"/>
              </a:spcBef>
              <a:spcAft>
                <a:spcPct val="0"/>
              </a:spcAft>
              <a:buNone/>
            </a:pPr>
            <a:r>
              <a:rPr lang="en-US" altLang="en-US">
                <a:solidFill>
                  <a:srgbClr val="003366"/>
                </a:solidFill>
              </a:rPr>
              <a:t>Cho phép người dùng nhập một đoạn văn bản có chiều dài Size và chiều dài tối đa cho đoạn văn bản là MaxLength (Size &lt; MaxLength)</a:t>
            </a:r>
          </a:p>
          <a:p>
            <a:endParaRPr lang="en-US"/>
          </a:p>
        </p:txBody>
      </p:sp>
      <p:sp>
        <p:nvSpPr>
          <p:cNvPr id="3" name="Title 2">
            <a:extLst>
              <a:ext uri="{FF2B5EF4-FFF2-40B4-BE49-F238E27FC236}">
                <a16:creationId xmlns:a16="http://schemas.microsoft.com/office/drawing/2014/main" id="{2F4D3B38-51E3-4E2A-AA2A-355306A3ED61}"/>
              </a:ext>
            </a:extLst>
          </p:cNvPr>
          <p:cNvSpPr>
            <a:spLocks noGrp="1"/>
          </p:cNvSpPr>
          <p:nvPr>
            <p:ph type="title"/>
          </p:nvPr>
        </p:nvSpPr>
        <p:spPr/>
        <p:txBody>
          <a:bodyPr/>
          <a:lstStyle/>
          <a:p>
            <a:r>
              <a:rPr lang="en-US" altLang="en-US" sz="3600"/>
              <a:t>Thiết kế web với HTML</a:t>
            </a:r>
            <a:endParaRPr lang="en-US"/>
          </a:p>
        </p:txBody>
      </p:sp>
    </p:spTree>
    <p:extLst>
      <p:ext uri="{BB962C8B-B14F-4D97-AF65-F5344CB8AC3E}">
        <p14:creationId xmlns:p14="http://schemas.microsoft.com/office/powerpoint/2010/main" val="2948966981"/>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47D789E-C61B-414F-B357-B5DF02BDA3A5}"/>
              </a:ext>
            </a:extLst>
          </p:cNvPr>
          <p:cNvSpPr>
            <a:spLocks noGrp="1"/>
          </p:cNvSpPr>
          <p:nvPr>
            <p:ph idx="1"/>
          </p:nvPr>
        </p:nvSpPr>
        <p:spPr/>
        <p:txBody>
          <a:bodyPr>
            <a:normAutofit/>
          </a:bodyPr>
          <a:lstStyle/>
          <a:p>
            <a:pPr marL="0" indent="0" fontAlgn="base">
              <a:spcBef>
                <a:spcPct val="0"/>
              </a:spcBef>
              <a:spcAft>
                <a:spcPct val="0"/>
              </a:spcAft>
              <a:buNone/>
            </a:pPr>
            <a:r>
              <a:rPr lang="en-US" altLang="en-US" b="1"/>
              <a:t>8.4. Check Box</a:t>
            </a:r>
            <a:endParaRPr lang="en-US" altLang="en-US" sz="2400" b="1"/>
          </a:p>
          <a:p>
            <a:pPr marL="0" indent="0" algn="ctr" fontAlgn="base">
              <a:spcBef>
                <a:spcPct val="0"/>
              </a:spcBef>
              <a:spcAft>
                <a:spcPct val="0"/>
              </a:spcAft>
              <a:buNone/>
            </a:pPr>
            <a:r>
              <a:rPr lang="en-US" altLang="en-US" sz="2200">
                <a:solidFill>
                  <a:srgbClr val="003366"/>
                </a:solidFill>
              </a:rPr>
              <a:t>&lt;</a:t>
            </a:r>
            <a:r>
              <a:rPr lang="en-US" altLang="en-US" sz="2200">
                <a:solidFill>
                  <a:srgbClr val="5086C2"/>
                </a:solidFill>
              </a:rPr>
              <a:t>Input</a:t>
            </a:r>
            <a:r>
              <a:rPr lang="en-US" altLang="en-US" sz="2200">
                <a:solidFill>
                  <a:srgbClr val="003366"/>
                </a:solidFill>
              </a:rPr>
              <a:t> </a:t>
            </a:r>
            <a:r>
              <a:rPr lang="en-US" altLang="en-US" sz="2200">
                <a:solidFill>
                  <a:srgbClr val="5086C2"/>
                </a:solidFill>
              </a:rPr>
              <a:t>Type = CheckBox</a:t>
            </a:r>
            <a:r>
              <a:rPr lang="en-US" altLang="en-US" sz="2200">
                <a:solidFill>
                  <a:srgbClr val="003366"/>
                </a:solidFill>
              </a:rPr>
              <a:t>  Name = “name” Value = “giá trị”&gt; </a:t>
            </a:r>
            <a:r>
              <a:rPr lang="en-US" altLang="en-US" sz="2200" b="1">
                <a:solidFill>
                  <a:srgbClr val="003366"/>
                </a:solidFill>
              </a:rPr>
              <a:t>String</a:t>
            </a:r>
          </a:p>
          <a:p>
            <a:pPr marL="0" indent="0" fontAlgn="base">
              <a:spcBef>
                <a:spcPct val="0"/>
              </a:spcBef>
              <a:spcAft>
                <a:spcPct val="0"/>
              </a:spcAft>
              <a:buNone/>
            </a:pPr>
            <a:r>
              <a:rPr lang="en-US" altLang="en-US" sz="2400">
                <a:solidFill>
                  <a:srgbClr val="003366"/>
                </a:solidFill>
              </a:rPr>
              <a:t>Tuỳ chọn này được dùng khi có nhiều giá trị cho một tuỳ chọn.</a:t>
            </a:r>
          </a:p>
          <a:p>
            <a:pPr marL="0" indent="0" fontAlgn="base">
              <a:spcBef>
                <a:spcPct val="0"/>
              </a:spcBef>
              <a:spcAft>
                <a:spcPct val="0"/>
              </a:spcAft>
              <a:buNone/>
            </a:pPr>
            <a:r>
              <a:rPr lang="en-US" altLang="en-US" sz="2400">
                <a:solidFill>
                  <a:srgbClr val="003366"/>
                </a:solidFill>
              </a:rPr>
              <a:t>Muốn xác định trạng thái mặc định của checkBox là đánh dấu hoặc không đánh dấu thì thêm một trong hai giá trị: </a:t>
            </a:r>
            <a:r>
              <a:rPr lang="en-US" altLang="en-US" sz="2400" b="1">
                <a:solidFill>
                  <a:srgbClr val="003366"/>
                </a:solidFill>
              </a:rPr>
              <a:t>Checked</a:t>
            </a:r>
            <a:r>
              <a:rPr lang="en-US" altLang="en-US" sz="2400">
                <a:solidFill>
                  <a:srgbClr val="003366"/>
                </a:solidFill>
              </a:rPr>
              <a:t> hoặc </a:t>
            </a:r>
            <a:r>
              <a:rPr lang="en-US" altLang="en-US" sz="2400" b="1">
                <a:solidFill>
                  <a:srgbClr val="003366"/>
                </a:solidFill>
              </a:rPr>
              <a:t>UnChecked</a:t>
            </a:r>
            <a:endParaRPr lang="en-US" altLang="en-US" sz="2400">
              <a:solidFill>
                <a:srgbClr val="003366"/>
              </a:solidFill>
            </a:endParaRPr>
          </a:p>
          <a:p>
            <a:pPr marL="0" indent="0" fontAlgn="base">
              <a:spcBef>
                <a:spcPct val="0"/>
              </a:spcBef>
              <a:spcAft>
                <a:spcPct val="0"/>
              </a:spcAft>
              <a:buNone/>
            </a:pPr>
            <a:r>
              <a:rPr lang="en-US" altLang="en-US" sz="2400">
                <a:solidFill>
                  <a:srgbClr val="003366"/>
                </a:solidFill>
              </a:rPr>
              <a:t>String: Là xâu thông báo lựa chọn.</a:t>
            </a:r>
          </a:p>
          <a:p>
            <a:endParaRPr lang="en-US"/>
          </a:p>
        </p:txBody>
      </p:sp>
      <p:sp>
        <p:nvSpPr>
          <p:cNvPr id="3" name="Title 2">
            <a:extLst>
              <a:ext uri="{FF2B5EF4-FFF2-40B4-BE49-F238E27FC236}">
                <a16:creationId xmlns:a16="http://schemas.microsoft.com/office/drawing/2014/main" id="{2F4D3B38-51E3-4E2A-AA2A-355306A3ED61}"/>
              </a:ext>
            </a:extLst>
          </p:cNvPr>
          <p:cNvSpPr>
            <a:spLocks noGrp="1"/>
          </p:cNvSpPr>
          <p:nvPr>
            <p:ph type="title"/>
          </p:nvPr>
        </p:nvSpPr>
        <p:spPr/>
        <p:txBody>
          <a:bodyPr/>
          <a:lstStyle/>
          <a:p>
            <a:r>
              <a:rPr lang="en-US" altLang="en-US" sz="3600"/>
              <a:t>Thiết kế web với HTML</a:t>
            </a:r>
            <a:endParaRPr lang="en-US"/>
          </a:p>
        </p:txBody>
      </p:sp>
    </p:spTree>
    <p:extLst>
      <p:ext uri="{BB962C8B-B14F-4D97-AF65-F5344CB8AC3E}">
        <p14:creationId xmlns:p14="http://schemas.microsoft.com/office/powerpoint/2010/main" val="2496278723"/>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47D789E-C61B-414F-B357-B5DF02BDA3A5}"/>
              </a:ext>
            </a:extLst>
          </p:cNvPr>
          <p:cNvSpPr>
            <a:spLocks noGrp="1"/>
          </p:cNvSpPr>
          <p:nvPr>
            <p:ph idx="1"/>
          </p:nvPr>
        </p:nvSpPr>
        <p:spPr/>
        <p:txBody>
          <a:bodyPr/>
          <a:lstStyle/>
          <a:p>
            <a:pPr marL="0" indent="0" fontAlgn="base">
              <a:spcBef>
                <a:spcPct val="0"/>
              </a:spcBef>
              <a:spcAft>
                <a:spcPct val="0"/>
              </a:spcAft>
              <a:buNone/>
            </a:pPr>
            <a:r>
              <a:rPr lang="en-US" altLang="en-US" sz="3200" b="1"/>
              <a:t>8.5. Radio Button</a:t>
            </a:r>
            <a:endParaRPr lang="en-US" altLang="en-US" b="1"/>
          </a:p>
          <a:p>
            <a:pPr marL="0" indent="0" algn="ctr" fontAlgn="base">
              <a:spcBef>
                <a:spcPct val="0"/>
              </a:spcBef>
              <a:spcAft>
                <a:spcPct val="0"/>
              </a:spcAft>
              <a:buNone/>
            </a:pPr>
            <a:r>
              <a:rPr lang="en-US" altLang="en-US" sz="2400">
                <a:solidFill>
                  <a:srgbClr val="003366"/>
                </a:solidFill>
              </a:rPr>
              <a:t>&lt;</a:t>
            </a:r>
            <a:r>
              <a:rPr lang="en-US" altLang="en-US" sz="2400">
                <a:solidFill>
                  <a:srgbClr val="5086C2"/>
                </a:solidFill>
              </a:rPr>
              <a:t>Input Type</a:t>
            </a:r>
            <a:r>
              <a:rPr lang="en-US" altLang="en-US" sz="2400">
                <a:solidFill>
                  <a:srgbClr val="003366"/>
                </a:solidFill>
              </a:rPr>
              <a:t> = </a:t>
            </a:r>
            <a:r>
              <a:rPr lang="en-US" altLang="en-US" sz="2400">
                <a:solidFill>
                  <a:srgbClr val="5086C2"/>
                </a:solidFill>
              </a:rPr>
              <a:t>Radio</a:t>
            </a:r>
            <a:r>
              <a:rPr lang="en-US" altLang="en-US" sz="2400">
                <a:solidFill>
                  <a:srgbClr val="003366"/>
                </a:solidFill>
              </a:rPr>
              <a:t>  Name = “name” Value = “giá trị”&gt; </a:t>
            </a:r>
            <a:r>
              <a:rPr lang="en-US" altLang="en-US" sz="2400" b="1">
                <a:solidFill>
                  <a:srgbClr val="003366"/>
                </a:solidFill>
              </a:rPr>
              <a:t>String</a:t>
            </a:r>
            <a:endParaRPr lang="en-US" altLang="en-US" b="1">
              <a:solidFill>
                <a:srgbClr val="003366"/>
              </a:solidFill>
            </a:endParaRPr>
          </a:p>
          <a:p>
            <a:pPr marL="0" indent="0" fontAlgn="base">
              <a:spcBef>
                <a:spcPct val="0"/>
              </a:spcBef>
              <a:spcAft>
                <a:spcPct val="0"/>
              </a:spcAft>
              <a:buNone/>
            </a:pPr>
            <a:r>
              <a:rPr lang="en-US" altLang="en-US" sz="2400">
                <a:solidFill>
                  <a:srgbClr val="003366"/>
                </a:solidFill>
              </a:rPr>
              <a:t>	Cho phép người dùng lựa chọn trong các tuỳ chọn được định trước. </a:t>
            </a:r>
          </a:p>
          <a:p>
            <a:pPr marL="0" indent="0" fontAlgn="base">
              <a:spcBef>
                <a:spcPct val="0"/>
              </a:spcBef>
              <a:spcAft>
                <a:spcPct val="0"/>
              </a:spcAft>
              <a:buNone/>
            </a:pPr>
            <a:r>
              <a:rPr lang="en-US" altLang="en-US" sz="2400">
                <a:solidFill>
                  <a:srgbClr val="003366"/>
                </a:solidFill>
              </a:rPr>
              <a:t>	Thuộc tính </a:t>
            </a:r>
            <a:r>
              <a:rPr lang="en-US" altLang="en-US" sz="2400" b="1">
                <a:solidFill>
                  <a:srgbClr val="003366"/>
                </a:solidFill>
              </a:rPr>
              <a:t>Name</a:t>
            </a:r>
            <a:r>
              <a:rPr lang="en-US" altLang="en-US" sz="2400">
                <a:solidFill>
                  <a:srgbClr val="003366"/>
                </a:solidFill>
              </a:rPr>
              <a:t> phải giống nhau và thuộc tính </a:t>
            </a:r>
            <a:r>
              <a:rPr lang="en-US" altLang="en-US" sz="2400" b="1">
                <a:solidFill>
                  <a:srgbClr val="003366"/>
                </a:solidFill>
              </a:rPr>
              <a:t>Value</a:t>
            </a:r>
            <a:r>
              <a:rPr lang="en-US" altLang="en-US" sz="2400">
                <a:solidFill>
                  <a:srgbClr val="003366"/>
                </a:solidFill>
              </a:rPr>
              <a:t> phải khác nhau</a:t>
            </a:r>
          </a:p>
          <a:p>
            <a:endParaRPr lang="en-US"/>
          </a:p>
        </p:txBody>
      </p:sp>
      <p:sp>
        <p:nvSpPr>
          <p:cNvPr id="3" name="Title 2">
            <a:extLst>
              <a:ext uri="{FF2B5EF4-FFF2-40B4-BE49-F238E27FC236}">
                <a16:creationId xmlns:a16="http://schemas.microsoft.com/office/drawing/2014/main" id="{2F4D3B38-51E3-4E2A-AA2A-355306A3ED61}"/>
              </a:ext>
            </a:extLst>
          </p:cNvPr>
          <p:cNvSpPr>
            <a:spLocks noGrp="1"/>
          </p:cNvSpPr>
          <p:nvPr>
            <p:ph type="title"/>
          </p:nvPr>
        </p:nvSpPr>
        <p:spPr/>
        <p:txBody>
          <a:bodyPr/>
          <a:lstStyle/>
          <a:p>
            <a:r>
              <a:rPr lang="en-US" altLang="en-US" sz="3600"/>
              <a:t>Thiết kế web với HTML</a:t>
            </a:r>
            <a:endParaRPr lang="en-US"/>
          </a:p>
        </p:txBody>
      </p:sp>
    </p:spTree>
    <p:extLst>
      <p:ext uri="{BB962C8B-B14F-4D97-AF65-F5344CB8AC3E}">
        <p14:creationId xmlns:p14="http://schemas.microsoft.com/office/powerpoint/2010/main" val="3282981560"/>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47D789E-C61B-414F-B357-B5DF02BDA3A5}"/>
              </a:ext>
            </a:extLst>
          </p:cNvPr>
          <p:cNvSpPr>
            <a:spLocks noGrp="1"/>
          </p:cNvSpPr>
          <p:nvPr>
            <p:ph idx="1"/>
          </p:nvPr>
        </p:nvSpPr>
        <p:spPr/>
        <p:txBody>
          <a:bodyPr/>
          <a:lstStyle/>
          <a:p>
            <a:pPr marL="0" indent="0" fontAlgn="base">
              <a:lnSpc>
                <a:spcPct val="200000"/>
              </a:lnSpc>
              <a:spcBef>
                <a:spcPct val="0"/>
              </a:spcBef>
              <a:spcAft>
                <a:spcPct val="0"/>
              </a:spcAft>
              <a:buNone/>
            </a:pPr>
            <a:r>
              <a:rPr lang="en-US" altLang="en-US" b="1"/>
              <a:t>8.6. Trường Hidden</a:t>
            </a:r>
            <a:endParaRPr lang="en-US" altLang="en-US" sz="3200" b="1">
              <a:solidFill>
                <a:srgbClr val="4C59D2"/>
              </a:solidFill>
            </a:endParaRPr>
          </a:p>
          <a:p>
            <a:pPr marL="0" indent="0" algn="ctr" fontAlgn="base">
              <a:lnSpc>
                <a:spcPct val="200000"/>
              </a:lnSpc>
              <a:spcBef>
                <a:spcPct val="0"/>
              </a:spcBef>
              <a:spcAft>
                <a:spcPct val="0"/>
              </a:spcAft>
              <a:buNone/>
            </a:pPr>
            <a:r>
              <a:rPr lang="en-US" altLang="en-US" sz="2400">
                <a:solidFill>
                  <a:srgbClr val="003366"/>
                </a:solidFill>
              </a:rPr>
              <a:t>&lt;</a:t>
            </a:r>
            <a:r>
              <a:rPr lang="en-US" altLang="en-US" sz="2400">
                <a:solidFill>
                  <a:srgbClr val="5086C2"/>
                </a:solidFill>
              </a:rPr>
              <a:t>Input Type</a:t>
            </a:r>
            <a:r>
              <a:rPr lang="en-US" altLang="en-US" sz="2400">
                <a:solidFill>
                  <a:srgbClr val="003366"/>
                </a:solidFill>
              </a:rPr>
              <a:t> = </a:t>
            </a:r>
            <a:r>
              <a:rPr lang="en-US" altLang="en-US" sz="2400">
                <a:solidFill>
                  <a:srgbClr val="5086C2"/>
                </a:solidFill>
              </a:rPr>
              <a:t>Hidden</a:t>
            </a:r>
            <a:r>
              <a:rPr lang="en-US" altLang="en-US" sz="2400">
                <a:solidFill>
                  <a:srgbClr val="003366"/>
                </a:solidFill>
              </a:rPr>
              <a:t>  Name = “name”  Value = “giá trị”&gt; </a:t>
            </a:r>
            <a:endParaRPr lang="en-US" altLang="en-US">
              <a:solidFill>
                <a:srgbClr val="003366"/>
              </a:solidFill>
            </a:endParaRPr>
          </a:p>
          <a:p>
            <a:pPr marL="0" indent="0" fontAlgn="base">
              <a:lnSpc>
                <a:spcPct val="200000"/>
              </a:lnSpc>
              <a:spcBef>
                <a:spcPct val="0"/>
              </a:spcBef>
              <a:spcAft>
                <a:spcPct val="0"/>
              </a:spcAft>
              <a:buNone/>
            </a:pPr>
            <a:r>
              <a:rPr lang="en-US" altLang="en-US" sz="2400">
                <a:solidFill>
                  <a:srgbClr val="003366"/>
                </a:solidFill>
              </a:rPr>
              <a:t>	Được thiết kế để truyền (ngầm) giá trị đến Web Server và Script. Giá trị truyền thường là một từ khoá, giá trị kiểm tra hay một chuỗi bất kỳ</a:t>
            </a:r>
          </a:p>
          <a:p>
            <a:pPr>
              <a:lnSpc>
                <a:spcPct val="200000"/>
              </a:lnSpc>
            </a:pPr>
            <a:endParaRPr lang="en-US"/>
          </a:p>
        </p:txBody>
      </p:sp>
      <p:sp>
        <p:nvSpPr>
          <p:cNvPr id="3" name="Title 2">
            <a:extLst>
              <a:ext uri="{FF2B5EF4-FFF2-40B4-BE49-F238E27FC236}">
                <a16:creationId xmlns:a16="http://schemas.microsoft.com/office/drawing/2014/main" id="{2F4D3B38-51E3-4E2A-AA2A-355306A3ED61}"/>
              </a:ext>
            </a:extLst>
          </p:cNvPr>
          <p:cNvSpPr>
            <a:spLocks noGrp="1"/>
          </p:cNvSpPr>
          <p:nvPr>
            <p:ph type="title"/>
          </p:nvPr>
        </p:nvSpPr>
        <p:spPr/>
        <p:txBody>
          <a:bodyPr/>
          <a:lstStyle/>
          <a:p>
            <a:r>
              <a:rPr lang="en-US" altLang="en-US" sz="3600"/>
              <a:t>Thiết kế web với HTML</a:t>
            </a:r>
            <a:endParaRPr lang="en-US"/>
          </a:p>
        </p:txBody>
      </p:sp>
    </p:spTree>
    <p:extLst>
      <p:ext uri="{BB962C8B-B14F-4D97-AF65-F5344CB8AC3E}">
        <p14:creationId xmlns:p14="http://schemas.microsoft.com/office/powerpoint/2010/main" val="3782524288"/>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47D789E-C61B-414F-B357-B5DF02BDA3A5}"/>
              </a:ext>
            </a:extLst>
          </p:cNvPr>
          <p:cNvSpPr>
            <a:spLocks noGrp="1"/>
          </p:cNvSpPr>
          <p:nvPr>
            <p:ph idx="1"/>
          </p:nvPr>
        </p:nvSpPr>
        <p:spPr/>
        <p:txBody>
          <a:bodyPr>
            <a:normAutofit/>
          </a:bodyPr>
          <a:lstStyle/>
          <a:p>
            <a:pPr marL="0" indent="0" fontAlgn="base">
              <a:spcBef>
                <a:spcPct val="0"/>
              </a:spcBef>
              <a:spcAft>
                <a:spcPct val="0"/>
              </a:spcAft>
              <a:buNone/>
            </a:pPr>
            <a:r>
              <a:rPr lang="en-US" altLang="en-US" b="1"/>
              <a:t>8.7. ComboBox và ListBox</a:t>
            </a:r>
          </a:p>
          <a:p>
            <a:pPr marL="0" indent="0" fontAlgn="base">
              <a:spcBef>
                <a:spcPct val="0"/>
              </a:spcBef>
              <a:spcAft>
                <a:spcPct val="0"/>
              </a:spcAft>
              <a:buNone/>
            </a:pPr>
            <a:r>
              <a:rPr lang="en-US" altLang="en-US" sz="2400">
                <a:solidFill>
                  <a:srgbClr val="003366"/>
                </a:solidFill>
              </a:rPr>
              <a:t>&lt; </a:t>
            </a:r>
            <a:r>
              <a:rPr lang="en-US" altLang="en-US" sz="2400">
                <a:solidFill>
                  <a:srgbClr val="5086C2"/>
                </a:solidFill>
              </a:rPr>
              <a:t>Select</a:t>
            </a:r>
            <a:r>
              <a:rPr lang="en-US" altLang="en-US" sz="2400">
                <a:solidFill>
                  <a:srgbClr val="003366"/>
                </a:solidFill>
              </a:rPr>
              <a:t> Name = “name” Size = &lt;giá trị&gt;  Multiple &gt;</a:t>
            </a:r>
          </a:p>
          <a:p>
            <a:pPr marL="0" indent="0" fontAlgn="base">
              <a:spcBef>
                <a:spcPct val="0"/>
              </a:spcBef>
              <a:spcAft>
                <a:spcPct val="0"/>
              </a:spcAft>
              <a:buNone/>
            </a:pPr>
            <a:r>
              <a:rPr lang="en-US" altLang="en-US" sz="2400">
                <a:solidFill>
                  <a:srgbClr val="003366"/>
                </a:solidFill>
              </a:rPr>
              <a:t>	&lt;</a:t>
            </a:r>
            <a:r>
              <a:rPr lang="en-US" altLang="en-US" sz="2400">
                <a:solidFill>
                  <a:srgbClr val="5086C2"/>
                </a:solidFill>
              </a:rPr>
              <a:t>Option  Selected</a:t>
            </a:r>
            <a:r>
              <a:rPr lang="en-US" altLang="en-US" sz="2400">
                <a:solidFill>
                  <a:srgbClr val="003366"/>
                </a:solidFill>
              </a:rPr>
              <a:t>  Value = “gia trị 1”&gt; String</a:t>
            </a:r>
          </a:p>
          <a:p>
            <a:pPr marL="0" indent="0" fontAlgn="base">
              <a:spcBef>
                <a:spcPct val="0"/>
              </a:spcBef>
              <a:spcAft>
                <a:spcPct val="0"/>
              </a:spcAft>
              <a:buNone/>
            </a:pPr>
            <a:r>
              <a:rPr lang="en-US" altLang="en-US" sz="2400">
                <a:solidFill>
                  <a:srgbClr val="003366"/>
                </a:solidFill>
              </a:rPr>
              <a:t>	&lt;</a:t>
            </a:r>
            <a:r>
              <a:rPr lang="en-US" altLang="en-US" sz="2400">
                <a:solidFill>
                  <a:srgbClr val="5086C2"/>
                </a:solidFill>
              </a:rPr>
              <a:t>Option</a:t>
            </a:r>
            <a:r>
              <a:rPr lang="en-US" altLang="en-US" sz="2400">
                <a:solidFill>
                  <a:srgbClr val="003366"/>
                </a:solidFill>
              </a:rPr>
              <a:t>   Value = “gia trị 2”&gt; String</a:t>
            </a:r>
          </a:p>
          <a:p>
            <a:pPr marL="0" indent="0" fontAlgn="base">
              <a:spcBef>
                <a:spcPct val="0"/>
              </a:spcBef>
              <a:spcAft>
                <a:spcPct val="0"/>
              </a:spcAft>
              <a:buNone/>
            </a:pPr>
            <a:r>
              <a:rPr lang="en-US" altLang="en-US" sz="2400">
                <a:solidFill>
                  <a:srgbClr val="003366"/>
                </a:solidFill>
              </a:rPr>
              <a:t>	&lt;</a:t>
            </a:r>
            <a:r>
              <a:rPr lang="en-US" altLang="en-US" sz="2400">
                <a:solidFill>
                  <a:srgbClr val="5086C2"/>
                </a:solidFill>
              </a:rPr>
              <a:t>Option </a:t>
            </a:r>
            <a:r>
              <a:rPr lang="en-US" altLang="en-US" sz="2400">
                <a:solidFill>
                  <a:srgbClr val="003366"/>
                </a:solidFill>
              </a:rPr>
              <a:t>  Value = “gia trị 3”&gt; String</a:t>
            </a:r>
          </a:p>
          <a:p>
            <a:pPr marL="0" indent="0" fontAlgn="base">
              <a:spcBef>
                <a:spcPct val="0"/>
              </a:spcBef>
              <a:spcAft>
                <a:spcPct val="0"/>
              </a:spcAft>
              <a:buNone/>
            </a:pPr>
            <a:r>
              <a:rPr lang="en-US" altLang="en-US" sz="2400">
                <a:solidFill>
                  <a:srgbClr val="003366"/>
                </a:solidFill>
              </a:rPr>
              <a:t>	………….</a:t>
            </a:r>
          </a:p>
          <a:p>
            <a:pPr marL="0" indent="0" fontAlgn="base">
              <a:spcBef>
                <a:spcPct val="0"/>
              </a:spcBef>
              <a:spcAft>
                <a:spcPct val="0"/>
              </a:spcAft>
              <a:buNone/>
            </a:pPr>
            <a:r>
              <a:rPr lang="en-US" altLang="en-US" sz="2400">
                <a:solidFill>
                  <a:srgbClr val="003366"/>
                </a:solidFill>
              </a:rPr>
              <a:t>&lt;</a:t>
            </a:r>
            <a:r>
              <a:rPr lang="en-US" altLang="en-US" sz="2400">
                <a:solidFill>
                  <a:srgbClr val="5086C2"/>
                </a:solidFill>
              </a:rPr>
              <a:t>/Select</a:t>
            </a:r>
            <a:r>
              <a:rPr lang="en-US" altLang="en-US" sz="2400">
                <a:solidFill>
                  <a:srgbClr val="003366"/>
                </a:solidFill>
              </a:rPr>
              <a:t>&gt;</a:t>
            </a:r>
          </a:p>
          <a:p>
            <a:pPr marL="0" indent="0" fontAlgn="base">
              <a:spcBef>
                <a:spcPct val="0"/>
              </a:spcBef>
              <a:spcAft>
                <a:spcPct val="0"/>
              </a:spcAft>
              <a:buFontTx/>
              <a:buChar char="-"/>
            </a:pPr>
            <a:r>
              <a:rPr lang="en-US" altLang="en-US" sz="2400">
                <a:solidFill>
                  <a:srgbClr val="003366"/>
                </a:solidFill>
              </a:rPr>
              <a:t> &lt;Option&gt;: Định nghĩa một phần tử trong danh sách.</a:t>
            </a:r>
          </a:p>
          <a:p>
            <a:pPr marL="0" indent="0" fontAlgn="base">
              <a:spcBef>
                <a:spcPct val="0"/>
              </a:spcBef>
              <a:spcAft>
                <a:spcPct val="0"/>
              </a:spcAft>
              <a:buFontTx/>
              <a:buChar char="-"/>
            </a:pPr>
            <a:r>
              <a:rPr lang="en-US" altLang="en-US" sz="2400">
                <a:solidFill>
                  <a:srgbClr val="003366"/>
                </a:solidFill>
              </a:rPr>
              <a:t> Multiple: Cho phép người dùng chọn cùng một lúc nhiều giá trị. </a:t>
            </a:r>
          </a:p>
        </p:txBody>
      </p:sp>
      <p:sp>
        <p:nvSpPr>
          <p:cNvPr id="3" name="Title 2">
            <a:extLst>
              <a:ext uri="{FF2B5EF4-FFF2-40B4-BE49-F238E27FC236}">
                <a16:creationId xmlns:a16="http://schemas.microsoft.com/office/drawing/2014/main" id="{2F4D3B38-51E3-4E2A-AA2A-355306A3ED61}"/>
              </a:ext>
            </a:extLst>
          </p:cNvPr>
          <p:cNvSpPr>
            <a:spLocks noGrp="1"/>
          </p:cNvSpPr>
          <p:nvPr>
            <p:ph type="title"/>
          </p:nvPr>
        </p:nvSpPr>
        <p:spPr/>
        <p:txBody>
          <a:bodyPr/>
          <a:lstStyle/>
          <a:p>
            <a:r>
              <a:rPr lang="en-US" altLang="en-US" sz="3600"/>
              <a:t>Thiết kế web với HTML</a:t>
            </a:r>
            <a:endParaRPr lang="en-US"/>
          </a:p>
        </p:txBody>
      </p:sp>
    </p:spTree>
    <p:extLst>
      <p:ext uri="{BB962C8B-B14F-4D97-AF65-F5344CB8AC3E}">
        <p14:creationId xmlns:p14="http://schemas.microsoft.com/office/powerpoint/2010/main" val="2598772733"/>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47D789E-C61B-414F-B357-B5DF02BDA3A5}"/>
              </a:ext>
            </a:extLst>
          </p:cNvPr>
          <p:cNvSpPr>
            <a:spLocks noGrp="1"/>
          </p:cNvSpPr>
          <p:nvPr>
            <p:ph idx="1"/>
          </p:nvPr>
        </p:nvSpPr>
        <p:spPr/>
        <p:txBody>
          <a:bodyPr/>
          <a:lstStyle/>
          <a:p>
            <a:pPr marL="0" indent="0" fontAlgn="base">
              <a:spcBef>
                <a:spcPct val="50000"/>
              </a:spcBef>
              <a:spcAft>
                <a:spcPct val="0"/>
              </a:spcAft>
              <a:buNone/>
            </a:pPr>
            <a:r>
              <a:rPr lang="en-US" altLang="en-US" sz="3200" b="1"/>
              <a:t>Bài tập thực hành</a:t>
            </a:r>
          </a:p>
          <a:p>
            <a:pPr marL="0" indent="0" fontAlgn="base">
              <a:spcBef>
                <a:spcPct val="50000"/>
              </a:spcBef>
              <a:spcAft>
                <a:spcPct val="0"/>
              </a:spcAft>
              <a:buNone/>
            </a:pPr>
            <a:r>
              <a:rPr lang="en-US" altLang="en-US" i="1">
                <a:solidFill>
                  <a:srgbClr val="003366"/>
                </a:solidFill>
              </a:rPr>
              <a:t>Nhập vào thông tin của một sinh viên, sau đó in ra thông tin của sinh viên đó.</a:t>
            </a:r>
          </a:p>
          <a:p>
            <a:endParaRPr lang="en-US"/>
          </a:p>
        </p:txBody>
      </p:sp>
      <p:sp>
        <p:nvSpPr>
          <p:cNvPr id="3" name="Title 2">
            <a:extLst>
              <a:ext uri="{FF2B5EF4-FFF2-40B4-BE49-F238E27FC236}">
                <a16:creationId xmlns:a16="http://schemas.microsoft.com/office/drawing/2014/main" id="{2F4D3B38-51E3-4E2A-AA2A-355306A3ED61}"/>
              </a:ext>
            </a:extLst>
          </p:cNvPr>
          <p:cNvSpPr>
            <a:spLocks noGrp="1"/>
          </p:cNvSpPr>
          <p:nvPr>
            <p:ph type="title"/>
          </p:nvPr>
        </p:nvSpPr>
        <p:spPr/>
        <p:txBody>
          <a:bodyPr/>
          <a:lstStyle/>
          <a:p>
            <a:r>
              <a:rPr lang="en-US" altLang="en-US" sz="3600"/>
              <a:t>Thiết kế web với HTML</a:t>
            </a:r>
            <a:endParaRPr lang="en-US"/>
          </a:p>
        </p:txBody>
      </p:sp>
    </p:spTree>
    <p:extLst>
      <p:ext uri="{BB962C8B-B14F-4D97-AF65-F5344CB8AC3E}">
        <p14:creationId xmlns:p14="http://schemas.microsoft.com/office/powerpoint/2010/main" val="3437788029"/>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09800" y="1524000"/>
            <a:ext cx="8229600" cy="3048000"/>
          </a:xfrm>
        </p:spPr>
        <p:txBody>
          <a:bodyPr>
            <a:normAutofit/>
          </a:bodyPr>
          <a:lstStyle/>
          <a:p>
            <a:pPr algn="ctr">
              <a:lnSpc>
                <a:spcPct val="150000"/>
              </a:lnSpc>
            </a:pPr>
            <a:r>
              <a:rPr lang="en-US" sz="3200">
                <a:solidFill>
                  <a:srgbClr val="0070C0"/>
                </a:solidFill>
              </a:rPr>
              <a:t>CH</a:t>
            </a:r>
            <a:r>
              <a:rPr lang="vi-VN" sz="3200">
                <a:solidFill>
                  <a:srgbClr val="0070C0"/>
                </a:solidFill>
              </a:rPr>
              <a:t>Ư</a:t>
            </a:r>
            <a:r>
              <a:rPr lang="en-US" sz="3200">
                <a:solidFill>
                  <a:srgbClr val="0070C0"/>
                </a:solidFill>
              </a:rPr>
              <a:t>ƠNG 2: </a:t>
            </a:r>
            <a:br>
              <a:rPr lang="en-US" sz="3200">
                <a:solidFill>
                  <a:srgbClr val="0070C0"/>
                </a:solidFill>
              </a:rPr>
            </a:br>
            <a:r>
              <a:rPr lang="en-US" sz="3200">
                <a:solidFill>
                  <a:srgbClr val="0070C0"/>
                </a:solidFill>
              </a:rPr>
              <a:t>HTML – </a:t>
            </a:r>
            <a:r>
              <a:rPr lang="en-US" sz="3200">
                <a:solidFill>
                  <a:schemeClr val="accent2"/>
                </a:solidFill>
              </a:rPr>
              <a:t>CSS</a:t>
            </a:r>
            <a:r>
              <a:rPr lang="en-US" sz="3200">
                <a:solidFill>
                  <a:srgbClr val="0070C0"/>
                </a:solidFill>
              </a:rPr>
              <a:t> - JAVASCRIPT</a:t>
            </a:r>
          </a:p>
        </p:txBody>
      </p:sp>
    </p:spTree>
    <p:extLst>
      <p:ext uri="{BB962C8B-B14F-4D97-AF65-F5344CB8AC3E}">
        <p14:creationId xmlns:p14="http://schemas.microsoft.com/office/powerpoint/2010/main" val="2679013242"/>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Content Placeholder 2">
            <a:extLst>
              <a:ext uri="{FF2B5EF4-FFF2-40B4-BE49-F238E27FC236}">
                <a16:creationId xmlns:a16="http://schemas.microsoft.com/office/drawing/2014/main" id="{1959E4DE-C9B6-4CAE-8238-2001FB517815}"/>
              </a:ext>
            </a:extLst>
          </p:cNvPr>
          <p:cNvSpPr>
            <a:spLocks noGrp="1"/>
          </p:cNvSpPr>
          <p:nvPr>
            <p:ph idx="1"/>
          </p:nvPr>
        </p:nvSpPr>
        <p:spPr/>
        <p:txBody>
          <a:bodyPr/>
          <a:lstStyle/>
          <a:p>
            <a:pPr eaLnBrk="1" hangingPunct="1">
              <a:spcBef>
                <a:spcPct val="0"/>
              </a:spcBef>
            </a:pPr>
            <a:endParaRPr lang="en-US" altLang="en-US"/>
          </a:p>
        </p:txBody>
      </p:sp>
      <p:sp>
        <p:nvSpPr>
          <p:cNvPr id="11" name="TextBox 10">
            <a:extLst>
              <a:ext uri="{FF2B5EF4-FFF2-40B4-BE49-F238E27FC236}">
                <a16:creationId xmlns:a16="http://schemas.microsoft.com/office/drawing/2014/main" id="{69441255-BD80-40BE-87DB-73AC86503CBC}"/>
              </a:ext>
            </a:extLst>
          </p:cNvPr>
          <p:cNvSpPr txBox="1"/>
          <p:nvPr/>
        </p:nvSpPr>
        <p:spPr>
          <a:xfrm>
            <a:off x="5334000" y="2362200"/>
            <a:ext cx="2209800" cy="369332"/>
          </a:xfrm>
          <a:prstGeom prst="rect">
            <a:avLst/>
          </a:prstGeom>
        </p:spPr>
        <p:style>
          <a:lnRef idx="0">
            <a:schemeClr val="accent3"/>
          </a:lnRef>
          <a:fillRef idx="3">
            <a:schemeClr val="accent3"/>
          </a:fillRef>
          <a:effectRef idx="3">
            <a:schemeClr val="accent3"/>
          </a:effectRef>
          <a:fontRef idx="minor">
            <a:schemeClr val="lt1"/>
          </a:fontRef>
        </p:style>
        <p:txBody>
          <a:bodyPr wrap="square">
            <a:spAutoFit/>
          </a:bodyPr>
          <a:lstStyle/>
          <a:p>
            <a:pPr>
              <a:defRPr/>
            </a:pPr>
            <a:r>
              <a:rPr lang="en-US">
                <a:latin typeface="Times New Roman" panose="02020603050405020304" pitchFamily="18" charset="0"/>
                <a:cs typeface="Times New Roman" panose="02020603050405020304" pitchFamily="18" charset="0"/>
              </a:rPr>
              <a:t>Trang trí nội thất</a:t>
            </a:r>
          </a:p>
        </p:txBody>
      </p:sp>
      <p:sp>
        <p:nvSpPr>
          <p:cNvPr id="7174" name="AutoShape 12" descr="http://icons.iconarchive.com/icons/fasticon/avartar-girls/128/girl-8-icon.png">
            <a:extLst>
              <a:ext uri="{FF2B5EF4-FFF2-40B4-BE49-F238E27FC236}">
                <a16:creationId xmlns:a16="http://schemas.microsoft.com/office/drawing/2014/main" id="{2F2BEE91-6624-4A04-9960-AC78285D53E7}"/>
              </a:ext>
            </a:extLst>
          </p:cNvPr>
          <p:cNvSpPr>
            <a:spLocks noChangeAspect="1" noChangeArrowheads="1"/>
          </p:cNvSpPr>
          <p:nvPr/>
        </p:nvSpPr>
        <p:spPr bwMode="auto">
          <a:xfrm>
            <a:off x="1679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latin typeface="Times New Roman" panose="02020603050405020304" pitchFamily="18" charset="0"/>
              <a:cs typeface="Times New Roman" panose="02020603050405020304" pitchFamily="18" charset="0"/>
            </a:endParaRPr>
          </a:p>
        </p:txBody>
      </p:sp>
      <p:sp>
        <p:nvSpPr>
          <p:cNvPr id="7175" name="AutoShape 14" descr="http://icons.iconarchive.com/icons/fasticon/avartar-girls/128/girl-8-icon.png">
            <a:extLst>
              <a:ext uri="{FF2B5EF4-FFF2-40B4-BE49-F238E27FC236}">
                <a16:creationId xmlns:a16="http://schemas.microsoft.com/office/drawing/2014/main" id="{BC40268B-CC95-4F43-97C0-795220269BB1}"/>
              </a:ext>
            </a:extLst>
          </p:cNvPr>
          <p:cNvSpPr>
            <a:spLocks noChangeAspect="1" noChangeArrowheads="1"/>
          </p:cNvSpPr>
          <p:nvPr/>
        </p:nvSpPr>
        <p:spPr bwMode="auto">
          <a:xfrm>
            <a:off x="1679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latin typeface="Times New Roman" panose="02020603050405020304" pitchFamily="18" charset="0"/>
              <a:cs typeface="Times New Roman" panose="02020603050405020304" pitchFamily="18" charset="0"/>
            </a:endParaRPr>
          </a:p>
        </p:txBody>
      </p:sp>
      <p:sp>
        <p:nvSpPr>
          <p:cNvPr id="16" name="TextBox 15">
            <a:extLst>
              <a:ext uri="{FF2B5EF4-FFF2-40B4-BE49-F238E27FC236}">
                <a16:creationId xmlns:a16="http://schemas.microsoft.com/office/drawing/2014/main" id="{B9681417-FA4D-473C-850B-AB950FB6EE03}"/>
              </a:ext>
            </a:extLst>
          </p:cNvPr>
          <p:cNvSpPr txBox="1"/>
          <p:nvPr/>
        </p:nvSpPr>
        <p:spPr>
          <a:xfrm>
            <a:off x="6096000" y="4038600"/>
            <a:ext cx="1524000" cy="369332"/>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pPr>
              <a:defRPr/>
            </a:pPr>
            <a:r>
              <a:rPr lang="en-US">
                <a:latin typeface="Times New Roman" panose="02020603050405020304" pitchFamily="18" charset="0"/>
                <a:cs typeface="Times New Roman" panose="02020603050405020304" pitchFamily="18" charset="0"/>
              </a:rPr>
              <a:t>Trang </a:t>
            </a:r>
            <a:r>
              <a:rPr lang="vi-VN">
                <a:latin typeface="Times New Roman" panose="02020603050405020304" pitchFamily="18" charset="0"/>
                <a:cs typeface="Times New Roman" panose="02020603050405020304" pitchFamily="18" charset="0"/>
              </a:rPr>
              <a:t>đ</a:t>
            </a:r>
            <a:r>
              <a:rPr lang="en-US">
                <a:latin typeface="Times New Roman" panose="02020603050405020304" pitchFamily="18" charset="0"/>
                <a:cs typeface="Times New Roman" panose="02020603050405020304" pitchFamily="18" charset="0"/>
              </a:rPr>
              <a:t>iểm</a:t>
            </a:r>
          </a:p>
        </p:txBody>
      </p:sp>
      <p:sp>
        <p:nvSpPr>
          <p:cNvPr id="19" name="TextBox 18">
            <a:extLst>
              <a:ext uri="{FF2B5EF4-FFF2-40B4-BE49-F238E27FC236}">
                <a16:creationId xmlns:a16="http://schemas.microsoft.com/office/drawing/2014/main" id="{6B031CDF-1F97-4928-B559-514EF198DBF8}"/>
              </a:ext>
            </a:extLst>
          </p:cNvPr>
          <p:cNvSpPr txBox="1"/>
          <p:nvPr/>
        </p:nvSpPr>
        <p:spPr>
          <a:xfrm>
            <a:off x="8458200" y="5486400"/>
            <a:ext cx="1371600" cy="369332"/>
          </a:xfrm>
          <a:prstGeom prst="rect">
            <a:avLst/>
          </a:prstGeom>
        </p:spPr>
        <p:style>
          <a:lnRef idx="0">
            <a:schemeClr val="accent6"/>
          </a:lnRef>
          <a:fillRef idx="3">
            <a:schemeClr val="accent6"/>
          </a:fillRef>
          <a:effectRef idx="3">
            <a:schemeClr val="accent6"/>
          </a:effectRef>
          <a:fontRef idx="minor">
            <a:schemeClr val="lt1"/>
          </a:fontRef>
        </p:style>
        <p:txBody>
          <a:bodyPr>
            <a:spAutoFit/>
          </a:bodyPr>
          <a:lstStyle/>
          <a:p>
            <a:pPr algn="ctr">
              <a:defRPr/>
            </a:pPr>
            <a:r>
              <a:rPr lang="en-US" b="1">
                <a:latin typeface="Times New Roman" panose="02020603050405020304" pitchFamily="18" charset="0"/>
                <a:cs typeface="Times New Roman" panose="02020603050405020304" pitchFamily="18" charset="0"/>
              </a:rPr>
              <a:t>CSS</a:t>
            </a:r>
          </a:p>
        </p:txBody>
      </p:sp>
      <p:grpSp>
        <p:nvGrpSpPr>
          <p:cNvPr id="2" name="Group 25">
            <a:extLst>
              <a:ext uri="{FF2B5EF4-FFF2-40B4-BE49-F238E27FC236}">
                <a16:creationId xmlns:a16="http://schemas.microsoft.com/office/drawing/2014/main" id="{C2AE5C6D-15D5-4047-8614-BC1CE0330AFD}"/>
              </a:ext>
            </a:extLst>
          </p:cNvPr>
          <p:cNvGrpSpPr>
            <a:grpSpLocks/>
          </p:cNvGrpSpPr>
          <p:nvPr/>
        </p:nvGrpSpPr>
        <p:grpSpPr bwMode="auto">
          <a:xfrm>
            <a:off x="2438400" y="2514600"/>
            <a:ext cx="3124200" cy="1066800"/>
            <a:chOff x="914400" y="2514600"/>
            <a:chExt cx="3124200" cy="1066800"/>
          </a:xfrm>
        </p:grpSpPr>
        <p:grpSp>
          <p:nvGrpSpPr>
            <p:cNvPr id="7195" name="Group 20">
              <a:extLst>
                <a:ext uri="{FF2B5EF4-FFF2-40B4-BE49-F238E27FC236}">
                  <a16:creationId xmlns:a16="http://schemas.microsoft.com/office/drawing/2014/main" id="{6249D6F8-EDFD-4497-B6C7-243EFA676F14}"/>
                </a:ext>
              </a:extLst>
            </p:cNvPr>
            <p:cNvGrpSpPr>
              <a:grpSpLocks/>
            </p:cNvGrpSpPr>
            <p:nvPr/>
          </p:nvGrpSpPr>
          <p:grpSpPr bwMode="auto">
            <a:xfrm>
              <a:off x="2362200" y="2514600"/>
              <a:ext cx="1676400" cy="1066800"/>
              <a:chOff x="2362200" y="2514600"/>
              <a:chExt cx="1676400" cy="1066800"/>
            </a:xfrm>
          </p:grpSpPr>
          <p:pic>
            <p:nvPicPr>
              <p:cNvPr id="7199" name="Picture 2" descr="http://icons.iconarchive.com/icons/aha-soft/perfect-city/48/cinema-icon.png">
                <a:extLst>
                  <a:ext uri="{FF2B5EF4-FFF2-40B4-BE49-F238E27FC236}">
                    <a16:creationId xmlns:a16="http://schemas.microsoft.com/office/drawing/2014/main" id="{DCDB35F5-3D42-4220-BD7D-16B9EB3863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1800" y="25146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00" name="Picture 4" descr="http://icons.iconarchive.com/icons/aha-soft/perfect-city/48/hospital-icon.png">
                <a:extLst>
                  <a:ext uri="{FF2B5EF4-FFF2-40B4-BE49-F238E27FC236}">
                    <a16:creationId xmlns:a16="http://schemas.microsoft.com/office/drawing/2014/main" id="{4EF3E7E6-CBBC-4F84-A745-88A4B6BC4D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81400" y="28194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01" name="Picture 6" descr="http://icons.iconarchive.com/icons/aha-soft/perfect-city/48/bank-icon.png">
                <a:extLst>
                  <a:ext uri="{FF2B5EF4-FFF2-40B4-BE49-F238E27FC236}">
                    <a16:creationId xmlns:a16="http://schemas.microsoft.com/office/drawing/2014/main" id="{65AA6430-427F-4BCD-B491-F9A0A8361EF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71800" y="31242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02" name="Picture 8" descr="http://icons.iconarchive.com/icons/aha-soft/perfect-city/48/commercial-building-icon.png">
                <a:extLst>
                  <a:ext uri="{FF2B5EF4-FFF2-40B4-BE49-F238E27FC236}">
                    <a16:creationId xmlns:a16="http://schemas.microsoft.com/office/drawing/2014/main" id="{676E8F53-4A2F-421D-9B60-7A8D23A9316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62200" y="28194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3" name="TextBox 22">
              <a:extLst>
                <a:ext uri="{FF2B5EF4-FFF2-40B4-BE49-F238E27FC236}">
                  <a16:creationId xmlns:a16="http://schemas.microsoft.com/office/drawing/2014/main" id="{5BB76B7F-C24E-403A-9B03-DA7B9F6C3F3C}"/>
                </a:ext>
              </a:extLst>
            </p:cNvPr>
            <p:cNvSpPr txBox="1"/>
            <p:nvPr/>
          </p:nvSpPr>
          <p:spPr>
            <a:xfrm>
              <a:off x="914400" y="2819400"/>
              <a:ext cx="1110497" cy="369332"/>
            </a:xfrm>
            <a:prstGeom prst="rect">
              <a:avLst/>
            </a:prstGeom>
          </p:spPr>
          <p:style>
            <a:lnRef idx="0">
              <a:schemeClr val="accent4"/>
            </a:lnRef>
            <a:fillRef idx="3">
              <a:schemeClr val="accent4"/>
            </a:fillRef>
            <a:effectRef idx="3">
              <a:schemeClr val="accent4"/>
            </a:effectRef>
            <a:fontRef idx="minor">
              <a:schemeClr val="lt1"/>
            </a:fontRef>
          </p:style>
          <p:txBody>
            <a:bodyPr wrap="none">
              <a:spAutoFit/>
            </a:bodyPr>
            <a:lstStyle/>
            <a:p>
              <a:pPr>
                <a:defRPr/>
              </a:pPr>
              <a:r>
                <a:rPr lang="en-US">
                  <a:latin typeface="Times New Roman" panose="02020603050405020304" pitchFamily="18" charset="0"/>
                  <a:cs typeface="Times New Roman" panose="02020603050405020304" pitchFamily="18" charset="0"/>
                </a:rPr>
                <a:t>Xây dựng</a:t>
              </a:r>
            </a:p>
          </p:txBody>
        </p:sp>
      </p:grpSp>
      <p:grpSp>
        <p:nvGrpSpPr>
          <p:cNvPr id="4" name="Group 26">
            <a:extLst>
              <a:ext uri="{FF2B5EF4-FFF2-40B4-BE49-F238E27FC236}">
                <a16:creationId xmlns:a16="http://schemas.microsoft.com/office/drawing/2014/main" id="{0A5F3B20-6A70-4877-BC3A-E4A7064B9A4B}"/>
              </a:ext>
            </a:extLst>
          </p:cNvPr>
          <p:cNvGrpSpPr>
            <a:grpSpLocks/>
          </p:cNvGrpSpPr>
          <p:nvPr/>
        </p:nvGrpSpPr>
        <p:grpSpPr bwMode="auto">
          <a:xfrm>
            <a:off x="3733800" y="4114800"/>
            <a:ext cx="2133600" cy="609600"/>
            <a:chOff x="2209800" y="4114800"/>
            <a:chExt cx="2133600" cy="609601"/>
          </a:xfrm>
        </p:grpSpPr>
        <p:pic>
          <p:nvPicPr>
            <p:cNvPr id="7191" name="Picture 10" descr="girl 6 icon">
              <a:extLst>
                <a:ext uri="{FF2B5EF4-FFF2-40B4-BE49-F238E27FC236}">
                  <a16:creationId xmlns:a16="http://schemas.microsoft.com/office/drawing/2014/main" id="{75F8631E-5987-403B-8173-0250BD1EED7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33800" y="4114800"/>
              <a:ext cx="609600" cy="6096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Box 23">
              <a:extLst>
                <a:ext uri="{FF2B5EF4-FFF2-40B4-BE49-F238E27FC236}">
                  <a16:creationId xmlns:a16="http://schemas.microsoft.com/office/drawing/2014/main" id="{F82E8477-9EE7-4011-8433-62E78638BE7D}"/>
                </a:ext>
              </a:extLst>
            </p:cNvPr>
            <p:cNvSpPr txBox="1"/>
            <p:nvPr/>
          </p:nvSpPr>
          <p:spPr>
            <a:xfrm>
              <a:off x="2209800" y="4267200"/>
              <a:ext cx="1439381" cy="369332"/>
            </a:xfrm>
            <a:prstGeom prst="rect">
              <a:avLst/>
            </a:prstGeom>
          </p:spPr>
          <p:style>
            <a:lnRef idx="0">
              <a:schemeClr val="accent4"/>
            </a:lnRef>
            <a:fillRef idx="3">
              <a:schemeClr val="accent4"/>
            </a:fillRef>
            <a:effectRef idx="3">
              <a:schemeClr val="accent4"/>
            </a:effectRef>
            <a:fontRef idx="minor">
              <a:schemeClr val="lt1"/>
            </a:fontRef>
          </p:style>
          <p:txBody>
            <a:bodyPr wrap="square">
              <a:spAutoFit/>
            </a:bodyPr>
            <a:lstStyle/>
            <a:p>
              <a:pPr>
                <a:defRPr/>
              </a:pPr>
              <a:r>
                <a:rPr lang="en-US">
                  <a:latin typeface="Times New Roman" panose="02020603050405020304" pitchFamily="18" charset="0"/>
                  <a:cs typeface="Times New Roman" panose="02020603050405020304" pitchFamily="18" charset="0"/>
                </a:rPr>
                <a:t>Con ng</a:t>
              </a:r>
              <a:r>
                <a:rPr lang="vi-VN">
                  <a:latin typeface="Times New Roman" panose="02020603050405020304" pitchFamily="18" charset="0"/>
                  <a:cs typeface="Times New Roman" panose="02020603050405020304" pitchFamily="18" charset="0"/>
                </a:rPr>
                <a:t>ườ</a:t>
              </a:r>
              <a:r>
                <a:rPr lang="en-US">
                  <a:latin typeface="Times New Roman" panose="02020603050405020304" pitchFamily="18" charset="0"/>
                  <a:cs typeface="Times New Roman" panose="02020603050405020304" pitchFamily="18" charset="0"/>
                </a:rPr>
                <a:t>i</a:t>
              </a:r>
            </a:p>
          </p:txBody>
        </p:sp>
      </p:grpSp>
      <p:grpSp>
        <p:nvGrpSpPr>
          <p:cNvPr id="5" name="Group 27">
            <a:extLst>
              <a:ext uri="{FF2B5EF4-FFF2-40B4-BE49-F238E27FC236}">
                <a16:creationId xmlns:a16="http://schemas.microsoft.com/office/drawing/2014/main" id="{AF41F73A-AC31-47C6-8A59-534BCEEC4A8D}"/>
              </a:ext>
            </a:extLst>
          </p:cNvPr>
          <p:cNvGrpSpPr>
            <a:grpSpLocks/>
          </p:cNvGrpSpPr>
          <p:nvPr/>
        </p:nvGrpSpPr>
        <p:grpSpPr bwMode="auto">
          <a:xfrm>
            <a:off x="5943601" y="5486400"/>
            <a:ext cx="2295525" cy="781050"/>
            <a:chOff x="4419600" y="5486400"/>
            <a:chExt cx="2295525" cy="781016"/>
          </a:xfrm>
        </p:grpSpPr>
        <p:pic>
          <p:nvPicPr>
            <p:cNvPr id="7187" name="Picture 2" descr="http://t2.gstatic.com/images?q=tbn:ANd9GcSviAsK1u-VDjQU6f60SV3We0o_xTWc5UsIsSqJpPkrJV1L-WO_">
              <a:extLst>
                <a:ext uri="{FF2B5EF4-FFF2-40B4-BE49-F238E27FC236}">
                  <a16:creationId xmlns:a16="http://schemas.microsoft.com/office/drawing/2014/main" id="{4019553C-53B5-4A7A-BF3E-30A42EF2E01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562600" y="5486400"/>
              <a:ext cx="1152525" cy="781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TextBox 24">
              <a:extLst>
                <a:ext uri="{FF2B5EF4-FFF2-40B4-BE49-F238E27FC236}">
                  <a16:creationId xmlns:a16="http://schemas.microsoft.com/office/drawing/2014/main" id="{F8341C98-22C7-4696-AE42-67CF1EC1E181}"/>
                </a:ext>
              </a:extLst>
            </p:cNvPr>
            <p:cNvSpPr txBox="1"/>
            <p:nvPr/>
          </p:nvSpPr>
          <p:spPr>
            <a:xfrm>
              <a:off x="4419600" y="5562600"/>
              <a:ext cx="838200" cy="369332"/>
            </a:xfrm>
            <a:prstGeom prst="rect">
              <a:avLst/>
            </a:prstGeom>
          </p:spPr>
          <p:style>
            <a:lnRef idx="0">
              <a:schemeClr val="accent4"/>
            </a:lnRef>
            <a:fillRef idx="3">
              <a:schemeClr val="accent4"/>
            </a:fillRef>
            <a:effectRef idx="3">
              <a:schemeClr val="accent4"/>
            </a:effectRef>
            <a:fontRef idx="minor">
              <a:schemeClr val="lt1"/>
            </a:fontRef>
          </p:style>
          <p:txBody>
            <a:bodyPr>
              <a:spAutoFit/>
            </a:bodyPr>
            <a:lstStyle/>
            <a:p>
              <a:pPr>
                <a:defRPr/>
              </a:pPr>
              <a:r>
                <a:rPr lang="en-US">
                  <a:latin typeface="Times New Roman" panose="02020603050405020304" pitchFamily="18" charset="0"/>
                  <a:cs typeface="Times New Roman" panose="02020603050405020304" pitchFamily="18" charset="0"/>
                </a:rPr>
                <a:t>Web</a:t>
              </a:r>
            </a:p>
          </p:txBody>
        </p:sp>
      </p:grpSp>
      <p:sp>
        <p:nvSpPr>
          <p:cNvPr id="22" name="Slide Number Placeholder 21">
            <a:extLst>
              <a:ext uri="{FF2B5EF4-FFF2-40B4-BE49-F238E27FC236}">
                <a16:creationId xmlns:a16="http://schemas.microsoft.com/office/drawing/2014/main" id="{09C82A23-997D-4116-8EBE-FF7EAC1FA35B}"/>
              </a:ext>
            </a:extLst>
          </p:cNvPr>
          <p:cNvSpPr>
            <a:spLocks noGrp="1"/>
          </p:cNvSpPr>
          <p:nvPr>
            <p:ph type="sldNum" sz="quarter" idx="11"/>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F0CCB528-DB54-4662-A877-C274BB58EEE9}" type="slidenum">
              <a:rPr lang="en-US" altLang="en-US">
                <a:solidFill>
                  <a:srgbClr val="045C75"/>
                </a:solidFill>
                <a:latin typeface="Times New Roman" panose="02020603050405020304" pitchFamily="18" charset="0"/>
                <a:cs typeface="Times New Roman" panose="02020603050405020304" pitchFamily="18" charset="0"/>
              </a:rPr>
              <a:pPr eaLnBrk="1" hangingPunct="1"/>
              <a:t>198</a:t>
            </a:fld>
            <a:endParaRPr lang="en-US" altLang="en-US">
              <a:solidFill>
                <a:srgbClr val="045C75"/>
              </a:solidFill>
              <a:latin typeface="Times New Roman" panose="02020603050405020304" pitchFamily="18" charset="0"/>
              <a:cs typeface="Times New Roman" panose="02020603050405020304" pitchFamily="18" charset="0"/>
            </a:endParaRPr>
          </a:p>
        </p:txBody>
      </p:sp>
      <p:sp>
        <p:nvSpPr>
          <p:cNvPr id="30" name="Title 29">
            <a:extLst>
              <a:ext uri="{FF2B5EF4-FFF2-40B4-BE49-F238E27FC236}">
                <a16:creationId xmlns:a16="http://schemas.microsoft.com/office/drawing/2014/main" id="{CB484A4E-1D74-4721-AF48-A7D1F0A53B78}"/>
              </a:ext>
            </a:extLst>
          </p:cNvPr>
          <p:cNvSpPr>
            <a:spLocks noGrp="1"/>
          </p:cNvSpPr>
          <p:nvPr>
            <p:ph type="title"/>
          </p:nvPr>
        </p:nvSpPr>
        <p:spPr>
          <a:xfrm>
            <a:off x="1981200" y="0"/>
            <a:ext cx="8458200" cy="666750"/>
          </a:xfrm>
        </p:spPr>
        <p:txBody>
          <a:bodyPr>
            <a:normAutofit fontScale="90000"/>
          </a:bodyPr>
          <a:lstStyle/>
          <a:p>
            <a:pPr>
              <a:defRPr/>
            </a:pPr>
            <a:r>
              <a:rPr lang="en-US"/>
              <a:t>CSS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2000"/>
                                        <p:tgtEl>
                                          <p:spTgt spid="1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2000"/>
                                        <p:tgtEl>
                                          <p:spTgt spid="4"/>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2000"/>
                                        <p:tgtEl>
                                          <p:spTgt spid="16"/>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2000"/>
                                        <p:tgtEl>
                                          <p:spTgt spid="5"/>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0" presetClass="entr" presetSubtype="0" fill="hold" nodeType="click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fade">
                                      <p:cBhvr>
                                        <p:cTn id="32" dur="20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Content Placeholder 2">
            <a:extLst>
              <a:ext uri="{FF2B5EF4-FFF2-40B4-BE49-F238E27FC236}">
                <a16:creationId xmlns:a16="http://schemas.microsoft.com/office/drawing/2014/main" id="{A41CEF2B-E8E2-4593-A35D-9A2D43984587}"/>
              </a:ext>
            </a:extLst>
          </p:cNvPr>
          <p:cNvSpPr>
            <a:spLocks noGrp="1"/>
          </p:cNvSpPr>
          <p:nvPr>
            <p:ph idx="1"/>
          </p:nvPr>
        </p:nvSpPr>
        <p:spPr>
          <a:xfrm>
            <a:off x="1828800" y="990600"/>
            <a:ext cx="8229600" cy="5105400"/>
          </a:xfrm>
        </p:spPr>
        <p:txBody>
          <a:bodyPr/>
          <a:lstStyle/>
          <a:p>
            <a:pPr eaLnBrk="1" hangingPunct="1">
              <a:spcBef>
                <a:spcPct val="0"/>
              </a:spcBef>
            </a:pPr>
            <a:r>
              <a:rPr lang="en-US" altLang="en-US"/>
              <a:t>CSS là </a:t>
            </a:r>
            <a:r>
              <a:rPr lang="en-US" altLang="en-US">
                <a:solidFill>
                  <a:srgbClr val="FF0000"/>
                </a:solidFill>
              </a:rPr>
              <a:t>mẫu </a:t>
            </a:r>
            <a:r>
              <a:rPr lang="vi-VN" altLang="en-US">
                <a:solidFill>
                  <a:srgbClr val="FF0000"/>
                </a:solidFill>
              </a:rPr>
              <a:t>đị</a:t>
            </a:r>
            <a:r>
              <a:rPr lang="en-US" altLang="en-US">
                <a:solidFill>
                  <a:srgbClr val="FF0000"/>
                </a:solidFill>
              </a:rPr>
              <a:t>nh dạng phân tầng</a:t>
            </a:r>
          </a:p>
          <a:p>
            <a:pPr eaLnBrk="1" hangingPunct="1">
              <a:spcBef>
                <a:spcPct val="0"/>
              </a:spcBef>
            </a:pPr>
            <a:r>
              <a:rPr lang="en-US" altLang="en-US"/>
              <a:t>CSS là một </a:t>
            </a:r>
            <a:r>
              <a:rPr lang="en-US" altLang="en-US">
                <a:solidFill>
                  <a:srgbClr val="FF0000"/>
                </a:solidFill>
              </a:rPr>
              <a:t>chuẩn </a:t>
            </a:r>
            <a:r>
              <a:rPr lang="vi-VN" altLang="en-US">
                <a:solidFill>
                  <a:srgbClr val="FF0000"/>
                </a:solidFill>
              </a:rPr>
              <a:t>để</a:t>
            </a:r>
            <a:r>
              <a:rPr lang="en-US" altLang="en-US">
                <a:solidFill>
                  <a:srgbClr val="FF0000"/>
                </a:solidFill>
              </a:rPr>
              <a:t> </a:t>
            </a:r>
            <a:r>
              <a:rPr lang="vi-VN" altLang="en-US">
                <a:solidFill>
                  <a:srgbClr val="FF0000"/>
                </a:solidFill>
              </a:rPr>
              <a:t>đị</a:t>
            </a:r>
            <a:r>
              <a:rPr lang="en-US" altLang="en-US">
                <a:solidFill>
                  <a:srgbClr val="FF0000"/>
                </a:solidFill>
              </a:rPr>
              <a:t>nh dạng </a:t>
            </a:r>
            <a:r>
              <a:rPr lang="en-US" altLang="en-US"/>
              <a:t>các tài liệu HTML, XHTML và XML.</a:t>
            </a:r>
          </a:p>
          <a:p>
            <a:pPr eaLnBrk="1" hangingPunct="1">
              <a:spcBef>
                <a:spcPct val="0"/>
              </a:spcBef>
            </a:pPr>
            <a:r>
              <a:rPr lang="en-US" altLang="en-US"/>
              <a:t>CSS mở rộng ngôn ngữ HTML truyền thống với h</a:t>
            </a:r>
            <a:r>
              <a:rPr lang="vi-VN" altLang="en-US"/>
              <a:t>ơ</a:t>
            </a:r>
            <a:r>
              <a:rPr lang="en-US" altLang="en-US"/>
              <a:t>n </a:t>
            </a:r>
            <a:r>
              <a:rPr lang="en-US" altLang="en-US">
                <a:solidFill>
                  <a:srgbClr val="FF0000"/>
                </a:solidFill>
              </a:rPr>
              <a:t>70 thuộc tính </a:t>
            </a:r>
            <a:r>
              <a:rPr lang="en-US" altLang="en-US"/>
              <a:t>về kiểu dáng có thể áp dụng cho các thẻ HTML.</a:t>
            </a:r>
          </a:p>
          <a:p>
            <a:pPr eaLnBrk="1" hangingPunct="1">
              <a:spcBef>
                <a:spcPct val="0"/>
              </a:spcBef>
            </a:pPr>
            <a:r>
              <a:rPr lang="en-US" altLang="en-US"/>
              <a:t>Giúp các nhà thiết kế web có thêm lựa chọn về màu sắc, khoảng cách, vị trí, biên, lề…</a:t>
            </a:r>
          </a:p>
        </p:txBody>
      </p:sp>
      <p:sp>
        <p:nvSpPr>
          <p:cNvPr id="4" name="Slide Number Placeholder 3">
            <a:extLst>
              <a:ext uri="{FF2B5EF4-FFF2-40B4-BE49-F238E27FC236}">
                <a16:creationId xmlns:a16="http://schemas.microsoft.com/office/drawing/2014/main" id="{F9323640-7637-477F-8064-F80BD1D61E4D}"/>
              </a:ext>
            </a:extLst>
          </p:cNvPr>
          <p:cNvSpPr>
            <a:spLocks noGrp="1"/>
          </p:cNvSpPr>
          <p:nvPr>
            <p:ph type="sldNum" sz="quarter" idx="11"/>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75836BBC-26C5-486D-9DD4-0967266CDAD4}" type="slidenum">
              <a:rPr lang="en-US" altLang="en-US">
                <a:solidFill>
                  <a:srgbClr val="045C75"/>
                </a:solidFill>
                <a:latin typeface="Constantia" panose="02030602050306030303" pitchFamily="18" charset="0"/>
              </a:rPr>
              <a:pPr eaLnBrk="1" hangingPunct="1"/>
              <a:t>199</a:t>
            </a:fld>
            <a:endParaRPr lang="en-US" altLang="en-US">
              <a:solidFill>
                <a:srgbClr val="045C75"/>
              </a:solidFill>
              <a:latin typeface="Constantia" panose="02030602050306030303" pitchFamily="18" charset="0"/>
            </a:endParaRPr>
          </a:p>
        </p:txBody>
      </p:sp>
      <p:sp>
        <p:nvSpPr>
          <p:cNvPr id="6" name="Title 5">
            <a:extLst>
              <a:ext uri="{FF2B5EF4-FFF2-40B4-BE49-F238E27FC236}">
                <a16:creationId xmlns:a16="http://schemas.microsoft.com/office/drawing/2014/main" id="{12FB1D70-4921-406B-B7F3-768698E75468}"/>
              </a:ext>
            </a:extLst>
          </p:cNvPr>
          <p:cNvSpPr>
            <a:spLocks noGrp="1"/>
          </p:cNvSpPr>
          <p:nvPr>
            <p:ph type="title"/>
          </p:nvPr>
        </p:nvSpPr>
        <p:spPr>
          <a:xfrm>
            <a:off x="1981200" y="0"/>
            <a:ext cx="8458200" cy="666750"/>
          </a:xfrm>
        </p:spPr>
        <p:txBody>
          <a:bodyPr>
            <a:normAutofit fontScale="90000"/>
          </a:bodyPr>
          <a:lstStyle/>
          <a:p>
            <a:pPr>
              <a:defRPr/>
            </a:pPr>
            <a:r>
              <a:rPr lang="en-US"/>
              <a:t>CSS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5E4455D-0FA2-4014-A983-AC67A0BF9158}"/>
              </a:ext>
            </a:extLst>
          </p:cNvPr>
          <p:cNvSpPr>
            <a:spLocks noGrp="1"/>
          </p:cNvSpPr>
          <p:nvPr>
            <p:ph idx="1"/>
          </p:nvPr>
        </p:nvSpPr>
        <p:spPr>
          <a:xfrm>
            <a:off x="1981200" y="1066801"/>
            <a:ext cx="8382000" cy="4754563"/>
          </a:xfrm>
        </p:spPr>
        <p:txBody>
          <a:bodyPr>
            <a:noAutofit/>
          </a:bodyPr>
          <a:lstStyle/>
          <a:p>
            <a:pPr algn="just">
              <a:lnSpc>
                <a:spcPct val="150000"/>
              </a:lnSpc>
            </a:pPr>
            <a:r>
              <a:rPr lang="nb-NO" sz="2000" dirty="0"/>
              <a:t>Nắm đ</a:t>
            </a:r>
            <a:r>
              <a:rPr lang="vi-VN" sz="2000" dirty="0"/>
              <a:t>ư</a:t>
            </a:r>
            <a:r>
              <a:rPr lang="en-US" sz="2000" dirty="0" err="1"/>
              <a:t>ợc</a:t>
            </a:r>
            <a:r>
              <a:rPr lang="en-US" sz="2000" dirty="0"/>
              <a:t> </a:t>
            </a:r>
            <a:r>
              <a:rPr lang="nb-NO" sz="2000" dirty="0"/>
              <a:t>khái niệm và nguyên l</a:t>
            </a:r>
            <a:r>
              <a:rPr lang="en-US" sz="2000" dirty="0"/>
              <a:t>ý </a:t>
            </a:r>
            <a:r>
              <a:rPr lang="en-US" sz="2000" dirty="0" err="1"/>
              <a:t>hoạt</a:t>
            </a:r>
            <a:r>
              <a:rPr lang="en-US" sz="2000" dirty="0"/>
              <a:t> </a:t>
            </a:r>
            <a:r>
              <a:rPr lang="en-US" sz="2000" dirty="0" err="1"/>
              <a:t>động</a:t>
            </a:r>
            <a:r>
              <a:rPr lang="en-US" sz="2000" dirty="0"/>
              <a:t> </a:t>
            </a:r>
            <a:r>
              <a:rPr lang="en-US" sz="2000" dirty="0" err="1"/>
              <a:t>của</a:t>
            </a:r>
            <a:r>
              <a:rPr lang="en-US" sz="2000" dirty="0"/>
              <a:t> </a:t>
            </a:r>
            <a:r>
              <a:rPr lang="en-US" sz="2000" dirty="0" err="1"/>
              <a:t>ứng</a:t>
            </a:r>
            <a:r>
              <a:rPr lang="en-US" sz="2000" dirty="0"/>
              <a:t> </a:t>
            </a:r>
            <a:r>
              <a:rPr lang="en-US" sz="2000" dirty="0" err="1"/>
              <a:t>dụng</a:t>
            </a:r>
            <a:r>
              <a:rPr lang="en-US" sz="2000" dirty="0"/>
              <a:t> web</a:t>
            </a:r>
          </a:p>
          <a:p>
            <a:pPr algn="just">
              <a:lnSpc>
                <a:spcPct val="150000"/>
              </a:lnSpc>
            </a:pPr>
            <a:r>
              <a:rPr lang="en-US" sz="2000" dirty="0" err="1"/>
              <a:t>Nắm</a:t>
            </a:r>
            <a:r>
              <a:rPr lang="en-US" sz="2000" dirty="0"/>
              <a:t> đ</a:t>
            </a:r>
            <a:r>
              <a:rPr lang="vi-VN" sz="2000" dirty="0"/>
              <a:t>ư</a:t>
            </a:r>
            <a:r>
              <a:rPr lang="en-US" sz="2000" dirty="0" err="1"/>
              <a:t>ợc</a:t>
            </a:r>
            <a:r>
              <a:rPr lang="en-US" sz="2000" dirty="0"/>
              <a:t> </a:t>
            </a:r>
            <a:r>
              <a:rPr lang="en-US" sz="2000" dirty="0" err="1"/>
              <a:t>kiến</a:t>
            </a:r>
            <a:r>
              <a:rPr lang="en-US" sz="2000" dirty="0"/>
              <a:t> </a:t>
            </a:r>
            <a:r>
              <a:rPr lang="en-US" sz="2000" dirty="0" err="1"/>
              <a:t>thức</a:t>
            </a:r>
            <a:r>
              <a:rPr lang="en-US" sz="2000" dirty="0"/>
              <a:t> </a:t>
            </a:r>
            <a:r>
              <a:rPr lang="en-US" sz="2000" dirty="0" err="1"/>
              <a:t>về</a:t>
            </a:r>
            <a:r>
              <a:rPr lang="en-US" sz="2000" dirty="0"/>
              <a:t> HTML, CSS </a:t>
            </a:r>
            <a:r>
              <a:rPr lang="en-US" sz="2000" dirty="0" err="1"/>
              <a:t>và</a:t>
            </a:r>
            <a:r>
              <a:rPr lang="en-US" sz="2000" dirty="0"/>
              <a:t> JavaScript </a:t>
            </a:r>
            <a:r>
              <a:rPr lang="en-US" sz="2000" dirty="0" err="1"/>
              <a:t>cơ</a:t>
            </a:r>
            <a:r>
              <a:rPr lang="en-US" sz="2000" dirty="0"/>
              <a:t> </a:t>
            </a:r>
            <a:r>
              <a:rPr lang="en-US" sz="2000" dirty="0" err="1"/>
              <a:t>bản</a:t>
            </a:r>
            <a:endParaRPr lang="en-US" sz="2000" dirty="0"/>
          </a:p>
          <a:p>
            <a:pPr algn="just">
              <a:lnSpc>
                <a:spcPct val="150000"/>
              </a:lnSpc>
            </a:pPr>
            <a:r>
              <a:rPr lang="en-US" sz="2000" dirty="0" err="1"/>
              <a:t>Nắm</a:t>
            </a:r>
            <a:r>
              <a:rPr lang="en-US" sz="2000" dirty="0"/>
              <a:t> đ</a:t>
            </a:r>
            <a:r>
              <a:rPr lang="vi-VN" sz="2000" dirty="0"/>
              <a:t>ư</a:t>
            </a:r>
            <a:r>
              <a:rPr lang="en-US" sz="2000" dirty="0" err="1"/>
              <a:t>ợc</a:t>
            </a:r>
            <a:r>
              <a:rPr lang="en-US" sz="2000" dirty="0"/>
              <a:t> </a:t>
            </a:r>
            <a:r>
              <a:rPr lang="en-US" sz="2000" dirty="0" err="1"/>
              <a:t>kiến</a:t>
            </a:r>
            <a:r>
              <a:rPr lang="en-US" sz="2000" dirty="0"/>
              <a:t> </a:t>
            </a:r>
            <a:r>
              <a:rPr lang="en-US" sz="2000" dirty="0" err="1"/>
              <a:t>thức</a:t>
            </a:r>
            <a:r>
              <a:rPr lang="en-US" sz="2000" dirty="0"/>
              <a:t> </a:t>
            </a:r>
            <a:r>
              <a:rPr lang="en-US" sz="2000" dirty="0" err="1"/>
              <a:t>về</a:t>
            </a:r>
            <a:r>
              <a:rPr lang="en-US" sz="2000" dirty="0"/>
              <a:t> </a:t>
            </a:r>
            <a:r>
              <a:rPr lang="en-US" sz="2000" dirty="0" err="1"/>
              <a:t>ngôn</a:t>
            </a:r>
            <a:r>
              <a:rPr lang="en-US" sz="2000" dirty="0"/>
              <a:t> </a:t>
            </a:r>
            <a:r>
              <a:rPr lang="en-US" sz="2000" dirty="0" err="1"/>
              <a:t>ngữ</a:t>
            </a:r>
            <a:r>
              <a:rPr lang="en-US" sz="2000" dirty="0"/>
              <a:t> </a:t>
            </a:r>
            <a:r>
              <a:rPr lang="en-US" sz="2000" dirty="0" err="1"/>
              <a:t>lập</a:t>
            </a:r>
            <a:r>
              <a:rPr lang="en-US" sz="2000" dirty="0"/>
              <a:t> </a:t>
            </a:r>
            <a:r>
              <a:rPr lang="en-US" sz="2000" dirty="0" err="1"/>
              <a:t>trình</a:t>
            </a:r>
            <a:r>
              <a:rPr lang="en-US" sz="2000" dirty="0"/>
              <a:t> PHP </a:t>
            </a:r>
            <a:r>
              <a:rPr lang="en-US" sz="2000" dirty="0" err="1"/>
              <a:t>và</a:t>
            </a:r>
            <a:r>
              <a:rPr lang="en-US" sz="2000" dirty="0"/>
              <a:t> </a:t>
            </a:r>
            <a:r>
              <a:rPr lang="en-US" sz="2000" dirty="0" err="1"/>
              <a:t>hệ</a:t>
            </a:r>
            <a:r>
              <a:rPr lang="en-US" sz="2000" dirty="0"/>
              <a:t> </a:t>
            </a:r>
            <a:r>
              <a:rPr lang="en-US" sz="2000" dirty="0" err="1"/>
              <a:t>quản</a:t>
            </a:r>
            <a:r>
              <a:rPr lang="en-US" sz="2000" dirty="0"/>
              <a:t> </a:t>
            </a:r>
            <a:r>
              <a:rPr lang="en-US" sz="2000" dirty="0" err="1"/>
              <a:t>trị</a:t>
            </a:r>
            <a:r>
              <a:rPr lang="en-US" sz="2000" dirty="0"/>
              <a:t> </a:t>
            </a:r>
            <a:r>
              <a:rPr lang="en-US" sz="2000" dirty="0" err="1"/>
              <a:t>cơ</a:t>
            </a:r>
            <a:r>
              <a:rPr lang="en-US" sz="2000" dirty="0"/>
              <a:t> </a:t>
            </a:r>
            <a:r>
              <a:rPr lang="en-US" sz="2000" dirty="0" err="1"/>
              <a:t>sở</a:t>
            </a:r>
            <a:r>
              <a:rPr lang="en-US" sz="2000" dirty="0"/>
              <a:t> </a:t>
            </a:r>
            <a:r>
              <a:rPr lang="en-US" sz="2000" dirty="0" err="1"/>
              <a:t>dữ</a:t>
            </a:r>
            <a:r>
              <a:rPr lang="en-US" sz="2000" dirty="0"/>
              <a:t> </a:t>
            </a:r>
            <a:r>
              <a:rPr lang="en-US" sz="2000" dirty="0" err="1"/>
              <a:t>liệu</a:t>
            </a:r>
            <a:r>
              <a:rPr lang="en-US" sz="2000"/>
              <a:t> MySQL </a:t>
            </a:r>
            <a:endParaRPr lang="en-US" sz="2000" dirty="0"/>
          </a:p>
          <a:p>
            <a:pPr algn="just">
              <a:lnSpc>
                <a:spcPct val="150000"/>
              </a:lnSpc>
            </a:pPr>
            <a:r>
              <a:rPr lang="en-US" sz="2000" dirty="0" err="1"/>
              <a:t>Lập</a:t>
            </a:r>
            <a:r>
              <a:rPr lang="en-US" sz="2000" dirty="0"/>
              <a:t> </a:t>
            </a:r>
            <a:r>
              <a:rPr lang="en-US" sz="2000" dirty="0" err="1"/>
              <a:t>trình</a:t>
            </a:r>
            <a:r>
              <a:rPr lang="en-US" sz="2000" dirty="0"/>
              <a:t> </a:t>
            </a:r>
            <a:r>
              <a:rPr lang="en-US" sz="2000" dirty="0" err="1"/>
              <a:t>được</a:t>
            </a:r>
            <a:r>
              <a:rPr lang="en-US" sz="2000" dirty="0"/>
              <a:t> </a:t>
            </a:r>
            <a:r>
              <a:rPr lang="en-US" sz="2000" dirty="0" err="1"/>
              <a:t>một</a:t>
            </a:r>
            <a:r>
              <a:rPr lang="en-US" sz="2000" dirty="0"/>
              <a:t> </a:t>
            </a:r>
            <a:r>
              <a:rPr lang="en-US" sz="2000" dirty="0" err="1"/>
              <a:t>ứng</a:t>
            </a:r>
            <a:r>
              <a:rPr lang="en-US" sz="2000" dirty="0"/>
              <a:t> </a:t>
            </a:r>
            <a:r>
              <a:rPr lang="en-US" sz="2000" dirty="0" err="1"/>
              <a:t>dụng</a:t>
            </a:r>
            <a:r>
              <a:rPr lang="en-US" sz="2000" dirty="0"/>
              <a:t> web </a:t>
            </a:r>
            <a:r>
              <a:rPr lang="en-US" sz="2000" dirty="0" err="1"/>
              <a:t>hoàn</a:t>
            </a:r>
            <a:r>
              <a:rPr lang="en-US" sz="2000" dirty="0"/>
              <a:t> </a:t>
            </a:r>
            <a:r>
              <a:rPr lang="en-US" sz="2000" dirty="0" err="1"/>
              <a:t>thiện</a:t>
            </a:r>
            <a:r>
              <a:rPr lang="en-US" sz="2000" dirty="0"/>
              <a:t> </a:t>
            </a:r>
            <a:r>
              <a:rPr lang="en-US" sz="2000" dirty="0" err="1"/>
              <a:t>với</a:t>
            </a:r>
            <a:r>
              <a:rPr lang="en-US" sz="2000" dirty="0"/>
              <a:t> </a:t>
            </a:r>
            <a:r>
              <a:rPr lang="en-US" sz="2000" dirty="0" err="1"/>
              <a:t>kiến</a:t>
            </a:r>
            <a:r>
              <a:rPr lang="en-US" sz="2000" dirty="0"/>
              <a:t> </a:t>
            </a:r>
            <a:r>
              <a:rPr lang="en-US" sz="2000" dirty="0" err="1"/>
              <a:t>trúc</a:t>
            </a:r>
            <a:r>
              <a:rPr lang="en-US" sz="2000" dirty="0"/>
              <a:t> 3 </a:t>
            </a:r>
            <a:r>
              <a:rPr lang="en-US" sz="2000" dirty="0" err="1"/>
              <a:t>tầng</a:t>
            </a:r>
            <a:r>
              <a:rPr lang="en-US" sz="2000" dirty="0"/>
              <a:t> </a:t>
            </a:r>
            <a:r>
              <a:rPr lang="en-US" sz="2000" dirty="0" err="1"/>
              <a:t>bằng</a:t>
            </a:r>
            <a:r>
              <a:rPr lang="en-US" sz="2000" dirty="0"/>
              <a:t> </a:t>
            </a:r>
            <a:r>
              <a:rPr lang="en-US" sz="2000" dirty="0" err="1"/>
              <a:t>ngôn</a:t>
            </a:r>
            <a:r>
              <a:rPr lang="en-US" sz="2000" dirty="0"/>
              <a:t> </a:t>
            </a:r>
            <a:r>
              <a:rPr lang="en-US" sz="2000" dirty="0" err="1"/>
              <a:t>ngữ</a:t>
            </a:r>
            <a:r>
              <a:rPr lang="en-US" sz="2000" dirty="0"/>
              <a:t> PHP </a:t>
            </a:r>
            <a:r>
              <a:rPr lang="en-US" sz="2000" dirty="0" err="1"/>
              <a:t>và</a:t>
            </a:r>
            <a:r>
              <a:rPr lang="en-US" sz="2000" dirty="0"/>
              <a:t> </a:t>
            </a:r>
            <a:r>
              <a:rPr lang="en-US" sz="2000" dirty="0" err="1"/>
              <a:t>cơ</a:t>
            </a:r>
            <a:r>
              <a:rPr lang="en-US" sz="2000" dirty="0"/>
              <a:t> </a:t>
            </a:r>
            <a:r>
              <a:rPr lang="en-US" sz="2000" dirty="0" err="1"/>
              <a:t>sở</a:t>
            </a:r>
            <a:r>
              <a:rPr lang="en-US" sz="2000" dirty="0"/>
              <a:t> </a:t>
            </a:r>
            <a:r>
              <a:rPr lang="en-US" sz="2000" dirty="0" err="1"/>
              <a:t>dữ</a:t>
            </a:r>
            <a:r>
              <a:rPr lang="en-US" sz="2000" dirty="0"/>
              <a:t> </a:t>
            </a:r>
            <a:r>
              <a:rPr lang="en-US" sz="2000" dirty="0" err="1"/>
              <a:t>liệu</a:t>
            </a:r>
            <a:r>
              <a:rPr lang="en-US" sz="2000" dirty="0"/>
              <a:t> MySQL</a:t>
            </a:r>
          </a:p>
        </p:txBody>
      </p:sp>
      <p:sp>
        <p:nvSpPr>
          <p:cNvPr id="3" name="Title 2">
            <a:extLst>
              <a:ext uri="{FF2B5EF4-FFF2-40B4-BE49-F238E27FC236}">
                <a16:creationId xmlns:a16="http://schemas.microsoft.com/office/drawing/2014/main" id="{B1EDA85B-A6D4-4DA9-876E-27C42EF8F22F}"/>
              </a:ext>
            </a:extLst>
          </p:cNvPr>
          <p:cNvSpPr>
            <a:spLocks noGrp="1"/>
          </p:cNvSpPr>
          <p:nvPr>
            <p:ph type="title"/>
          </p:nvPr>
        </p:nvSpPr>
        <p:spPr/>
        <p:txBody>
          <a:bodyPr/>
          <a:lstStyle/>
          <a:p>
            <a:r>
              <a:rPr lang="en-US" err="1"/>
              <a:t>Mục</a:t>
            </a:r>
            <a:r>
              <a:rPr lang="en-US"/>
              <a:t> </a:t>
            </a:r>
            <a:r>
              <a:rPr lang="en-US" err="1"/>
              <a:t>tiêu</a:t>
            </a:r>
            <a:r>
              <a:rPr lang="en-US"/>
              <a:t> </a:t>
            </a:r>
            <a:r>
              <a:rPr lang="en-US" err="1"/>
              <a:t>môn</a:t>
            </a:r>
            <a:r>
              <a:rPr lang="en-US"/>
              <a:t> </a:t>
            </a:r>
            <a:r>
              <a:rPr lang="en-US" err="1"/>
              <a:t>học</a:t>
            </a:r>
            <a:endParaRPr lang="en-US"/>
          </a:p>
        </p:txBody>
      </p:sp>
    </p:spTree>
    <p:extLst>
      <p:ext uri="{BB962C8B-B14F-4D97-AF65-F5344CB8AC3E}">
        <p14:creationId xmlns:p14="http://schemas.microsoft.com/office/powerpoint/2010/main" val="39169160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4827E28-4652-4B9F-B4DE-C3420CB1C9F3}"/>
              </a:ext>
            </a:extLst>
          </p:cNvPr>
          <p:cNvSpPr>
            <a:spLocks noGrp="1"/>
          </p:cNvSpPr>
          <p:nvPr>
            <p:ph idx="1"/>
          </p:nvPr>
        </p:nvSpPr>
        <p:spPr/>
        <p:txBody>
          <a:bodyPr/>
          <a:lstStyle/>
          <a:p>
            <a:pPr>
              <a:spcBef>
                <a:spcPct val="0"/>
              </a:spcBef>
            </a:pPr>
            <a:r>
              <a:rPr lang="en-US" altLang="en-US"/>
              <a:t>Một số giao thức mạng thông dụng:</a:t>
            </a:r>
          </a:p>
          <a:p>
            <a:pPr lvl="1">
              <a:spcBef>
                <a:spcPct val="0"/>
              </a:spcBef>
            </a:pPr>
            <a:r>
              <a:rPr lang="en-US" altLang="en-US"/>
              <a:t>TCP/IP (Transmission Control Protocol/ Internet Protocol) : </a:t>
            </a:r>
          </a:p>
          <a:p>
            <a:pPr lvl="2">
              <a:spcBef>
                <a:spcPct val="0"/>
              </a:spcBef>
            </a:pPr>
            <a:r>
              <a:rPr lang="en-US" altLang="en-US"/>
              <a:t>Là một hệ thống giao thức - một tập hợp các giao thức hỗ trợ việc lưu truyền dữ liệu trên mạng </a:t>
            </a:r>
          </a:p>
          <a:p>
            <a:pPr lvl="2">
              <a:spcBef>
                <a:spcPct val="0"/>
              </a:spcBef>
            </a:pPr>
            <a:r>
              <a:rPr lang="en-US" altLang="en-US"/>
              <a:t>TCP/IP và các giao thức liên quan tạo ra một hệ thống hoàn chỉnh quản lý quá trình dữ liệu được xử lý, chuyển và nhận trên một mạng sử dụng TCP/IP. Một hệ thống các giao thức liên quan, chẳng hạn như TCP/IP, được gọi là bộ giao thức. </a:t>
            </a:r>
          </a:p>
          <a:p>
            <a:pPr>
              <a:spcBef>
                <a:spcPct val="0"/>
              </a:spcBef>
              <a:buNone/>
            </a:pPr>
            <a:endParaRPr lang="en-US" altLang="en-US"/>
          </a:p>
          <a:p>
            <a:endParaRPr lang="en-US"/>
          </a:p>
        </p:txBody>
      </p:sp>
      <p:sp>
        <p:nvSpPr>
          <p:cNvPr id="3" name="Title 2">
            <a:extLst>
              <a:ext uri="{FF2B5EF4-FFF2-40B4-BE49-F238E27FC236}">
                <a16:creationId xmlns:a16="http://schemas.microsoft.com/office/drawing/2014/main" id="{A4DE5019-29AD-4BAA-AD54-05C22C58D415}"/>
              </a:ext>
            </a:extLst>
          </p:cNvPr>
          <p:cNvSpPr>
            <a:spLocks noGrp="1"/>
          </p:cNvSpPr>
          <p:nvPr>
            <p:ph type="title"/>
          </p:nvPr>
        </p:nvSpPr>
        <p:spPr/>
        <p:txBody>
          <a:bodyPr/>
          <a:lstStyle/>
          <a:p>
            <a:r>
              <a:rPr lang="en-US"/>
              <a:t>Giao thức mạng (Protocol) (tt)</a:t>
            </a:r>
          </a:p>
        </p:txBody>
      </p:sp>
    </p:spTree>
    <p:extLst>
      <p:ext uri="{BB962C8B-B14F-4D97-AF65-F5344CB8AC3E}">
        <p14:creationId xmlns:p14="http://schemas.microsoft.com/office/powerpoint/2010/main" val="3121796291"/>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2355B97-6820-4EBE-80FA-71FF74DEAB4C}"/>
              </a:ext>
            </a:extLst>
          </p:cNvPr>
          <p:cNvSpPr>
            <a:spLocks noGrp="1"/>
          </p:cNvSpPr>
          <p:nvPr>
            <p:ph idx="1"/>
          </p:nvPr>
        </p:nvSpPr>
        <p:spPr>
          <a:xfrm>
            <a:off x="1981200" y="990600"/>
            <a:ext cx="8229600" cy="5105400"/>
          </a:xfrm>
        </p:spPr>
        <p:txBody>
          <a:bodyPr>
            <a:normAutofit/>
          </a:bodyPr>
          <a:lstStyle/>
          <a:p>
            <a:pPr marL="274320" indent="-274320" algn="just">
              <a:buClr>
                <a:schemeClr val="accent3"/>
              </a:buClr>
              <a:buFont typeface="Wingdings 2"/>
              <a:buChar char=""/>
              <a:defRPr/>
            </a:pPr>
            <a:r>
              <a:rPr lang="en-US"/>
              <a:t>CSS phá bỏ rào cản HTML bằng cách cho phép có nhiều </a:t>
            </a:r>
            <a:r>
              <a:rPr lang="vi-VN">
                <a:solidFill>
                  <a:srgbClr val="FF0000"/>
                </a:solidFill>
              </a:rPr>
              <a:t>đặ</a:t>
            </a:r>
            <a:r>
              <a:rPr lang="en-US">
                <a:solidFill>
                  <a:srgbClr val="FF0000"/>
                </a:solidFill>
              </a:rPr>
              <a:t>c tả thuộc tính chuẩn </a:t>
            </a:r>
            <a:r>
              <a:rPr lang="vi-VN"/>
              <a:t>để</a:t>
            </a:r>
            <a:r>
              <a:rPr lang="en-US"/>
              <a:t> phục vụ cho việc dàn trang và </a:t>
            </a:r>
            <a:r>
              <a:rPr lang="vi-VN"/>
              <a:t>đị</a:t>
            </a:r>
            <a:r>
              <a:rPr lang="en-US"/>
              <a:t>nh dạng.</a:t>
            </a:r>
          </a:p>
          <a:p>
            <a:pPr marL="274320" indent="-274320" algn="just">
              <a:buClr>
                <a:schemeClr val="accent3"/>
              </a:buClr>
              <a:buFont typeface="Wingdings 2"/>
              <a:buChar char=""/>
              <a:defRPr/>
            </a:pPr>
            <a:r>
              <a:rPr lang="en-US"/>
              <a:t>Thuộc tính CSS </a:t>
            </a:r>
            <a:r>
              <a:rPr lang="vi-VN"/>
              <a:t>đượ</a:t>
            </a:r>
            <a:r>
              <a:rPr lang="en-US"/>
              <a:t>c bổ sung vào HTML và không phá vỡ cấu trúc của HTML sẵn có.</a:t>
            </a:r>
          </a:p>
          <a:p>
            <a:pPr marL="274320" indent="-274320" algn="just">
              <a:buClr>
                <a:schemeClr val="accent3"/>
              </a:buClr>
              <a:buFont typeface="Wingdings 2"/>
              <a:buChar char=""/>
              <a:defRPr/>
            </a:pPr>
            <a:r>
              <a:rPr lang="en-US"/>
              <a:t>CSS làm t</a:t>
            </a:r>
            <a:r>
              <a:rPr lang="vi-VN"/>
              <a:t>ă</a:t>
            </a:r>
            <a:r>
              <a:rPr lang="en-US"/>
              <a:t>ng sự </a:t>
            </a:r>
            <a:r>
              <a:rPr lang="en-US">
                <a:solidFill>
                  <a:srgbClr val="FF0000"/>
                </a:solidFill>
              </a:rPr>
              <a:t>nhất quán </a:t>
            </a:r>
            <a:r>
              <a:rPr lang="en-US"/>
              <a:t>về </a:t>
            </a:r>
            <a:r>
              <a:rPr lang="vi-VN"/>
              <a:t>đị</a:t>
            </a:r>
            <a:r>
              <a:rPr lang="en-US"/>
              <a:t>nh dạng và </a:t>
            </a:r>
            <a:r>
              <a:rPr lang="en-US">
                <a:solidFill>
                  <a:srgbClr val="FF0000"/>
                </a:solidFill>
              </a:rPr>
              <a:t>hiệu n</a:t>
            </a:r>
            <a:r>
              <a:rPr lang="vi-VN">
                <a:solidFill>
                  <a:srgbClr val="FF0000"/>
                </a:solidFill>
              </a:rPr>
              <a:t>ă</a:t>
            </a:r>
            <a:r>
              <a:rPr lang="en-US">
                <a:solidFill>
                  <a:srgbClr val="FF0000"/>
                </a:solidFill>
              </a:rPr>
              <a:t>ng </a:t>
            </a:r>
            <a:r>
              <a:rPr lang="en-US"/>
              <a:t>tải trang web.</a:t>
            </a:r>
          </a:p>
          <a:p>
            <a:pPr marL="640080" lvl="1" indent="-246888" algn="just">
              <a:buFont typeface="Wingdings 2"/>
              <a:buChar char=""/>
              <a:defRPr/>
            </a:pPr>
            <a:r>
              <a:rPr lang="en-US" i="1"/>
              <a:t>Tập tin CSS chỉ </a:t>
            </a:r>
            <a:r>
              <a:rPr lang="vi-VN" i="1"/>
              <a:t>đượ</a:t>
            </a:r>
            <a:r>
              <a:rPr lang="en-US" i="1"/>
              <a:t>c tải ở lần </a:t>
            </a:r>
            <a:r>
              <a:rPr lang="vi-VN" i="1"/>
              <a:t>đầ</a:t>
            </a:r>
            <a:r>
              <a:rPr lang="en-US" i="1"/>
              <a:t>u tiên khi truy cập trang web</a:t>
            </a:r>
          </a:p>
        </p:txBody>
      </p:sp>
      <p:sp>
        <p:nvSpPr>
          <p:cNvPr id="4" name="Slide Number Placeholder 3">
            <a:extLst>
              <a:ext uri="{FF2B5EF4-FFF2-40B4-BE49-F238E27FC236}">
                <a16:creationId xmlns:a16="http://schemas.microsoft.com/office/drawing/2014/main" id="{0DEC96E5-D710-4CCE-9380-470D9F2337E3}"/>
              </a:ext>
            </a:extLst>
          </p:cNvPr>
          <p:cNvSpPr>
            <a:spLocks noGrp="1"/>
          </p:cNvSpPr>
          <p:nvPr>
            <p:ph type="sldNum" sz="quarter" idx="11"/>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1613065A-6AAD-422F-9658-F241D100B0D4}" type="slidenum">
              <a:rPr lang="en-US" altLang="en-US">
                <a:solidFill>
                  <a:srgbClr val="045C75"/>
                </a:solidFill>
                <a:latin typeface="Constantia" panose="02030602050306030303" pitchFamily="18" charset="0"/>
              </a:rPr>
              <a:pPr eaLnBrk="1" hangingPunct="1"/>
              <a:t>200</a:t>
            </a:fld>
            <a:endParaRPr lang="en-US" altLang="en-US">
              <a:solidFill>
                <a:srgbClr val="045C75"/>
              </a:solidFill>
              <a:latin typeface="Constantia" panose="02030602050306030303" pitchFamily="18" charset="0"/>
            </a:endParaRPr>
          </a:p>
        </p:txBody>
      </p:sp>
      <p:sp>
        <p:nvSpPr>
          <p:cNvPr id="6" name="Title 5">
            <a:extLst>
              <a:ext uri="{FF2B5EF4-FFF2-40B4-BE49-F238E27FC236}">
                <a16:creationId xmlns:a16="http://schemas.microsoft.com/office/drawing/2014/main" id="{D974E9AA-23BE-482E-B474-6B7E74C5790C}"/>
              </a:ext>
            </a:extLst>
          </p:cNvPr>
          <p:cNvSpPr>
            <a:spLocks noGrp="1"/>
          </p:cNvSpPr>
          <p:nvPr>
            <p:ph type="title"/>
          </p:nvPr>
        </p:nvSpPr>
        <p:spPr>
          <a:xfrm>
            <a:off x="1981200" y="0"/>
            <a:ext cx="8458200" cy="666750"/>
          </a:xfrm>
        </p:spPr>
        <p:txBody>
          <a:bodyPr>
            <a:normAutofit fontScale="90000"/>
          </a:bodyPr>
          <a:lstStyle/>
          <a:p>
            <a:pPr>
              <a:defRPr/>
            </a:pPr>
            <a:r>
              <a:rPr lang="en-US"/>
              <a:t>CSS</a:t>
            </a:r>
          </a:p>
        </p:txBody>
      </p:sp>
    </p:spTree>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Content Placeholder 2">
            <a:extLst>
              <a:ext uri="{FF2B5EF4-FFF2-40B4-BE49-F238E27FC236}">
                <a16:creationId xmlns:a16="http://schemas.microsoft.com/office/drawing/2014/main" id="{FC0A927C-2BF6-4DE0-8BFF-661C328AA6C1}"/>
              </a:ext>
            </a:extLst>
          </p:cNvPr>
          <p:cNvSpPr>
            <a:spLocks noGrp="1"/>
          </p:cNvSpPr>
          <p:nvPr>
            <p:ph idx="1"/>
          </p:nvPr>
        </p:nvSpPr>
        <p:spPr>
          <a:xfrm>
            <a:off x="1981200" y="1066800"/>
            <a:ext cx="8229600" cy="5105400"/>
          </a:xfrm>
        </p:spPr>
        <p:txBody>
          <a:bodyPr/>
          <a:lstStyle/>
          <a:p>
            <a:pPr eaLnBrk="1" hangingPunct="1">
              <a:spcBef>
                <a:spcPct val="0"/>
              </a:spcBef>
            </a:pPr>
            <a:r>
              <a:rPr lang="en-US" altLang="en-US" dirty="0"/>
              <a:t>Ba </a:t>
            </a:r>
            <a:r>
              <a:rPr lang="en-US" altLang="en-US" dirty="0" err="1"/>
              <a:t>cách</a:t>
            </a:r>
            <a:r>
              <a:rPr lang="en-US" altLang="en-US" dirty="0"/>
              <a:t> </a:t>
            </a:r>
            <a:r>
              <a:rPr lang="en-US" altLang="en-US" dirty="0" err="1"/>
              <a:t>áp</a:t>
            </a:r>
            <a:r>
              <a:rPr lang="en-US" altLang="en-US" dirty="0"/>
              <a:t> </a:t>
            </a:r>
            <a:r>
              <a:rPr lang="en-US" altLang="en-US" dirty="0" err="1"/>
              <a:t>dụng</a:t>
            </a:r>
            <a:r>
              <a:rPr lang="en-US" altLang="en-US" dirty="0"/>
              <a:t> CSS </a:t>
            </a:r>
            <a:r>
              <a:rPr lang="en-US" altLang="en-US" dirty="0" err="1"/>
              <a:t>trong</a:t>
            </a:r>
            <a:r>
              <a:rPr lang="en-US" altLang="en-US" dirty="0"/>
              <a:t> </a:t>
            </a:r>
            <a:r>
              <a:rPr lang="en-US" altLang="en-US" dirty="0" err="1"/>
              <a:t>tài</a:t>
            </a:r>
            <a:r>
              <a:rPr lang="en-US" altLang="en-US" dirty="0"/>
              <a:t> </a:t>
            </a:r>
            <a:r>
              <a:rPr lang="en-US" altLang="en-US" dirty="0" err="1"/>
              <a:t>liệu</a:t>
            </a:r>
            <a:endParaRPr lang="en-US" altLang="en-US" dirty="0"/>
          </a:p>
          <a:p>
            <a:pPr lvl="1" eaLnBrk="1" hangingPunct="1">
              <a:spcBef>
                <a:spcPct val="0"/>
              </a:spcBef>
            </a:pPr>
            <a:r>
              <a:rPr lang="en-US" altLang="en-US" b="1" dirty="0">
                <a:solidFill>
                  <a:srgbClr val="0070C0"/>
                </a:solidFill>
              </a:rPr>
              <a:t>Inline style</a:t>
            </a:r>
          </a:p>
          <a:p>
            <a:pPr lvl="2" eaLnBrk="1" hangingPunct="1">
              <a:spcBef>
                <a:spcPct val="0"/>
              </a:spcBef>
            </a:pPr>
            <a:r>
              <a:rPr lang="en-US" altLang="en-US" dirty="0" err="1"/>
              <a:t>Sử</a:t>
            </a:r>
            <a:r>
              <a:rPr lang="en-US" altLang="en-US" dirty="0"/>
              <a:t> </a:t>
            </a:r>
            <a:r>
              <a:rPr lang="en-US" altLang="en-US" dirty="0" err="1"/>
              <a:t>dụng</a:t>
            </a:r>
            <a:r>
              <a:rPr lang="en-US" altLang="en-US" dirty="0"/>
              <a:t> </a:t>
            </a:r>
            <a:r>
              <a:rPr lang="en-US" altLang="en-US" dirty="0" err="1"/>
              <a:t>thuộc</a:t>
            </a:r>
            <a:r>
              <a:rPr lang="en-US" altLang="en-US" dirty="0"/>
              <a:t> </a:t>
            </a:r>
            <a:r>
              <a:rPr lang="en-US" altLang="en-US" dirty="0" err="1"/>
              <a:t>tính</a:t>
            </a:r>
            <a:r>
              <a:rPr lang="en-US" altLang="en-US" dirty="0"/>
              <a:t> style </a:t>
            </a:r>
            <a:r>
              <a:rPr lang="en-US" altLang="en-US" dirty="0" err="1"/>
              <a:t>của</a:t>
            </a:r>
            <a:r>
              <a:rPr lang="en-US" altLang="en-US" dirty="0"/>
              <a:t> </a:t>
            </a:r>
            <a:r>
              <a:rPr lang="en-US" altLang="en-US" dirty="0" err="1"/>
              <a:t>thẻ</a:t>
            </a:r>
            <a:r>
              <a:rPr lang="en-US" altLang="en-US" dirty="0"/>
              <a:t> </a:t>
            </a:r>
            <a:r>
              <a:rPr lang="vi-VN" altLang="en-US" dirty="0"/>
              <a:t>để</a:t>
            </a:r>
            <a:r>
              <a:rPr lang="en-US" altLang="en-US" dirty="0"/>
              <a:t> </a:t>
            </a:r>
            <a:r>
              <a:rPr lang="vi-VN" altLang="en-US" dirty="0"/>
              <a:t>đị</a:t>
            </a:r>
            <a:r>
              <a:rPr lang="en-US" altLang="en-US" dirty="0" err="1"/>
              <a:t>nh</a:t>
            </a:r>
            <a:r>
              <a:rPr lang="en-US" altLang="en-US" dirty="0"/>
              <a:t> </a:t>
            </a:r>
            <a:r>
              <a:rPr lang="en-US" altLang="en-US" dirty="0" err="1"/>
              <a:t>dạng</a:t>
            </a:r>
            <a:endParaRPr lang="en-US" altLang="en-US" dirty="0"/>
          </a:p>
          <a:p>
            <a:pPr lvl="1" eaLnBrk="1" hangingPunct="1">
              <a:spcBef>
                <a:spcPct val="0"/>
              </a:spcBef>
            </a:pPr>
            <a:r>
              <a:rPr lang="en-US" altLang="en-US" b="1" dirty="0">
                <a:solidFill>
                  <a:srgbClr val="0070C0"/>
                </a:solidFill>
              </a:rPr>
              <a:t>Internal style sheet</a:t>
            </a:r>
          </a:p>
          <a:p>
            <a:pPr lvl="2" eaLnBrk="1" hangingPunct="1">
              <a:spcBef>
                <a:spcPct val="0"/>
              </a:spcBef>
            </a:pPr>
            <a:r>
              <a:rPr lang="vi-VN" altLang="en-US" dirty="0"/>
              <a:t>Đị</a:t>
            </a:r>
            <a:r>
              <a:rPr lang="en-US" altLang="en-US" dirty="0" err="1"/>
              <a:t>nh</a:t>
            </a:r>
            <a:r>
              <a:rPr lang="en-US" altLang="en-US" dirty="0"/>
              <a:t> </a:t>
            </a:r>
            <a:r>
              <a:rPr lang="en-US" altLang="en-US" dirty="0" err="1"/>
              <a:t>nghĩa</a:t>
            </a:r>
            <a:r>
              <a:rPr lang="en-US" altLang="en-US" dirty="0"/>
              <a:t> style </a:t>
            </a:r>
            <a:r>
              <a:rPr lang="en-US" altLang="en-US" dirty="0" err="1"/>
              <a:t>bên</a:t>
            </a:r>
            <a:r>
              <a:rPr lang="en-US" altLang="en-US" dirty="0"/>
              <a:t> </a:t>
            </a:r>
            <a:r>
              <a:rPr lang="en-US" altLang="en-US" dirty="0" err="1"/>
              <a:t>trong</a:t>
            </a:r>
            <a:r>
              <a:rPr lang="en-US" altLang="en-US" dirty="0"/>
              <a:t> &lt;head&gt; </a:t>
            </a:r>
            <a:r>
              <a:rPr lang="en-US" altLang="en-US" dirty="0" err="1"/>
              <a:t>của</a:t>
            </a:r>
            <a:r>
              <a:rPr lang="en-US" altLang="en-US" dirty="0"/>
              <a:t> </a:t>
            </a:r>
            <a:r>
              <a:rPr lang="en-US" altLang="en-US" dirty="0" err="1"/>
              <a:t>tài</a:t>
            </a:r>
            <a:r>
              <a:rPr lang="en-US" altLang="en-US" dirty="0"/>
              <a:t> </a:t>
            </a:r>
            <a:r>
              <a:rPr lang="en-US" altLang="en-US" dirty="0" err="1"/>
              <a:t>liệu</a:t>
            </a:r>
            <a:endParaRPr lang="en-US" altLang="en-US" dirty="0"/>
          </a:p>
          <a:p>
            <a:pPr lvl="1" eaLnBrk="1" hangingPunct="1">
              <a:spcBef>
                <a:spcPct val="0"/>
              </a:spcBef>
            </a:pPr>
            <a:r>
              <a:rPr lang="en-US" altLang="en-US" b="1" dirty="0">
                <a:solidFill>
                  <a:srgbClr val="0070C0"/>
                </a:solidFill>
              </a:rPr>
              <a:t>External style sheet</a:t>
            </a:r>
          </a:p>
          <a:p>
            <a:pPr lvl="2" eaLnBrk="1" hangingPunct="1">
              <a:spcBef>
                <a:spcPct val="0"/>
              </a:spcBef>
            </a:pPr>
            <a:r>
              <a:rPr lang="en-US" altLang="en-US" dirty="0" err="1"/>
              <a:t>Liên</a:t>
            </a:r>
            <a:r>
              <a:rPr lang="en-US" altLang="en-US" dirty="0"/>
              <a:t> </a:t>
            </a:r>
            <a:r>
              <a:rPr lang="en-US" altLang="en-US" dirty="0" err="1"/>
              <a:t>kết</a:t>
            </a:r>
            <a:r>
              <a:rPr lang="en-US" altLang="en-US" dirty="0"/>
              <a:t> </a:t>
            </a:r>
            <a:r>
              <a:rPr lang="vi-VN" altLang="en-US" dirty="0"/>
              <a:t>đế</a:t>
            </a:r>
            <a:r>
              <a:rPr lang="en-US" altLang="en-US" dirty="0"/>
              <a:t>n </a:t>
            </a:r>
            <a:r>
              <a:rPr lang="en-US" altLang="en-US" dirty="0" err="1"/>
              <a:t>một</a:t>
            </a:r>
            <a:r>
              <a:rPr lang="en-US" altLang="en-US" dirty="0"/>
              <a:t> </a:t>
            </a:r>
            <a:r>
              <a:rPr lang="en-US" altLang="en-US" dirty="0" err="1"/>
              <a:t>tập</a:t>
            </a:r>
            <a:r>
              <a:rPr lang="en-US" altLang="en-US" dirty="0"/>
              <a:t> tin *.</a:t>
            </a:r>
            <a:r>
              <a:rPr lang="en-US" altLang="en-US" dirty="0" err="1"/>
              <a:t>css</a:t>
            </a:r>
            <a:r>
              <a:rPr lang="en-US" altLang="en-US" dirty="0"/>
              <a:t> </a:t>
            </a:r>
            <a:r>
              <a:rPr lang="en-US" altLang="en-US" dirty="0" err="1"/>
              <a:t>chứa</a:t>
            </a:r>
            <a:r>
              <a:rPr lang="en-US" altLang="en-US" dirty="0"/>
              <a:t> </a:t>
            </a:r>
            <a:r>
              <a:rPr lang="en-US" altLang="en-US" dirty="0" err="1"/>
              <a:t>toàn</a:t>
            </a:r>
            <a:r>
              <a:rPr lang="en-US" altLang="en-US" dirty="0"/>
              <a:t> </a:t>
            </a:r>
            <a:r>
              <a:rPr lang="en-US" altLang="en-US" dirty="0" err="1"/>
              <a:t>bộ</a:t>
            </a:r>
            <a:r>
              <a:rPr lang="en-US" altLang="en-US" dirty="0"/>
              <a:t> style </a:t>
            </a:r>
            <a:r>
              <a:rPr lang="en-US" altLang="en-US" dirty="0" err="1"/>
              <a:t>sử</a:t>
            </a:r>
            <a:r>
              <a:rPr lang="en-US" altLang="en-US" dirty="0"/>
              <a:t> </a:t>
            </a:r>
            <a:r>
              <a:rPr lang="en-US" altLang="en-US" dirty="0" err="1"/>
              <a:t>dụng</a:t>
            </a:r>
            <a:r>
              <a:rPr lang="en-US" altLang="en-US" dirty="0"/>
              <a:t> </a:t>
            </a:r>
            <a:r>
              <a:rPr lang="en-US" altLang="en-US" dirty="0" err="1"/>
              <a:t>trong</a:t>
            </a:r>
            <a:r>
              <a:rPr lang="en-US" altLang="en-US" dirty="0"/>
              <a:t> </a:t>
            </a:r>
            <a:r>
              <a:rPr lang="en-US" altLang="en-US" dirty="0" err="1"/>
              <a:t>tài</a:t>
            </a:r>
            <a:r>
              <a:rPr lang="en-US" altLang="en-US" dirty="0"/>
              <a:t> </a:t>
            </a:r>
            <a:r>
              <a:rPr lang="en-US" altLang="en-US" dirty="0" err="1"/>
              <a:t>liệu</a:t>
            </a:r>
            <a:endParaRPr lang="en-US" altLang="en-US" dirty="0"/>
          </a:p>
        </p:txBody>
      </p:sp>
      <p:sp>
        <p:nvSpPr>
          <p:cNvPr id="4" name="Slide Number Placeholder 3">
            <a:extLst>
              <a:ext uri="{FF2B5EF4-FFF2-40B4-BE49-F238E27FC236}">
                <a16:creationId xmlns:a16="http://schemas.microsoft.com/office/drawing/2014/main" id="{86A61695-8984-41F1-A713-47559AB7AC59}"/>
              </a:ext>
            </a:extLst>
          </p:cNvPr>
          <p:cNvSpPr>
            <a:spLocks noGrp="1"/>
          </p:cNvSpPr>
          <p:nvPr>
            <p:ph type="sldNum" sz="quarter" idx="11"/>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A5D76F5E-2A86-4602-AC0A-0841730D94A2}" type="slidenum">
              <a:rPr lang="en-US" altLang="en-US">
                <a:solidFill>
                  <a:srgbClr val="045C75"/>
                </a:solidFill>
                <a:latin typeface="Constantia" panose="02030602050306030303" pitchFamily="18" charset="0"/>
              </a:rPr>
              <a:pPr eaLnBrk="1" hangingPunct="1"/>
              <a:t>201</a:t>
            </a:fld>
            <a:endParaRPr lang="en-US" altLang="en-US">
              <a:solidFill>
                <a:srgbClr val="045C75"/>
              </a:solidFill>
              <a:latin typeface="Constantia" panose="02030602050306030303" pitchFamily="18" charset="0"/>
            </a:endParaRPr>
          </a:p>
        </p:txBody>
      </p:sp>
      <p:sp>
        <p:nvSpPr>
          <p:cNvPr id="6" name="Title 5">
            <a:extLst>
              <a:ext uri="{FF2B5EF4-FFF2-40B4-BE49-F238E27FC236}">
                <a16:creationId xmlns:a16="http://schemas.microsoft.com/office/drawing/2014/main" id="{9DE4A840-994D-4B1E-AD21-50EC6E60EF38}"/>
              </a:ext>
            </a:extLst>
          </p:cNvPr>
          <p:cNvSpPr>
            <a:spLocks noGrp="1"/>
          </p:cNvSpPr>
          <p:nvPr>
            <p:ph type="title"/>
          </p:nvPr>
        </p:nvSpPr>
        <p:spPr>
          <a:xfrm>
            <a:off x="1981200" y="0"/>
            <a:ext cx="8458200" cy="666750"/>
          </a:xfrm>
        </p:spPr>
        <p:txBody>
          <a:bodyPr>
            <a:normAutofit fontScale="90000"/>
          </a:bodyPr>
          <a:lstStyle/>
          <a:p>
            <a:pPr>
              <a:defRPr/>
            </a:pPr>
            <a:r>
              <a:rPr lang="en-US"/>
              <a:t>CSS</a:t>
            </a:r>
          </a:p>
        </p:txBody>
      </p:sp>
    </p:spTree>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Content Placeholder 2">
            <a:extLst>
              <a:ext uri="{FF2B5EF4-FFF2-40B4-BE49-F238E27FC236}">
                <a16:creationId xmlns:a16="http://schemas.microsoft.com/office/drawing/2014/main" id="{8C3CFD8D-71A7-4E63-BD50-77CBF7E0973B}"/>
              </a:ext>
            </a:extLst>
          </p:cNvPr>
          <p:cNvSpPr>
            <a:spLocks noGrp="1"/>
          </p:cNvSpPr>
          <p:nvPr>
            <p:ph idx="1"/>
          </p:nvPr>
        </p:nvSpPr>
        <p:spPr>
          <a:xfrm>
            <a:off x="1981200" y="990601"/>
            <a:ext cx="8229600" cy="4754563"/>
          </a:xfrm>
        </p:spPr>
        <p:txBody>
          <a:bodyPr/>
          <a:lstStyle/>
          <a:p>
            <a:pPr eaLnBrk="1" hangingPunct="1">
              <a:spcBef>
                <a:spcPct val="0"/>
              </a:spcBef>
            </a:pPr>
            <a:r>
              <a:rPr lang="en-US" altLang="en-US" b="1">
                <a:solidFill>
                  <a:srgbClr val="0070C0"/>
                </a:solidFill>
              </a:rPr>
              <a:t>Inline style</a:t>
            </a:r>
            <a:r>
              <a:rPr lang="en-US" altLang="en-US"/>
              <a:t>: là cách dùng style ngay trong câu lệnh, bổ sung thêm thuộc tính style vào sau một phần tử HTML </a:t>
            </a:r>
          </a:p>
        </p:txBody>
      </p:sp>
      <p:sp>
        <p:nvSpPr>
          <p:cNvPr id="9" name="Title 8">
            <a:extLst>
              <a:ext uri="{FF2B5EF4-FFF2-40B4-BE49-F238E27FC236}">
                <a16:creationId xmlns:a16="http://schemas.microsoft.com/office/drawing/2014/main" id="{04A89872-BEFA-49A6-B518-ABBAB2F7F420}"/>
              </a:ext>
            </a:extLst>
          </p:cNvPr>
          <p:cNvSpPr>
            <a:spLocks noGrp="1"/>
          </p:cNvSpPr>
          <p:nvPr>
            <p:ph type="title"/>
          </p:nvPr>
        </p:nvSpPr>
        <p:spPr>
          <a:xfrm>
            <a:off x="1981200" y="0"/>
            <a:ext cx="8458200" cy="666750"/>
          </a:xfrm>
        </p:spPr>
        <p:txBody>
          <a:bodyPr>
            <a:normAutofit fontScale="90000"/>
          </a:bodyPr>
          <a:lstStyle/>
          <a:p>
            <a:pPr>
              <a:defRPr/>
            </a:pPr>
            <a:r>
              <a:rPr lang="en-US"/>
              <a:t>Áp dụng CSS vào trang HTML</a:t>
            </a:r>
          </a:p>
        </p:txBody>
      </p:sp>
      <p:sp>
        <p:nvSpPr>
          <p:cNvPr id="7" name="Slide Number Placeholder 6">
            <a:extLst>
              <a:ext uri="{FF2B5EF4-FFF2-40B4-BE49-F238E27FC236}">
                <a16:creationId xmlns:a16="http://schemas.microsoft.com/office/drawing/2014/main" id="{FD2A52BC-D7D4-4449-BB23-87C06C8039B3}"/>
              </a:ext>
            </a:extLst>
          </p:cNvPr>
          <p:cNvSpPr>
            <a:spLocks noGrp="1"/>
          </p:cNvSpPr>
          <p:nvPr>
            <p:ph type="sldNum" sz="quarter" idx="11"/>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30CCB42D-61C9-45D6-A697-A9CA434D6392}" type="slidenum">
              <a:rPr lang="en-US" altLang="en-US">
                <a:solidFill>
                  <a:srgbClr val="045C75"/>
                </a:solidFill>
                <a:latin typeface="Constantia" panose="02030602050306030303" pitchFamily="18" charset="0"/>
              </a:rPr>
              <a:pPr eaLnBrk="1" hangingPunct="1"/>
              <a:t>202</a:t>
            </a:fld>
            <a:endParaRPr lang="en-US" altLang="en-US">
              <a:solidFill>
                <a:srgbClr val="045C75"/>
              </a:solidFill>
              <a:latin typeface="Constantia" panose="02030602050306030303" pitchFamily="18" charset="0"/>
            </a:endParaRPr>
          </a:p>
        </p:txBody>
      </p:sp>
      <p:sp>
        <p:nvSpPr>
          <p:cNvPr id="11269" name="Rectangle 3">
            <a:extLst>
              <a:ext uri="{FF2B5EF4-FFF2-40B4-BE49-F238E27FC236}">
                <a16:creationId xmlns:a16="http://schemas.microsoft.com/office/drawing/2014/main" id="{1BAD55EA-B327-428A-A1DD-F71D72259956}"/>
              </a:ext>
            </a:extLst>
          </p:cNvPr>
          <p:cNvSpPr>
            <a:spLocks noChangeArrowheads="1"/>
          </p:cNvSpPr>
          <p:nvPr/>
        </p:nvSpPr>
        <p:spPr bwMode="auto">
          <a:xfrm>
            <a:off x="3276600" y="2895600"/>
            <a:ext cx="6477000" cy="1449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439863" indent="-1439863"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eaLnBrk="1" hangingPunct="1">
              <a:lnSpc>
                <a:spcPts val="3663"/>
              </a:lnSpc>
            </a:pPr>
            <a:r>
              <a:rPr lang="en-US" altLang="en-US">
                <a:solidFill>
                  <a:srgbClr val="000000"/>
                </a:solidFill>
                <a:latin typeface="Arial Italic" panose="020B0604020202090204" pitchFamily="34" charset="0"/>
              </a:rPr>
              <a:t>&lt;thẻ</a:t>
            </a:r>
            <a:r>
              <a:rPr lang="en-US" altLang="en-US">
                <a:solidFill>
                  <a:srgbClr val="3333CC"/>
                </a:solidFill>
                <a:latin typeface="Arial Italic" panose="020B0604020202090204" pitchFamily="34" charset="0"/>
              </a:rPr>
              <a:t> style</a:t>
            </a:r>
            <a:r>
              <a:rPr lang="en-US" altLang="en-US">
                <a:solidFill>
                  <a:srgbClr val="009900"/>
                </a:solidFill>
                <a:latin typeface="Arial Italic" panose="020B0604020202090204" pitchFamily="34" charset="0"/>
              </a:rPr>
              <a:t>=“thuộc tính:giá trị; thuộc tính:giá trị;….”</a:t>
            </a:r>
            <a:r>
              <a:rPr lang="en-US" altLang="en-US">
                <a:solidFill>
                  <a:srgbClr val="000000"/>
                </a:solidFill>
                <a:latin typeface="Arial Italic" panose="020B0604020202090204" pitchFamily="34" charset="0"/>
              </a:rPr>
              <a:t>&gt; </a:t>
            </a:r>
          </a:p>
          <a:p>
            <a:pPr algn="just" eaLnBrk="1" hangingPunct="1">
              <a:lnSpc>
                <a:spcPts val="3663"/>
              </a:lnSpc>
            </a:pPr>
            <a:r>
              <a:rPr lang="en-US" altLang="en-US">
                <a:solidFill>
                  <a:srgbClr val="000000"/>
                </a:solidFill>
                <a:latin typeface="Arial Italic" panose="020B0604020202090204" pitchFamily="34" charset="0"/>
              </a:rPr>
              <a:t>	</a:t>
            </a:r>
            <a:r>
              <a:rPr lang="en-US" altLang="en-US">
                <a:solidFill>
                  <a:srgbClr val="0065FF"/>
                </a:solidFill>
                <a:latin typeface="Arial Italic" panose="020B0604020202090204" pitchFamily="34" charset="0"/>
              </a:rPr>
              <a:t>Nội dung</a:t>
            </a:r>
          </a:p>
          <a:p>
            <a:pPr algn="just" eaLnBrk="1" hangingPunct="1">
              <a:lnSpc>
                <a:spcPts val="3663"/>
              </a:lnSpc>
            </a:pPr>
            <a:r>
              <a:rPr lang="en-US" altLang="en-US">
                <a:solidFill>
                  <a:srgbClr val="000000"/>
                </a:solidFill>
                <a:latin typeface="Arial Italic" panose="020B0604020202090204" pitchFamily="34" charset="0"/>
              </a:rPr>
              <a:t>&lt;/thẻ</a:t>
            </a:r>
            <a:r>
              <a:rPr lang="en-US" altLang="en-US">
                <a:solidFill>
                  <a:srgbClr val="3333CC"/>
                </a:solidFill>
                <a:latin typeface="Arial Italic" panose="020B0604020202090204" pitchFamily="34" charset="0"/>
              </a:rPr>
              <a:t> &gt;</a:t>
            </a:r>
            <a:r>
              <a:rPr lang="en-US" altLang="en-US">
                <a:solidFill>
                  <a:srgbClr val="0065FF"/>
                </a:solidFill>
                <a:latin typeface="Arial Italic" panose="020B0604020202090204" pitchFamily="34" charset="0"/>
              </a:rPr>
              <a:t>  </a:t>
            </a:r>
          </a:p>
        </p:txBody>
      </p:sp>
      <p:sp>
        <p:nvSpPr>
          <p:cNvPr id="11270" name="TextBox 7">
            <a:extLst>
              <a:ext uri="{FF2B5EF4-FFF2-40B4-BE49-F238E27FC236}">
                <a16:creationId xmlns:a16="http://schemas.microsoft.com/office/drawing/2014/main" id="{13979B40-AEAA-4F88-955B-618D6AF41720}"/>
              </a:ext>
            </a:extLst>
          </p:cNvPr>
          <p:cNvSpPr txBox="1">
            <a:spLocks noChangeArrowheads="1"/>
          </p:cNvSpPr>
          <p:nvPr/>
        </p:nvSpPr>
        <p:spPr bwMode="auto">
          <a:xfrm>
            <a:off x="2590800" y="5029201"/>
            <a:ext cx="7467600" cy="439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lnSpc>
                <a:spcPts val="3000"/>
              </a:lnSpc>
            </a:pPr>
            <a:r>
              <a:rPr lang="vi-VN" altLang="en-US" sz="2000">
                <a:solidFill>
                  <a:srgbClr val="000000"/>
                </a:solidFill>
                <a:latin typeface="Arial Italic" panose="020B0604020202090204" pitchFamily="34" charset="0"/>
                <a:ea typeface="Arial Italic" panose="020B0604020202090204" pitchFamily="34" charset="0"/>
                <a:cs typeface="Arial Italic" panose="020B0604020202090204" pitchFamily="34" charset="0"/>
              </a:rPr>
              <a:t>&lt;b </a:t>
            </a:r>
            <a:r>
              <a:rPr lang="vi-VN" altLang="en-US" sz="2000">
                <a:solidFill>
                  <a:srgbClr val="3333CC"/>
                </a:solidFill>
                <a:latin typeface="Arial Italic" panose="020B0604020202090204" pitchFamily="34" charset="0"/>
                <a:ea typeface="Arial Italic" panose="020B0604020202090204" pitchFamily="34" charset="0"/>
                <a:cs typeface="Arial Italic" panose="020B0604020202090204" pitchFamily="34" charset="0"/>
              </a:rPr>
              <a:t>style=</a:t>
            </a:r>
            <a:r>
              <a:rPr lang="vi-VN" altLang="en-US" sz="2000">
                <a:solidFill>
                  <a:srgbClr val="009900"/>
                </a:solidFill>
                <a:latin typeface="Arial Italic" panose="020B0604020202090204" pitchFamily="34" charset="0"/>
                <a:ea typeface="Arial Italic" panose="020B0604020202090204" pitchFamily="34" charset="0"/>
                <a:cs typeface="Arial Italic" panose="020B0604020202090204" pitchFamily="34" charset="0"/>
              </a:rPr>
              <a:t>"color:navy;"</a:t>
            </a:r>
            <a:r>
              <a:rPr lang="vi-VN" altLang="en-US" sz="2000">
                <a:solidFill>
                  <a:srgbClr val="000000"/>
                </a:solidFill>
                <a:latin typeface="Arial Italic" panose="020B0604020202090204" pitchFamily="34" charset="0"/>
                <a:ea typeface="Arial Italic" panose="020B0604020202090204" pitchFamily="34" charset="0"/>
                <a:cs typeface="Arial Italic" panose="020B0604020202090204" pitchFamily="34" charset="0"/>
              </a:rPr>
              <a:t>&gt;</a:t>
            </a:r>
            <a:r>
              <a:rPr lang="vi-VN" altLang="en-US" sz="2000">
                <a:solidFill>
                  <a:srgbClr val="0065FF"/>
                </a:solidFill>
                <a:latin typeface="Arial Italic" panose="020B0604020202090204" pitchFamily="34" charset="0"/>
                <a:ea typeface="Arial Italic" panose="020B0604020202090204" pitchFamily="34" charset="0"/>
                <a:cs typeface="Arial Italic" panose="020B0604020202090204" pitchFamily="34" charset="0"/>
              </a:rPr>
              <a:t>Màu xanh nước biển.</a:t>
            </a:r>
            <a:r>
              <a:rPr lang="vi-VN" altLang="en-US" sz="2000">
                <a:solidFill>
                  <a:srgbClr val="000000"/>
                </a:solidFill>
                <a:latin typeface="Arial Italic" panose="020B0604020202090204" pitchFamily="34" charset="0"/>
                <a:ea typeface="Arial Italic" panose="020B0604020202090204" pitchFamily="34" charset="0"/>
                <a:cs typeface="Arial Italic" panose="020B0604020202090204" pitchFamily="34" charset="0"/>
              </a:rPr>
              <a:t>&lt;/b&gt; </a:t>
            </a:r>
            <a:endParaRPr lang="en-US" altLang="en-US" sz="2000">
              <a:solidFill>
                <a:srgbClr val="000000"/>
              </a:solidFill>
              <a:latin typeface="Arial Italic" panose="020B0604020202090204" pitchFamily="34" charset="0"/>
              <a:ea typeface="Arial Italic" panose="020B0604020202090204" pitchFamily="34" charset="0"/>
              <a:cs typeface="Arial Italic" panose="020B0604020202090204" pitchFamily="34" charset="0"/>
            </a:endParaRPr>
          </a:p>
        </p:txBody>
      </p:sp>
    </p:spTree>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Content Placeholder 2">
            <a:extLst>
              <a:ext uri="{FF2B5EF4-FFF2-40B4-BE49-F238E27FC236}">
                <a16:creationId xmlns:a16="http://schemas.microsoft.com/office/drawing/2014/main" id="{6D72C17C-F7EB-45B2-9F53-C516E9C88456}"/>
              </a:ext>
            </a:extLst>
          </p:cNvPr>
          <p:cNvSpPr>
            <a:spLocks noGrp="1"/>
          </p:cNvSpPr>
          <p:nvPr>
            <p:ph idx="1"/>
          </p:nvPr>
        </p:nvSpPr>
        <p:spPr>
          <a:xfrm>
            <a:off x="1905000" y="1143000"/>
            <a:ext cx="8229600" cy="5105400"/>
          </a:xfrm>
        </p:spPr>
        <p:txBody>
          <a:bodyPr/>
          <a:lstStyle/>
          <a:p>
            <a:pPr eaLnBrk="1" hangingPunct="1">
              <a:spcBef>
                <a:spcPct val="0"/>
              </a:spcBef>
            </a:pPr>
            <a:r>
              <a:rPr lang="en-US" altLang="en-US"/>
              <a:t>Một inline style áp dụng cho bất cứ thẻ nào và chỉ có tác dụng trên chính thẻ </a:t>
            </a:r>
            <a:r>
              <a:rPr lang="vi-VN" altLang="en-US"/>
              <a:t>đó</a:t>
            </a:r>
            <a:r>
              <a:rPr lang="en-US" altLang="en-US"/>
              <a:t>!</a:t>
            </a:r>
          </a:p>
          <a:p>
            <a:pPr eaLnBrk="1" hangingPunct="1">
              <a:spcBef>
                <a:spcPct val="0"/>
              </a:spcBef>
            </a:pPr>
            <a:r>
              <a:rPr lang="en-US" altLang="en-US"/>
              <a:t>Dùng inline style làm cho tài liệu rõ ràng h</a:t>
            </a:r>
            <a:r>
              <a:rPr lang="vi-VN" altLang="en-US"/>
              <a:t>ơ</a:t>
            </a:r>
            <a:r>
              <a:rPr lang="en-US" altLang="en-US"/>
              <a:t>n, nh</a:t>
            </a:r>
            <a:r>
              <a:rPr lang="vi-VN" altLang="en-US"/>
              <a:t>ư</a:t>
            </a:r>
            <a:r>
              <a:rPr lang="en-US" altLang="en-US"/>
              <a:t>ng cũng có thể dẫn </a:t>
            </a:r>
            <a:r>
              <a:rPr lang="vi-VN" altLang="en-US"/>
              <a:t>đế</a:t>
            </a:r>
            <a:r>
              <a:rPr lang="en-US" altLang="en-US"/>
              <a:t>n </a:t>
            </a:r>
            <a:r>
              <a:rPr lang="en-US" altLang="en-US">
                <a:solidFill>
                  <a:srgbClr val="FF0000"/>
                </a:solidFill>
              </a:rPr>
              <a:t>việc viết mã quá nhiều </a:t>
            </a:r>
            <a:r>
              <a:rPr lang="en-US" altLang="en-US"/>
              <a:t>và thiếu sự nhất quán trên toàn site!</a:t>
            </a:r>
          </a:p>
          <a:p>
            <a:pPr eaLnBrk="1" hangingPunct="1">
              <a:spcBef>
                <a:spcPct val="0"/>
              </a:spcBef>
            </a:pPr>
            <a:r>
              <a:rPr lang="en-US" altLang="en-US"/>
              <a:t>Làm cho mã nguồn bị </a:t>
            </a:r>
            <a:r>
              <a:rPr lang="en-US" altLang="en-US">
                <a:solidFill>
                  <a:srgbClr val="FF0000"/>
                </a:solidFill>
              </a:rPr>
              <a:t>d</a:t>
            </a:r>
            <a:r>
              <a:rPr lang="vi-VN" altLang="en-US">
                <a:solidFill>
                  <a:srgbClr val="FF0000"/>
                </a:solidFill>
              </a:rPr>
              <a:t>ư</a:t>
            </a:r>
            <a:r>
              <a:rPr lang="en-US" altLang="en-US">
                <a:solidFill>
                  <a:srgbClr val="FF0000"/>
                </a:solidFill>
              </a:rPr>
              <a:t> thừa</a:t>
            </a:r>
            <a:r>
              <a:rPr lang="en-US" altLang="en-US"/>
              <a:t>, khó bảo trì!</a:t>
            </a:r>
          </a:p>
        </p:txBody>
      </p:sp>
      <p:sp>
        <p:nvSpPr>
          <p:cNvPr id="4" name="Slide Number Placeholder 3">
            <a:extLst>
              <a:ext uri="{FF2B5EF4-FFF2-40B4-BE49-F238E27FC236}">
                <a16:creationId xmlns:a16="http://schemas.microsoft.com/office/drawing/2014/main" id="{1BE78A80-10C0-494F-B92A-52D37F071775}"/>
              </a:ext>
            </a:extLst>
          </p:cNvPr>
          <p:cNvSpPr>
            <a:spLocks noGrp="1"/>
          </p:cNvSpPr>
          <p:nvPr>
            <p:ph type="sldNum" sz="quarter" idx="11"/>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2CAAF2FB-1CF9-4CBA-8188-513492616852}" type="slidenum">
              <a:rPr lang="en-US" altLang="en-US">
                <a:solidFill>
                  <a:srgbClr val="045C75"/>
                </a:solidFill>
                <a:latin typeface="Constantia" panose="02030602050306030303" pitchFamily="18" charset="0"/>
              </a:rPr>
              <a:pPr eaLnBrk="1" hangingPunct="1"/>
              <a:t>203</a:t>
            </a:fld>
            <a:endParaRPr lang="en-US" altLang="en-US">
              <a:solidFill>
                <a:srgbClr val="045C75"/>
              </a:solidFill>
              <a:latin typeface="Constantia" panose="02030602050306030303" pitchFamily="18" charset="0"/>
            </a:endParaRPr>
          </a:p>
        </p:txBody>
      </p:sp>
      <p:sp>
        <p:nvSpPr>
          <p:cNvPr id="6" name="Title 5">
            <a:extLst>
              <a:ext uri="{FF2B5EF4-FFF2-40B4-BE49-F238E27FC236}">
                <a16:creationId xmlns:a16="http://schemas.microsoft.com/office/drawing/2014/main" id="{7ABA67FB-26B6-4F96-923B-77FD80826E70}"/>
              </a:ext>
            </a:extLst>
          </p:cNvPr>
          <p:cNvSpPr>
            <a:spLocks noGrp="1"/>
          </p:cNvSpPr>
          <p:nvPr>
            <p:ph type="title"/>
          </p:nvPr>
        </p:nvSpPr>
        <p:spPr>
          <a:xfrm>
            <a:off x="1981200" y="0"/>
            <a:ext cx="8458200" cy="666750"/>
          </a:xfrm>
        </p:spPr>
        <p:txBody>
          <a:bodyPr>
            <a:normAutofit fontScale="90000"/>
          </a:bodyPr>
          <a:lstStyle/>
          <a:p>
            <a:pPr>
              <a:defRPr/>
            </a:pPr>
            <a:r>
              <a:rPr lang="en-US" dirty="0" err="1"/>
              <a:t>Áp</a:t>
            </a:r>
            <a:r>
              <a:rPr lang="en-US" dirty="0"/>
              <a:t> </a:t>
            </a:r>
            <a:r>
              <a:rPr lang="en-US" dirty="0" err="1"/>
              <a:t>dụng</a:t>
            </a:r>
            <a:r>
              <a:rPr lang="en-US" dirty="0"/>
              <a:t> CSS </a:t>
            </a:r>
            <a:r>
              <a:rPr lang="en-US" dirty="0" err="1"/>
              <a:t>vào</a:t>
            </a:r>
            <a:r>
              <a:rPr lang="en-US" dirty="0"/>
              <a:t> </a:t>
            </a:r>
            <a:r>
              <a:rPr lang="en-US" dirty="0" err="1"/>
              <a:t>trang</a:t>
            </a:r>
            <a:r>
              <a:rPr lang="en-US" dirty="0"/>
              <a:t> HTML</a:t>
            </a:r>
          </a:p>
        </p:txBody>
      </p:sp>
    </p:spTree>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Content Placeholder 2">
            <a:extLst>
              <a:ext uri="{FF2B5EF4-FFF2-40B4-BE49-F238E27FC236}">
                <a16:creationId xmlns:a16="http://schemas.microsoft.com/office/drawing/2014/main" id="{EAD99CC8-2ACD-43AB-BF3F-8E52D1F55900}"/>
              </a:ext>
            </a:extLst>
          </p:cNvPr>
          <p:cNvSpPr>
            <a:spLocks noGrp="1"/>
          </p:cNvSpPr>
          <p:nvPr>
            <p:ph idx="1"/>
          </p:nvPr>
        </p:nvSpPr>
        <p:spPr/>
        <p:txBody>
          <a:bodyPr/>
          <a:lstStyle/>
          <a:p>
            <a:pPr eaLnBrk="1" hangingPunct="1">
              <a:spcBef>
                <a:spcPct val="0"/>
              </a:spcBef>
            </a:pPr>
            <a:r>
              <a:rPr lang="en-US" altLang="en-US" b="1" dirty="0">
                <a:solidFill>
                  <a:srgbClr val="0070C0"/>
                </a:solidFill>
              </a:rPr>
              <a:t>Internal style sheet</a:t>
            </a:r>
            <a:r>
              <a:rPr lang="en-US" altLang="en-US" dirty="0"/>
              <a:t>:</a:t>
            </a:r>
          </a:p>
          <a:p>
            <a:pPr lvl="1" eaLnBrk="1" hangingPunct="1">
              <a:spcBef>
                <a:spcPct val="0"/>
              </a:spcBef>
            </a:pPr>
            <a:r>
              <a:rPr lang="en-US" altLang="en-US" dirty="0" err="1"/>
              <a:t>Áp</a:t>
            </a:r>
            <a:r>
              <a:rPr lang="en-US" altLang="en-US" dirty="0"/>
              <a:t> </a:t>
            </a:r>
            <a:r>
              <a:rPr lang="en-US" altLang="en-US" dirty="0" err="1"/>
              <a:t>dụng</a:t>
            </a:r>
            <a:r>
              <a:rPr lang="en-US" altLang="en-US" dirty="0"/>
              <a:t> </a:t>
            </a:r>
            <a:r>
              <a:rPr lang="en-US" altLang="en-US" dirty="0" err="1"/>
              <a:t>thống</a:t>
            </a:r>
            <a:r>
              <a:rPr lang="en-US" altLang="en-US" dirty="0"/>
              <a:t> </a:t>
            </a:r>
            <a:r>
              <a:rPr lang="en-US" altLang="en-US" dirty="0" err="1"/>
              <a:t>nhất</a:t>
            </a:r>
            <a:r>
              <a:rPr lang="en-US" altLang="en-US" dirty="0"/>
              <a:t> </a:t>
            </a:r>
            <a:r>
              <a:rPr lang="en-US" altLang="en-US" dirty="0" err="1"/>
              <a:t>cho</a:t>
            </a:r>
            <a:r>
              <a:rPr lang="en-US" altLang="en-US" dirty="0"/>
              <a:t> </a:t>
            </a:r>
            <a:r>
              <a:rPr lang="en-US" altLang="en-US" dirty="0" err="1">
                <a:solidFill>
                  <a:srgbClr val="FF0000"/>
                </a:solidFill>
              </a:rPr>
              <a:t>toàn</a:t>
            </a:r>
            <a:r>
              <a:rPr lang="en-US" altLang="en-US" dirty="0">
                <a:solidFill>
                  <a:srgbClr val="FF0000"/>
                </a:solidFill>
              </a:rPr>
              <a:t> </a:t>
            </a:r>
            <a:r>
              <a:rPr lang="en-US" altLang="en-US" dirty="0" err="1">
                <a:solidFill>
                  <a:srgbClr val="FF0000"/>
                </a:solidFill>
              </a:rPr>
              <a:t>trang</a:t>
            </a:r>
            <a:r>
              <a:rPr lang="en-US" altLang="en-US" dirty="0">
                <a:solidFill>
                  <a:srgbClr val="FF0000"/>
                </a:solidFill>
              </a:rPr>
              <a:t> web</a:t>
            </a:r>
          </a:p>
          <a:p>
            <a:pPr lvl="1" eaLnBrk="1" hangingPunct="1">
              <a:spcBef>
                <a:spcPct val="0"/>
              </a:spcBef>
            </a:pPr>
            <a:r>
              <a:rPr lang="vi-VN" altLang="en-US" dirty="0"/>
              <a:t>Đị</a:t>
            </a:r>
            <a:r>
              <a:rPr lang="en-US" altLang="en-US" dirty="0" err="1"/>
              <a:t>nh</a:t>
            </a:r>
            <a:r>
              <a:rPr lang="en-US" altLang="en-US" dirty="0"/>
              <a:t> </a:t>
            </a:r>
            <a:r>
              <a:rPr lang="en-US" altLang="en-US" dirty="0" err="1"/>
              <a:t>nghĩa</a:t>
            </a:r>
            <a:r>
              <a:rPr lang="en-US" altLang="en-US" dirty="0"/>
              <a:t> </a:t>
            </a:r>
            <a:r>
              <a:rPr lang="en-US" altLang="en-US" dirty="0" err="1"/>
              <a:t>riêng</a:t>
            </a:r>
            <a:r>
              <a:rPr lang="en-US" altLang="en-US" dirty="0"/>
              <a:t> </a:t>
            </a:r>
            <a:r>
              <a:rPr lang="en-US" altLang="en-US" dirty="0" err="1"/>
              <a:t>một</a:t>
            </a:r>
            <a:r>
              <a:rPr lang="en-US" altLang="en-US" dirty="0"/>
              <a:t> </a:t>
            </a:r>
            <a:r>
              <a:rPr lang="en-US" altLang="en-US" dirty="0" err="1"/>
              <a:t>khối</a:t>
            </a:r>
            <a:r>
              <a:rPr lang="en-US" altLang="en-US" dirty="0"/>
              <a:t>, </a:t>
            </a:r>
            <a:r>
              <a:rPr lang="en-US" altLang="en-US" dirty="0" err="1"/>
              <a:t>phân</a:t>
            </a:r>
            <a:r>
              <a:rPr lang="en-US" altLang="en-US" dirty="0"/>
              <a:t> </a:t>
            </a:r>
            <a:r>
              <a:rPr lang="en-US" altLang="en-US" dirty="0" err="1"/>
              <a:t>biệt</a:t>
            </a:r>
            <a:r>
              <a:rPr lang="en-US" altLang="en-US" dirty="0"/>
              <a:t> </a:t>
            </a:r>
            <a:r>
              <a:rPr lang="en-US" altLang="en-US" dirty="0" err="1"/>
              <a:t>bởi</a:t>
            </a:r>
            <a:r>
              <a:rPr lang="en-US" altLang="en-US" dirty="0"/>
              <a:t> </a:t>
            </a:r>
            <a:r>
              <a:rPr lang="en-US" altLang="en-US" dirty="0" err="1"/>
              <a:t>thẻ</a:t>
            </a:r>
            <a:r>
              <a:rPr lang="en-US" altLang="en-US" dirty="0"/>
              <a:t> &lt;style &gt; </a:t>
            </a:r>
            <a:r>
              <a:rPr lang="en-US" altLang="en-US" dirty="0" err="1"/>
              <a:t>và</a:t>
            </a:r>
            <a:r>
              <a:rPr lang="en-US" altLang="en-US" dirty="0"/>
              <a:t> </a:t>
            </a:r>
            <a:r>
              <a:rPr lang="vi-VN" altLang="en-US" dirty="0"/>
              <a:t>đượ</a:t>
            </a:r>
            <a:r>
              <a:rPr lang="en-US" altLang="en-US" dirty="0"/>
              <a:t>c </a:t>
            </a:r>
            <a:r>
              <a:rPr lang="vi-VN" altLang="en-US" dirty="0"/>
              <a:t>đặ</a:t>
            </a:r>
            <a:r>
              <a:rPr lang="en-US" altLang="en-US" dirty="0"/>
              <a:t>t </a:t>
            </a:r>
            <a:r>
              <a:rPr lang="en-US" altLang="en-US" dirty="0" err="1"/>
              <a:t>trong</a:t>
            </a:r>
            <a:r>
              <a:rPr lang="en-US" altLang="en-US" dirty="0"/>
              <a:t> </a:t>
            </a:r>
            <a:r>
              <a:rPr lang="en-US" altLang="en-US" dirty="0" err="1"/>
              <a:t>phần</a:t>
            </a:r>
            <a:r>
              <a:rPr lang="en-US" altLang="en-US" dirty="0"/>
              <a:t> head </a:t>
            </a:r>
            <a:r>
              <a:rPr lang="en-US" altLang="en-US" dirty="0" err="1"/>
              <a:t>của</a:t>
            </a:r>
            <a:r>
              <a:rPr lang="en-US" altLang="en-US" dirty="0"/>
              <a:t> </a:t>
            </a:r>
            <a:r>
              <a:rPr lang="en-US" altLang="en-US" dirty="0" err="1"/>
              <a:t>tài</a:t>
            </a:r>
            <a:r>
              <a:rPr lang="en-US" altLang="en-US" dirty="0"/>
              <a:t> </a:t>
            </a:r>
            <a:r>
              <a:rPr lang="en-US" altLang="en-US" dirty="0" err="1"/>
              <a:t>liệu</a:t>
            </a:r>
            <a:endParaRPr lang="en-US" altLang="en-US" dirty="0"/>
          </a:p>
          <a:p>
            <a:pPr lvl="1" eaLnBrk="1" hangingPunct="1">
              <a:spcBef>
                <a:spcPct val="0"/>
              </a:spcBef>
            </a:pPr>
            <a:r>
              <a:rPr lang="en-US" altLang="en-US" dirty="0" err="1"/>
              <a:t>Khối</a:t>
            </a:r>
            <a:r>
              <a:rPr lang="en-US" altLang="en-US" dirty="0"/>
              <a:t> </a:t>
            </a:r>
            <a:r>
              <a:rPr lang="en-US" altLang="en-US" dirty="0" err="1"/>
              <a:t>này</a:t>
            </a:r>
            <a:r>
              <a:rPr lang="en-US" altLang="en-US" dirty="0"/>
              <a:t> </a:t>
            </a:r>
            <a:r>
              <a:rPr lang="en-US" altLang="en-US" dirty="0" err="1"/>
              <a:t>là</a:t>
            </a:r>
            <a:r>
              <a:rPr lang="en-US" altLang="en-US" dirty="0"/>
              <a:t> </a:t>
            </a:r>
            <a:r>
              <a:rPr lang="en-US" altLang="en-US" dirty="0" err="1"/>
              <a:t>một</a:t>
            </a:r>
            <a:r>
              <a:rPr lang="en-US" altLang="en-US" dirty="0"/>
              <a:t> </a:t>
            </a:r>
            <a:r>
              <a:rPr lang="en-US" altLang="en-US" dirty="0" err="1"/>
              <a:t>tập</a:t>
            </a:r>
            <a:r>
              <a:rPr lang="en-US" altLang="en-US" dirty="0"/>
              <a:t> </a:t>
            </a:r>
            <a:r>
              <a:rPr lang="en-US" altLang="en-US" dirty="0" err="1"/>
              <a:t>các</a:t>
            </a:r>
            <a:r>
              <a:rPr lang="en-US" altLang="en-US" dirty="0"/>
              <a:t> style rule (</a:t>
            </a:r>
            <a:r>
              <a:rPr lang="en-US" altLang="en-US" dirty="0" err="1"/>
              <a:t>quy</a:t>
            </a:r>
            <a:r>
              <a:rPr lang="en-US" altLang="en-US" dirty="0"/>
              <a:t> </a:t>
            </a:r>
            <a:r>
              <a:rPr lang="en-US" altLang="en-US" dirty="0" err="1"/>
              <a:t>tắc</a:t>
            </a:r>
            <a:r>
              <a:rPr lang="en-US" altLang="en-US" dirty="0"/>
              <a:t> </a:t>
            </a:r>
            <a:r>
              <a:rPr lang="en-US" altLang="en-US" dirty="0" err="1"/>
              <a:t>về</a:t>
            </a:r>
            <a:r>
              <a:rPr lang="en-US" altLang="en-US" dirty="0"/>
              <a:t> </a:t>
            </a:r>
            <a:r>
              <a:rPr lang="en-US" altLang="en-US" dirty="0" err="1"/>
              <a:t>kiểu</a:t>
            </a:r>
            <a:r>
              <a:rPr lang="en-US" altLang="en-US" dirty="0"/>
              <a:t> </a:t>
            </a:r>
            <a:r>
              <a:rPr lang="en-US" altLang="en-US" dirty="0" err="1"/>
              <a:t>dáng</a:t>
            </a:r>
            <a:r>
              <a:rPr lang="en-US" altLang="en-US" dirty="0"/>
              <a:t>), </a:t>
            </a:r>
            <a:r>
              <a:rPr lang="en-US" altLang="en-US" dirty="0" err="1"/>
              <a:t>trong</a:t>
            </a:r>
            <a:r>
              <a:rPr lang="en-US" altLang="en-US" dirty="0"/>
              <a:t> </a:t>
            </a:r>
            <a:r>
              <a:rPr lang="vi-VN" altLang="en-US" dirty="0"/>
              <a:t>đó</a:t>
            </a:r>
            <a:r>
              <a:rPr lang="en-US" altLang="en-US" dirty="0"/>
              <a:t> </a:t>
            </a:r>
            <a:r>
              <a:rPr lang="en-US" altLang="en-US" dirty="0" err="1"/>
              <a:t>mỗi</a:t>
            </a:r>
            <a:r>
              <a:rPr lang="en-US" altLang="en-US" dirty="0"/>
              <a:t> </a:t>
            </a:r>
            <a:r>
              <a:rPr lang="en-US" altLang="en-US" dirty="0" err="1"/>
              <a:t>quy</a:t>
            </a:r>
            <a:r>
              <a:rPr lang="en-US" altLang="en-US" dirty="0"/>
              <a:t> </a:t>
            </a:r>
            <a:r>
              <a:rPr lang="en-US" altLang="en-US" dirty="0" err="1"/>
              <a:t>tắc</a:t>
            </a:r>
            <a:r>
              <a:rPr lang="en-US" altLang="en-US" dirty="0"/>
              <a:t> </a:t>
            </a:r>
            <a:r>
              <a:rPr lang="vi-VN" altLang="en-US" dirty="0"/>
              <a:t>đị</a:t>
            </a:r>
            <a:r>
              <a:rPr lang="en-US" altLang="en-US" dirty="0" err="1"/>
              <a:t>nh</a:t>
            </a:r>
            <a:r>
              <a:rPr lang="en-US" altLang="en-US" dirty="0"/>
              <a:t> </a:t>
            </a:r>
            <a:r>
              <a:rPr lang="en-US" altLang="en-US" dirty="0" err="1"/>
              <a:t>nghĩa</a:t>
            </a:r>
            <a:r>
              <a:rPr lang="en-US" altLang="en-US" dirty="0"/>
              <a:t> style </a:t>
            </a:r>
            <a:r>
              <a:rPr lang="en-US" altLang="en-US" dirty="0" err="1"/>
              <a:t>cho</a:t>
            </a:r>
            <a:r>
              <a:rPr lang="en-US" altLang="en-US" dirty="0"/>
              <a:t> </a:t>
            </a:r>
            <a:r>
              <a:rPr lang="en-US" altLang="en-US" dirty="0" err="1"/>
              <a:t>một</a:t>
            </a:r>
            <a:r>
              <a:rPr lang="en-US" altLang="en-US" dirty="0"/>
              <a:t> </a:t>
            </a:r>
            <a:r>
              <a:rPr lang="en-US" altLang="en-US" dirty="0" err="1"/>
              <a:t>phần</a:t>
            </a:r>
            <a:r>
              <a:rPr lang="en-US" altLang="en-US" dirty="0"/>
              <a:t> </a:t>
            </a:r>
            <a:r>
              <a:rPr lang="en-US" altLang="en-US" dirty="0" err="1"/>
              <a:t>tử</a:t>
            </a:r>
            <a:r>
              <a:rPr lang="en-US" altLang="en-US" dirty="0"/>
              <a:t> hay </a:t>
            </a:r>
            <a:r>
              <a:rPr lang="en-US" altLang="en-US" dirty="0" err="1"/>
              <a:t>nhóm</a:t>
            </a:r>
            <a:r>
              <a:rPr lang="en-US" altLang="en-US" dirty="0"/>
              <a:t> </a:t>
            </a:r>
            <a:r>
              <a:rPr lang="en-US" altLang="en-US" dirty="0" err="1"/>
              <a:t>phần</a:t>
            </a:r>
            <a:r>
              <a:rPr lang="en-US" altLang="en-US" dirty="0"/>
              <a:t> </a:t>
            </a:r>
            <a:r>
              <a:rPr lang="en-US" altLang="en-US" dirty="0" err="1"/>
              <a:t>tử</a:t>
            </a:r>
            <a:r>
              <a:rPr lang="en-US" altLang="en-US" dirty="0"/>
              <a:t> HTML.	</a:t>
            </a:r>
          </a:p>
        </p:txBody>
      </p:sp>
      <p:sp>
        <p:nvSpPr>
          <p:cNvPr id="6" name="Title 5">
            <a:extLst>
              <a:ext uri="{FF2B5EF4-FFF2-40B4-BE49-F238E27FC236}">
                <a16:creationId xmlns:a16="http://schemas.microsoft.com/office/drawing/2014/main" id="{AF1C1405-61F8-4594-A807-CD95178E114A}"/>
              </a:ext>
            </a:extLst>
          </p:cNvPr>
          <p:cNvSpPr>
            <a:spLocks noGrp="1"/>
          </p:cNvSpPr>
          <p:nvPr>
            <p:ph type="title"/>
          </p:nvPr>
        </p:nvSpPr>
        <p:spPr>
          <a:xfrm>
            <a:off x="1981200" y="0"/>
            <a:ext cx="8458200" cy="666750"/>
          </a:xfrm>
        </p:spPr>
        <p:txBody>
          <a:bodyPr>
            <a:normAutofit fontScale="90000"/>
          </a:bodyPr>
          <a:lstStyle/>
          <a:p>
            <a:pPr>
              <a:defRPr/>
            </a:pPr>
            <a:r>
              <a:rPr lang="en-US"/>
              <a:t>Áp dụng CSS vào trang HTML</a:t>
            </a:r>
          </a:p>
        </p:txBody>
      </p:sp>
      <p:sp>
        <p:nvSpPr>
          <p:cNvPr id="4" name="Slide Number Placeholder 3">
            <a:extLst>
              <a:ext uri="{FF2B5EF4-FFF2-40B4-BE49-F238E27FC236}">
                <a16:creationId xmlns:a16="http://schemas.microsoft.com/office/drawing/2014/main" id="{B2F9CD44-1DBF-42FE-A8AE-2EAAC8B3C4E9}"/>
              </a:ext>
            </a:extLst>
          </p:cNvPr>
          <p:cNvSpPr>
            <a:spLocks noGrp="1"/>
          </p:cNvSpPr>
          <p:nvPr>
            <p:ph type="sldNum" sz="quarter" idx="11"/>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6CD75A75-1698-4E56-AD3C-0A7E6A896BEF}" type="slidenum">
              <a:rPr lang="en-US" altLang="en-US">
                <a:solidFill>
                  <a:srgbClr val="045C75"/>
                </a:solidFill>
                <a:latin typeface="Constantia" panose="02030602050306030303" pitchFamily="18" charset="0"/>
              </a:rPr>
              <a:pPr eaLnBrk="1" hangingPunct="1"/>
              <a:t>204</a:t>
            </a:fld>
            <a:endParaRPr lang="en-US" altLang="en-US">
              <a:solidFill>
                <a:srgbClr val="045C75"/>
              </a:solidFill>
              <a:latin typeface="Constantia" panose="02030602050306030303" pitchFamily="18" charset="0"/>
            </a:endParaRPr>
          </a:p>
        </p:txBody>
      </p:sp>
    </p:spTree>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Content Placeholder 2">
            <a:extLst>
              <a:ext uri="{FF2B5EF4-FFF2-40B4-BE49-F238E27FC236}">
                <a16:creationId xmlns:a16="http://schemas.microsoft.com/office/drawing/2014/main" id="{79FA6D0C-3DB2-488A-9A9F-F96DB4DC72EC}"/>
              </a:ext>
            </a:extLst>
          </p:cNvPr>
          <p:cNvSpPr>
            <a:spLocks noGrp="1"/>
          </p:cNvSpPr>
          <p:nvPr>
            <p:ph idx="1"/>
          </p:nvPr>
        </p:nvSpPr>
        <p:spPr/>
        <p:txBody>
          <a:bodyPr/>
          <a:lstStyle/>
          <a:p>
            <a:pPr eaLnBrk="1" hangingPunct="1">
              <a:spcBef>
                <a:spcPct val="0"/>
              </a:spcBef>
            </a:pPr>
            <a:endParaRPr lang="en-US" altLang="en-US"/>
          </a:p>
        </p:txBody>
      </p:sp>
      <p:sp>
        <p:nvSpPr>
          <p:cNvPr id="4" name="Rectangle 3">
            <a:extLst>
              <a:ext uri="{FF2B5EF4-FFF2-40B4-BE49-F238E27FC236}">
                <a16:creationId xmlns:a16="http://schemas.microsoft.com/office/drawing/2014/main" id="{1448E36B-AFF1-4E25-96CC-15AC031EF6C2}"/>
              </a:ext>
            </a:extLst>
          </p:cNvPr>
          <p:cNvSpPr/>
          <p:nvPr/>
        </p:nvSpPr>
        <p:spPr>
          <a:xfrm>
            <a:off x="2133600" y="1905001"/>
            <a:ext cx="8077200" cy="3139321"/>
          </a:xfrm>
          <a:prstGeom prst="rect">
            <a:avLst/>
          </a:prstGeom>
        </p:spPr>
        <p:txBody>
          <a:bodyPr>
            <a:spAutoFit/>
          </a:bodyPr>
          <a:lstStyle/>
          <a:p>
            <a:pPr>
              <a:defRPr/>
            </a:pPr>
            <a:r>
              <a:rPr lang="vi-VN" b="1"/>
              <a:t>&lt;head&gt;</a:t>
            </a:r>
          </a:p>
          <a:p>
            <a:pPr>
              <a:defRPr/>
            </a:pPr>
            <a:r>
              <a:rPr lang="vi-VN" b="1"/>
              <a:t>	&lt;style type="</a:t>
            </a:r>
            <a:r>
              <a:rPr lang="vi-VN" b="1">
                <a:solidFill>
                  <a:srgbClr val="0070C0"/>
                </a:solidFill>
              </a:rPr>
              <a:t>text/css</a:t>
            </a:r>
            <a:r>
              <a:rPr lang="vi-VN" b="1"/>
              <a:t>"&gt;</a:t>
            </a:r>
          </a:p>
          <a:p>
            <a:pPr>
              <a:defRPr/>
            </a:pPr>
            <a:r>
              <a:rPr lang="vi-VN" b="1"/>
              <a:t>		</a:t>
            </a:r>
            <a:r>
              <a:rPr lang="vi-VN" b="1">
                <a:solidFill>
                  <a:srgbClr val="FF0000"/>
                </a:solidFill>
              </a:rPr>
              <a:t>b</a:t>
            </a:r>
            <a:r>
              <a:rPr lang="vi-VN" b="1"/>
              <a:t> {</a:t>
            </a:r>
            <a:r>
              <a:rPr lang="en-US" b="1"/>
              <a:t> </a:t>
            </a:r>
            <a:r>
              <a:rPr lang="vi-VN" b="1">
                <a:solidFill>
                  <a:srgbClr val="0070C0"/>
                </a:solidFill>
              </a:rPr>
              <a:t>text-transform</a:t>
            </a:r>
            <a:r>
              <a:rPr lang="vi-VN" b="1"/>
              <a:t>:</a:t>
            </a:r>
            <a:r>
              <a:rPr lang="vi-VN" b="1">
                <a:solidFill>
                  <a:srgbClr val="00B050"/>
                </a:solidFill>
              </a:rPr>
              <a:t>lowercase; </a:t>
            </a:r>
            <a:r>
              <a:rPr lang="en-US" b="1">
                <a:solidFill>
                  <a:srgbClr val="00B050"/>
                </a:solidFill>
              </a:rPr>
              <a:t> </a:t>
            </a:r>
            <a:r>
              <a:rPr lang="vi-VN" b="1">
                <a:solidFill>
                  <a:srgbClr val="00B050"/>
                </a:solidFill>
              </a:rPr>
              <a:t>font-size:18px</a:t>
            </a:r>
            <a:r>
              <a:rPr lang="en-US" b="1">
                <a:solidFill>
                  <a:srgbClr val="00B050"/>
                </a:solidFill>
              </a:rPr>
              <a:t> </a:t>
            </a:r>
            <a:r>
              <a:rPr lang="vi-VN" b="1"/>
              <a:t>}</a:t>
            </a:r>
          </a:p>
          <a:p>
            <a:pPr>
              <a:defRPr/>
            </a:pPr>
            <a:r>
              <a:rPr lang="vi-VN" b="1"/>
              <a:t>		</a:t>
            </a:r>
            <a:r>
              <a:rPr lang="vi-VN" b="1">
                <a:solidFill>
                  <a:srgbClr val="FF0000"/>
                </a:solidFill>
              </a:rPr>
              <a:t>p</a:t>
            </a:r>
            <a:r>
              <a:rPr lang="vi-VN" b="1"/>
              <a:t> {</a:t>
            </a:r>
            <a:r>
              <a:rPr lang="en-US" b="1"/>
              <a:t> </a:t>
            </a:r>
            <a:r>
              <a:rPr lang="vi-VN" b="1">
                <a:solidFill>
                  <a:srgbClr val="0070C0"/>
                </a:solidFill>
              </a:rPr>
              <a:t>border</a:t>
            </a:r>
            <a:r>
              <a:rPr lang="vi-VN" b="1"/>
              <a:t>: </a:t>
            </a:r>
            <a:r>
              <a:rPr lang="vi-VN" b="1">
                <a:solidFill>
                  <a:srgbClr val="00B050"/>
                </a:solidFill>
              </a:rPr>
              <a:t>silver thick solid; </a:t>
            </a:r>
            <a:r>
              <a:rPr lang="en-US" b="1">
                <a:solidFill>
                  <a:srgbClr val="00B050"/>
                </a:solidFill>
              </a:rPr>
              <a:t> </a:t>
            </a:r>
            <a:r>
              <a:rPr lang="vi-VN" b="1">
                <a:solidFill>
                  <a:srgbClr val="00B050"/>
                </a:solidFill>
              </a:rPr>
              <a:t>background-color:pink</a:t>
            </a:r>
            <a:r>
              <a:rPr lang="en-US" b="1">
                <a:solidFill>
                  <a:srgbClr val="00B050"/>
                </a:solidFill>
              </a:rPr>
              <a:t> </a:t>
            </a:r>
            <a:r>
              <a:rPr lang="vi-VN" b="1"/>
              <a:t>}</a:t>
            </a:r>
            <a:r>
              <a:rPr lang="en-US" b="1"/>
              <a:t> </a:t>
            </a:r>
            <a:endParaRPr lang="vi-VN" b="1"/>
          </a:p>
          <a:p>
            <a:pPr>
              <a:defRPr/>
            </a:pPr>
            <a:r>
              <a:rPr lang="vi-VN" b="1"/>
              <a:t>	&lt;/style&gt;</a:t>
            </a:r>
          </a:p>
          <a:p>
            <a:pPr>
              <a:defRPr/>
            </a:pPr>
            <a:r>
              <a:rPr lang="vi-VN" b="1"/>
              <a:t>&lt;/head&gt;</a:t>
            </a:r>
          </a:p>
          <a:p>
            <a:pPr>
              <a:defRPr/>
            </a:pPr>
            <a:endParaRPr lang="vi-VN" b="1"/>
          </a:p>
          <a:p>
            <a:pPr>
              <a:defRPr/>
            </a:pPr>
            <a:r>
              <a:rPr lang="vi-VN" b="1"/>
              <a:t>&lt;body&gt;</a:t>
            </a:r>
          </a:p>
          <a:p>
            <a:pPr>
              <a:defRPr/>
            </a:pPr>
            <a:r>
              <a:rPr lang="vi-VN" b="1"/>
              <a:t>	&lt;p&gt; </a:t>
            </a:r>
            <a:r>
              <a:rPr lang="vi-VN" b="1">
                <a:solidFill>
                  <a:srgbClr val="0070C0"/>
                </a:solidFill>
              </a:rPr>
              <a:t>đoạn văn bản có viền màu bạc </a:t>
            </a:r>
            <a:r>
              <a:rPr lang="vi-VN" b="1"/>
              <a:t>- &lt;b&gt;</a:t>
            </a:r>
            <a:r>
              <a:rPr lang="vi-VN" b="1">
                <a:solidFill>
                  <a:srgbClr val="0070C0"/>
                </a:solidFill>
              </a:rPr>
              <a:t>CHữ THường </a:t>
            </a:r>
            <a:r>
              <a:rPr lang="vi-VN" b="1" cap="all">
                <a:solidFill>
                  <a:srgbClr val="0070C0"/>
                </a:solidFill>
              </a:rPr>
              <a:t>đ</a:t>
            </a:r>
            <a:r>
              <a:rPr lang="vi-VN" b="1">
                <a:solidFill>
                  <a:srgbClr val="0070C0"/>
                </a:solidFill>
              </a:rPr>
              <a:t>ậM</a:t>
            </a:r>
            <a:r>
              <a:rPr lang="vi-VN" b="1"/>
              <a:t> &lt;/b&gt;&lt;/p&gt;</a:t>
            </a:r>
          </a:p>
          <a:p>
            <a:pPr>
              <a:defRPr/>
            </a:pPr>
            <a:r>
              <a:rPr lang="vi-VN" b="1"/>
              <a:t>&lt;/body&gt;</a:t>
            </a:r>
            <a:endParaRPr lang="en-US" b="1"/>
          </a:p>
        </p:txBody>
      </p:sp>
      <p:pic>
        <p:nvPicPr>
          <p:cNvPr id="14340" name="Picture 2">
            <a:extLst>
              <a:ext uri="{FF2B5EF4-FFF2-40B4-BE49-F238E27FC236}">
                <a16:creationId xmlns:a16="http://schemas.microsoft.com/office/drawing/2014/main" id="{752B3BC6-4D84-4910-A745-2437EAD6DE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29001" y="5257800"/>
            <a:ext cx="5286375"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Slide Number Placeholder 5">
            <a:extLst>
              <a:ext uri="{FF2B5EF4-FFF2-40B4-BE49-F238E27FC236}">
                <a16:creationId xmlns:a16="http://schemas.microsoft.com/office/drawing/2014/main" id="{6569ADF5-C8FE-4409-8930-98D60850E4CA}"/>
              </a:ext>
            </a:extLst>
          </p:cNvPr>
          <p:cNvSpPr>
            <a:spLocks noGrp="1"/>
          </p:cNvSpPr>
          <p:nvPr>
            <p:ph type="sldNum" sz="quarter" idx="11"/>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A815DB7B-86D2-474D-A9AB-D18C4D308B70}" type="slidenum">
              <a:rPr lang="en-US" altLang="en-US">
                <a:solidFill>
                  <a:srgbClr val="045C75"/>
                </a:solidFill>
                <a:latin typeface="Constantia" panose="02030602050306030303" pitchFamily="18" charset="0"/>
              </a:rPr>
              <a:pPr eaLnBrk="1" hangingPunct="1"/>
              <a:t>205</a:t>
            </a:fld>
            <a:endParaRPr lang="en-US" altLang="en-US">
              <a:solidFill>
                <a:srgbClr val="045C75"/>
              </a:solidFill>
              <a:latin typeface="Constantia" panose="02030602050306030303" pitchFamily="18" charset="0"/>
            </a:endParaRPr>
          </a:p>
        </p:txBody>
      </p:sp>
      <p:sp>
        <p:nvSpPr>
          <p:cNvPr id="8" name="Title 7">
            <a:extLst>
              <a:ext uri="{FF2B5EF4-FFF2-40B4-BE49-F238E27FC236}">
                <a16:creationId xmlns:a16="http://schemas.microsoft.com/office/drawing/2014/main" id="{F7B64C8B-C185-4A35-B8A6-17D1D8FFFCCD}"/>
              </a:ext>
            </a:extLst>
          </p:cNvPr>
          <p:cNvSpPr>
            <a:spLocks noGrp="1"/>
          </p:cNvSpPr>
          <p:nvPr>
            <p:ph type="title"/>
          </p:nvPr>
        </p:nvSpPr>
        <p:spPr>
          <a:xfrm>
            <a:off x="1981200" y="0"/>
            <a:ext cx="8458200" cy="666750"/>
          </a:xfrm>
        </p:spPr>
        <p:txBody>
          <a:bodyPr>
            <a:normAutofit fontScale="90000"/>
          </a:bodyPr>
          <a:lstStyle/>
          <a:p>
            <a:pPr>
              <a:defRPr/>
            </a:pPr>
            <a:r>
              <a:rPr lang="en-US"/>
              <a:t>Áp dụng CSS vào trang HTML</a:t>
            </a:r>
          </a:p>
        </p:txBody>
      </p:sp>
    </p:spTree>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Content Placeholder 2">
            <a:extLst>
              <a:ext uri="{FF2B5EF4-FFF2-40B4-BE49-F238E27FC236}">
                <a16:creationId xmlns:a16="http://schemas.microsoft.com/office/drawing/2014/main" id="{6FF3649C-E325-4A25-88B8-3B7D92858EE6}"/>
              </a:ext>
            </a:extLst>
          </p:cNvPr>
          <p:cNvSpPr>
            <a:spLocks noGrp="1"/>
          </p:cNvSpPr>
          <p:nvPr>
            <p:ph idx="1"/>
          </p:nvPr>
        </p:nvSpPr>
        <p:spPr/>
        <p:txBody>
          <a:bodyPr/>
          <a:lstStyle/>
          <a:p>
            <a:pPr eaLnBrk="1" hangingPunct="1">
              <a:spcBef>
                <a:spcPct val="0"/>
              </a:spcBef>
            </a:pPr>
            <a:r>
              <a:rPr lang="en-US" altLang="en-US" b="1">
                <a:solidFill>
                  <a:srgbClr val="0070C0"/>
                </a:solidFill>
              </a:rPr>
              <a:t>External style sheet</a:t>
            </a:r>
          </a:p>
          <a:p>
            <a:pPr lvl="1" eaLnBrk="1" hangingPunct="1">
              <a:spcBef>
                <a:spcPct val="0"/>
              </a:spcBef>
            </a:pPr>
            <a:r>
              <a:rPr lang="en-US" altLang="en-US"/>
              <a:t>Áp dụng cho toàn site</a:t>
            </a:r>
          </a:p>
          <a:p>
            <a:pPr lvl="1" algn="just" eaLnBrk="1" hangingPunct="1">
              <a:spcBef>
                <a:spcPct val="0"/>
              </a:spcBef>
            </a:pPr>
            <a:r>
              <a:rPr lang="en-US" altLang="en-US"/>
              <a:t>Tạo một tập tin có phần mở rộng là *.css bên ngoài HTML, sử dụng thẻ &lt;link&gt; trong phần &lt;head&gt; </a:t>
            </a:r>
            <a:r>
              <a:rPr lang="vi-VN" altLang="en-US"/>
              <a:t>để</a:t>
            </a:r>
            <a:r>
              <a:rPr lang="en-US" altLang="en-US"/>
              <a:t> liên kết tập tin này trong HTML.</a:t>
            </a:r>
          </a:p>
          <a:p>
            <a:pPr lvl="1" eaLnBrk="1" hangingPunct="1">
              <a:spcBef>
                <a:spcPct val="0"/>
              </a:spcBef>
            </a:pPr>
            <a:endParaRPr lang="en-US" altLang="en-US"/>
          </a:p>
          <a:p>
            <a:pPr lvl="1" eaLnBrk="1" hangingPunct="1">
              <a:spcBef>
                <a:spcPct val="0"/>
              </a:spcBef>
            </a:pPr>
            <a:r>
              <a:rPr lang="en-US" altLang="en-US"/>
              <a:t>Các style rule chứa riêng biệt trong file *.css và hoạt </a:t>
            </a:r>
            <a:r>
              <a:rPr lang="vi-VN" altLang="en-US"/>
              <a:t>độ</a:t>
            </a:r>
            <a:r>
              <a:rPr lang="en-US" altLang="en-US"/>
              <a:t>ng t</a:t>
            </a:r>
            <a:r>
              <a:rPr lang="vi-VN" altLang="en-US"/>
              <a:t>ươ</a:t>
            </a:r>
            <a:r>
              <a:rPr lang="en-US" altLang="en-US"/>
              <a:t>ng tự nh</a:t>
            </a:r>
            <a:r>
              <a:rPr lang="vi-VN" altLang="en-US"/>
              <a:t>ư</a:t>
            </a:r>
            <a:r>
              <a:rPr lang="en-US" altLang="en-US"/>
              <a:t> internal style sheet.</a:t>
            </a:r>
          </a:p>
        </p:txBody>
      </p:sp>
      <p:pic>
        <p:nvPicPr>
          <p:cNvPr id="15363" name="Picture 2">
            <a:extLst>
              <a:ext uri="{FF2B5EF4-FFF2-40B4-BE49-F238E27FC236}">
                <a16:creationId xmlns:a16="http://schemas.microsoft.com/office/drawing/2014/main" id="{BBEEC2CB-5DE5-44E3-BB36-AFC775D53F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43200" y="4191000"/>
            <a:ext cx="6781800" cy="36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4">
            <a:extLst>
              <a:ext uri="{FF2B5EF4-FFF2-40B4-BE49-F238E27FC236}">
                <a16:creationId xmlns:a16="http://schemas.microsoft.com/office/drawing/2014/main" id="{2B4AB8FB-EBE7-4533-A43E-79439715BFFD}"/>
              </a:ext>
            </a:extLst>
          </p:cNvPr>
          <p:cNvSpPr>
            <a:spLocks noGrp="1"/>
          </p:cNvSpPr>
          <p:nvPr>
            <p:ph type="sldNum" sz="quarter" idx="11"/>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545F82D0-B561-4179-A12B-4DA47902E057}" type="slidenum">
              <a:rPr lang="en-US" altLang="en-US">
                <a:solidFill>
                  <a:srgbClr val="045C75"/>
                </a:solidFill>
                <a:latin typeface="Constantia" panose="02030602050306030303" pitchFamily="18" charset="0"/>
              </a:rPr>
              <a:pPr eaLnBrk="1" hangingPunct="1"/>
              <a:t>206</a:t>
            </a:fld>
            <a:endParaRPr lang="en-US" altLang="en-US">
              <a:solidFill>
                <a:srgbClr val="045C75"/>
              </a:solidFill>
              <a:latin typeface="Constantia" panose="02030602050306030303" pitchFamily="18" charset="0"/>
            </a:endParaRPr>
          </a:p>
        </p:txBody>
      </p:sp>
      <p:sp>
        <p:nvSpPr>
          <p:cNvPr id="7" name="Title 6">
            <a:extLst>
              <a:ext uri="{FF2B5EF4-FFF2-40B4-BE49-F238E27FC236}">
                <a16:creationId xmlns:a16="http://schemas.microsoft.com/office/drawing/2014/main" id="{65BDB085-9752-443C-A56E-23A4596D0CA6}"/>
              </a:ext>
            </a:extLst>
          </p:cNvPr>
          <p:cNvSpPr>
            <a:spLocks noGrp="1"/>
          </p:cNvSpPr>
          <p:nvPr>
            <p:ph type="title"/>
          </p:nvPr>
        </p:nvSpPr>
        <p:spPr>
          <a:xfrm>
            <a:off x="1981200" y="0"/>
            <a:ext cx="8458200" cy="666750"/>
          </a:xfrm>
        </p:spPr>
        <p:txBody>
          <a:bodyPr>
            <a:normAutofit fontScale="90000"/>
          </a:bodyPr>
          <a:lstStyle/>
          <a:p>
            <a:pPr>
              <a:defRPr/>
            </a:pPr>
            <a:r>
              <a:rPr lang="en-US"/>
              <a:t>Áp dụng CSS vào trang HTML</a:t>
            </a:r>
          </a:p>
        </p:txBody>
      </p:sp>
    </p:spTree>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ounded Rectangle 15">
            <a:extLst>
              <a:ext uri="{FF2B5EF4-FFF2-40B4-BE49-F238E27FC236}">
                <a16:creationId xmlns:a16="http://schemas.microsoft.com/office/drawing/2014/main" id="{5485166F-2FA9-45FB-A775-511A24BBE300}"/>
              </a:ext>
            </a:extLst>
          </p:cNvPr>
          <p:cNvSpPr/>
          <p:nvPr/>
        </p:nvSpPr>
        <p:spPr>
          <a:xfrm>
            <a:off x="2819400" y="3352800"/>
            <a:ext cx="6172200" cy="2438400"/>
          </a:xfrm>
          <a:prstGeom prst="round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 name="Title 2">
            <a:extLst>
              <a:ext uri="{FF2B5EF4-FFF2-40B4-BE49-F238E27FC236}">
                <a16:creationId xmlns:a16="http://schemas.microsoft.com/office/drawing/2014/main" id="{9B99877F-D891-48BE-A260-92D37DF27183}"/>
              </a:ext>
            </a:extLst>
          </p:cNvPr>
          <p:cNvSpPr>
            <a:spLocks noGrp="1"/>
          </p:cNvSpPr>
          <p:nvPr>
            <p:ph type="title"/>
          </p:nvPr>
        </p:nvSpPr>
        <p:spPr>
          <a:xfrm>
            <a:off x="1981200" y="0"/>
            <a:ext cx="8229600" cy="666750"/>
          </a:xfrm>
        </p:spPr>
        <p:txBody>
          <a:bodyPr>
            <a:normAutofit fontScale="90000"/>
          </a:bodyPr>
          <a:lstStyle/>
          <a:p>
            <a:pPr>
              <a:defRPr/>
            </a:pPr>
            <a:r>
              <a:rPr lang="en-US"/>
              <a:t>Áp dụng CSS vào trang HTML</a:t>
            </a:r>
          </a:p>
        </p:txBody>
      </p:sp>
      <p:sp>
        <p:nvSpPr>
          <p:cNvPr id="5" name="Flowchart: Document 4">
            <a:extLst>
              <a:ext uri="{FF2B5EF4-FFF2-40B4-BE49-F238E27FC236}">
                <a16:creationId xmlns:a16="http://schemas.microsoft.com/office/drawing/2014/main" id="{C7934B75-15ED-4430-B60C-F6F505B40BE8}"/>
              </a:ext>
            </a:extLst>
          </p:cNvPr>
          <p:cNvSpPr/>
          <p:nvPr/>
        </p:nvSpPr>
        <p:spPr>
          <a:xfrm>
            <a:off x="5029200" y="1219200"/>
            <a:ext cx="1219200" cy="1143000"/>
          </a:xfrm>
          <a:prstGeom prst="flowChartDocument">
            <a:avLst/>
          </a:prstGeom>
          <a:ln>
            <a:noFill/>
          </a:ln>
        </p:spPr>
        <p:style>
          <a:lnRef idx="1">
            <a:schemeClr val="accent5"/>
          </a:lnRef>
          <a:fillRef idx="2">
            <a:schemeClr val="accent5"/>
          </a:fillRef>
          <a:effectRef idx="1">
            <a:schemeClr val="accent5"/>
          </a:effectRef>
          <a:fontRef idx="minor">
            <a:schemeClr val="dk1"/>
          </a:fontRef>
        </p:style>
        <p:txBody>
          <a:bodyPr anchor="ctr"/>
          <a:lstStyle/>
          <a:p>
            <a:pPr algn="ctr">
              <a:defRPr/>
            </a:pPr>
            <a:r>
              <a:rPr lang="en-US" dirty="0"/>
              <a:t>External CSS File</a:t>
            </a:r>
          </a:p>
        </p:txBody>
      </p:sp>
      <p:sp>
        <p:nvSpPr>
          <p:cNvPr id="6" name="Folded Corner 5">
            <a:extLst>
              <a:ext uri="{FF2B5EF4-FFF2-40B4-BE49-F238E27FC236}">
                <a16:creationId xmlns:a16="http://schemas.microsoft.com/office/drawing/2014/main" id="{DCFDC18A-5668-4936-BE71-8AAF56BCB15F}"/>
              </a:ext>
            </a:extLst>
          </p:cNvPr>
          <p:cNvSpPr/>
          <p:nvPr/>
        </p:nvSpPr>
        <p:spPr>
          <a:xfrm>
            <a:off x="3276600" y="3581400"/>
            <a:ext cx="609600" cy="685800"/>
          </a:xfrm>
          <a:prstGeom prst="foldedCorner">
            <a:avLst>
              <a:gd name="adj" fmla="val 23005"/>
            </a:avLst>
          </a:prstGeom>
        </p:spPr>
        <p:style>
          <a:lnRef idx="3">
            <a:schemeClr val="lt1"/>
          </a:lnRef>
          <a:fillRef idx="1">
            <a:schemeClr val="accent2"/>
          </a:fillRef>
          <a:effectRef idx="1">
            <a:schemeClr val="accent2"/>
          </a:effectRef>
          <a:fontRef idx="minor">
            <a:schemeClr val="lt1"/>
          </a:fontRef>
        </p:style>
        <p:txBody>
          <a:bodyPr anchor="ctr"/>
          <a:lstStyle/>
          <a:p>
            <a:pPr algn="ctr">
              <a:defRPr/>
            </a:pPr>
            <a:endParaRPr lang="en-US"/>
          </a:p>
        </p:txBody>
      </p:sp>
      <p:sp>
        <p:nvSpPr>
          <p:cNvPr id="7" name="Folded Corner 6">
            <a:extLst>
              <a:ext uri="{FF2B5EF4-FFF2-40B4-BE49-F238E27FC236}">
                <a16:creationId xmlns:a16="http://schemas.microsoft.com/office/drawing/2014/main" id="{F2469264-8ADB-4C11-A6F2-B6B81135C64C}"/>
              </a:ext>
            </a:extLst>
          </p:cNvPr>
          <p:cNvSpPr/>
          <p:nvPr/>
        </p:nvSpPr>
        <p:spPr>
          <a:xfrm>
            <a:off x="3733800" y="4495800"/>
            <a:ext cx="609600" cy="685800"/>
          </a:xfrm>
          <a:prstGeom prst="foldedCorner">
            <a:avLst>
              <a:gd name="adj" fmla="val 23005"/>
            </a:avLst>
          </a:prstGeom>
        </p:spPr>
        <p:style>
          <a:lnRef idx="3">
            <a:schemeClr val="lt1"/>
          </a:lnRef>
          <a:fillRef idx="1">
            <a:schemeClr val="accent2"/>
          </a:fillRef>
          <a:effectRef idx="1">
            <a:schemeClr val="accent2"/>
          </a:effectRef>
          <a:fontRef idx="minor">
            <a:schemeClr val="lt1"/>
          </a:fontRef>
        </p:style>
        <p:txBody>
          <a:bodyPr anchor="ctr"/>
          <a:lstStyle/>
          <a:p>
            <a:pPr algn="ctr">
              <a:defRPr/>
            </a:pPr>
            <a:endParaRPr lang="en-US"/>
          </a:p>
        </p:txBody>
      </p:sp>
      <p:sp>
        <p:nvSpPr>
          <p:cNvPr id="8" name="Folded Corner 7">
            <a:extLst>
              <a:ext uri="{FF2B5EF4-FFF2-40B4-BE49-F238E27FC236}">
                <a16:creationId xmlns:a16="http://schemas.microsoft.com/office/drawing/2014/main" id="{2C61ABCD-5328-43FC-8909-C54E3A54EEDD}"/>
              </a:ext>
            </a:extLst>
          </p:cNvPr>
          <p:cNvSpPr/>
          <p:nvPr/>
        </p:nvSpPr>
        <p:spPr>
          <a:xfrm>
            <a:off x="4343400" y="3581400"/>
            <a:ext cx="609600" cy="685800"/>
          </a:xfrm>
          <a:prstGeom prst="foldedCorner">
            <a:avLst>
              <a:gd name="adj" fmla="val 23005"/>
            </a:avLst>
          </a:prstGeom>
        </p:spPr>
        <p:style>
          <a:lnRef idx="3">
            <a:schemeClr val="lt1"/>
          </a:lnRef>
          <a:fillRef idx="1">
            <a:schemeClr val="accent2"/>
          </a:fillRef>
          <a:effectRef idx="1">
            <a:schemeClr val="accent2"/>
          </a:effectRef>
          <a:fontRef idx="minor">
            <a:schemeClr val="lt1"/>
          </a:fontRef>
        </p:style>
        <p:txBody>
          <a:bodyPr anchor="ctr"/>
          <a:lstStyle/>
          <a:p>
            <a:pPr algn="ctr">
              <a:defRPr/>
            </a:pPr>
            <a:endParaRPr lang="en-US"/>
          </a:p>
        </p:txBody>
      </p:sp>
      <p:sp>
        <p:nvSpPr>
          <p:cNvPr id="9" name="Folded Corner 8">
            <a:extLst>
              <a:ext uri="{FF2B5EF4-FFF2-40B4-BE49-F238E27FC236}">
                <a16:creationId xmlns:a16="http://schemas.microsoft.com/office/drawing/2014/main" id="{2070C10E-63F4-4313-AB8F-1EE5852D3AF3}"/>
              </a:ext>
            </a:extLst>
          </p:cNvPr>
          <p:cNvSpPr/>
          <p:nvPr/>
        </p:nvSpPr>
        <p:spPr>
          <a:xfrm>
            <a:off x="4876800" y="4495800"/>
            <a:ext cx="609600" cy="685800"/>
          </a:xfrm>
          <a:prstGeom prst="foldedCorner">
            <a:avLst>
              <a:gd name="adj" fmla="val 23005"/>
            </a:avLst>
          </a:prstGeom>
        </p:spPr>
        <p:style>
          <a:lnRef idx="3">
            <a:schemeClr val="lt1"/>
          </a:lnRef>
          <a:fillRef idx="1">
            <a:schemeClr val="accent2"/>
          </a:fillRef>
          <a:effectRef idx="1">
            <a:schemeClr val="accent2"/>
          </a:effectRef>
          <a:fontRef idx="minor">
            <a:schemeClr val="lt1"/>
          </a:fontRef>
        </p:style>
        <p:txBody>
          <a:bodyPr anchor="ctr"/>
          <a:lstStyle/>
          <a:p>
            <a:pPr algn="ctr">
              <a:defRPr/>
            </a:pPr>
            <a:endParaRPr lang="en-US"/>
          </a:p>
        </p:txBody>
      </p:sp>
      <p:sp>
        <p:nvSpPr>
          <p:cNvPr id="10" name="Folded Corner 9">
            <a:extLst>
              <a:ext uri="{FF2B5EF4-FFF2-40B4-BE49-F238E27FC236}">
                <a16:creationId xmlns:a16="http://schemas.microsoft.com/office/drawing/2014/main" id="{2C0C7258-6AA1-41F9-A1D6-9F3063167F9E}"/>
              </a:ext>
            </a:extLst>
          </p:cNvPr>
          <p:cNvSpPr/>
          <p:nvPr/>
        </p:nvSpPr>
        <p:spPr>
          <a:xfrm>
            <a:off x="5334000" y="3581400"/>
            <a:ext cx="609600" cy="685800"/>
          </a:xfrm>
          <a:prstGeom prst="foldedCorner">
            <a:avLst>
              <a:gd name="adj" fmla="val 23005"/>
            </a:avLst>
          </a:prstGeom>
        </p:spPr>
        <p:style>
          <a:lnRef idx="3">
            <a:schemeClr val="lt1"/>
          </a:lnRef>
          <a:fillRef idx="1">
            <a:schemeClr val="accent2"/>
          </a:fillRef>
          <a:effectRef idx="1">
            <a:schemeClr val="accent2"/>
          </a:effectRef>
          <a:fontRef idx="minor">
            <a:schemeClr val="lt1"/>
          </a:fontRef>
        </p:style>
        <p:txBody>
          <a:bodyPr anchor="ctr"/>
          <a:lstStyle/>
          <a:p>
            <a:pPr algn="ctr">
              <a:defRPr/>
            </a:pPr>
            <a:endParaRPr lang="en-US"/>
          </a:p>
        </p:txBody>
      </p:sp>
      <p:sp>
        <p:nvSpPr>
          <p:cNvPr id="11" name="Folded Corner 10">
            <a:extLst>
              <a:ext uri="{FF2B5EF4-FFF2-40B4-BE49-F238E27FC236}">
                <a16:creationId xmlns:a16="http://schemas.microsoft.com/office/drawing/2014/main" id="{D5F270BA-2C28-4A52-90F1-7D15CC643A64}"/>
              </a:ext>
            </a:extLst>
          </p:cNvPr>
          <p:cNvSpPr/>
          <p:nvPr/>
        </p:nvSpPr>
        <p:spPr>
          <a:xfrm>
            <a:off x="5791200" y="4495800"/>
            <a:ext cx="609600" cy="685800"/>
          </a:xfrm>
          <a:prstGeom prst="foldedCorner">
            <a:avLst>
              <a:gd name="adj" fmla="val 23005"/>
            </a:avLst>
          </a:prstGeom>
        </p:spPr>
        <p:style>
          <a:lnRef idx="3">
            <a:schemeClr val="lt1"/>
          </a:lnRef>
          <a:fillRef idx="1">
            <a:schemeClr val="accent2"/>
          </a:fillRef>
          <a:effectRef idx="1">
            <a:schemeClr val="accent2"/>
          </a:effectRef>
          <a:fontRef idx="minor">
            <a:schemeClr val="lt1"/>
          </a:fontRef>
        </p:style>
        <p:txBody>
          <a:bodyPr anchor="ctr"/>
          <a:lstStyle/>
          <a:p>
            <a:pPr algn="ctr">
              <a:defRPr/>
            </a:pPr>
            <a:endParaRPr lang="en-US"/>
          </a:p>
        </p:txBody>
      </p:sp>
      <p:sp>
        <p:nvSpPr>
          <p:cNvPr id="12" name="Folded Corner 11">
            <a:extLst>
              <a:ext uri="{FF2B5EF4-FFF2-40B4-BE49-F238E27FC236}">
                <a16:creationId xmlns:a16="http://schemas.microsoft.com/office/drawing/2014/main" id="{57949CA6-298D-4E77-896A-FC58F9F8910F}"/>
              </a:ext>
            </a:extLst>
          </p:cNvPr>
          <p:cNvSpPr/>
          <p:nvPr/>
        </p:nvSpPr>
        <p:spPr>
          <a:xfrm>
            <a:off x="6400800" y="3581400"/>
            <a:ext cx="609600" cy="685800"/>
          </a:xfrm>
          <a:prstGeom prst="foldedCorner">
            <a:avLst>
              <a:gd name="adj" fmla="val 23005"/>
            </a:avLst>
          </a:prstGeom>
        </p:spPr>
        <p:style>
          <a:lnRef idx="3">
            <a:schemeClr val="lt1"/>
          </a:lnRef>
          <a:fillRef idx="1">
            <a:schemeClr val="accent2"/>
          </a:fillRef>
          <a:effectRef idx="1">
            <a:schemeClr val="accent2"/>
          </a:effectRef>
          <a:fontRef idx="minor">
            <a:schemeClr val="lt1"/>
          </a:fontRef>
        </p:style>
        <p:txBody>
          <a:bodyPr anchor="ctr"/>
          <a:lstStyle/>
          <a:p>
            <a:pPr algn="ctr">
              <a:defRPr/>
            </a:pPr>
            <a:endParaRPr lang="en-US"/>
          </a:p>
        </p:txBody>
      </p:sp>
      <p:sp>
        <p:nvSpPr>
          <p:cNvPr id="13" name="Folded Corner 12">
            <a:extLst>
              <a:ext uri="{FF2B5EF4-FFF2-40B4-BE49-F238E27FC236}">
                <a16:creationId xmlns:a16="http://schemas.microsoft.com/office/drawing/2014/main" id="{0EB3257D-8298-4118-88A9-30DCB4657352}"/>
              </a:ext>
            </a:extLst>
          </p:cNvPr>
          <p:cNvSpPr/>
          <p:nvPr/>
        </p:nvSpPr>
        <p:spPr>
          <a:xfrm>
            <a:off x="6858000" y="4495800"/>
            <a:ext cx="609600" cy="685800"/>
          </a:xfrm>
          <a:prstGeom prst="foldedCorner">
            <a:avLst>
              <a:gd name="adj" fmla="val 23005"/>
            </a:avLst>
          </a:prstGeom>
        </p:spPr>
        <p:style>
          <a:lnRef idx="3">
            <a:schemeClr val="lt1"/>
          </a:lnRef>
          <a:fillRef idx="1">
            <a:schemeClr val="accent2"/>
          </a:fillRef>
          <a:effectRef idx="1">
            <a:schemeClr val="accent2"/>
          </a:effectRef>
          <a:fontRef idx="minor">
            <a:schemeClr val="lt1"/>
          </a:fontRef>
        </p:style>
        <p:txBody>
          <a:bodyPr anchor="ctr"/>
          <a:lstStyle/>
          <a:p>
            <a:pPr algn="ctr">
              <a:defRPr/>
            </a:pPr>
            <a:endParaRPr lang="en-US"/>
          </a:p>
        </p:txBody>
      </p:sp>
      <p:sp>
        <p:nvSpPr>
          <p:cNvPr id="14" name="Folded Corner 13">
            <a:extLst>
              <a:ext uri="{FF2B5EF4-FFF2-40B4-BE49-F238E27FC236}">
                <a16:creationId xmlns:a16="http://schemas.microsoft.com/office/drawing/2014/main" id="{FC7D551B-D431-4B8D-AD3C-DEC26A7363F3}"/>
              </a:ext>
            </a:extLst>
          </p:cNvPr>
          <p:cNvSpPr/>
          <p:nvPr/>
        </p:nvSpPr>
        <p:spPr>
          <a:xfrm>
            <a:off x="7467600" y="3581400"/>
            <a:ext cx="609600" cy="685800"/>
          </a:xfrm>
          <a:prstGeom prst="foldedCorner">
            <a:avLst>
              <a:gd name="adj" fmla="val 23005"/>
            </a:avLst>
          </a:prstGeom>
        </p:spPr>
        <p:style>
          <a:lnRef idx="3">
            <a:schemeClr val="lt1"/>
          </a:lnRef>
          <a:fillRef idx="1">
            <a:schemeClr val="accent2"/>
          </a:fillRef>
          <a:effectRef idx="1">
            <a:schemeClr val="accent2"/>
          </a:effectRef>
          <a:fontRef idx="minor">
            <a:schemeClr val="lt1"/>
          </a:fontRef>
        </p:style>
        <p:txBody>
          <a:bodyPr anchor="ctr"/>
          <a:lstStyle/>
          <a:p>
            <a:pPr algn="ctr">
              <a:defRPr/>
            </a:pPr>
            <a:endParaRPr lang="en-US"/>
          </a:p>
        </p:txBody>
      </p:sp>
      <p:sp>
        <p:nvSpPr>
          <p:cNvPr id="15" name="Folded Corner 14">
            <a:extLst>
              <a:ext uri="{FF2B5EF4-FFF2-40B4-BE49-F238E27FC236}">
                <a16:creationId xmlns:a16="http://schemas.microsoft.com/office/drawing/2014/main" id="{99FAF889-2EB5-4C39-A571-8F0296FB9B62}"/>
              </a:ext>
            </a:extLst>
          </p:cNvPr>
          <p:cNvSpPr/>
          <p:nvPr/>
        </p:nvSpPr>
        <p:spPr>
          <a:xfrm>
            <a:off x="7924800" y="4495800"/>
            <a:ext cx="609600" cy="685800"/>
          </a:xfrm>
          <a:prstGeom prst="foldedCorner">
            <a:avLst>
              <a:gd name="adj" fmla="val 23005"/>
            </a:avLst>
          </a:prstGeom>
        </p:spPr>
        <p:style>
          <a:lnRef idx="3">
            <a:schemeClr val="lt1"/>
          </a:lnRef>
          <a:fillRef idx="1">
            <a:schemeClr val="accent2"/>
          </a:fillRef>
          <a:effectRef idx="1">
            <a:schemeClr val="accent2"/>
          </a:effectRef>
          <a:fontRef idx="minor">
            <a:schemeClr val="lt1"/>
          </a:fontRef>
        </p:style>
        <p:txBody>
          <a:bodyPr anchor="ctr"/>
          <a:lstStyle/>
          <a:p>
            <a:pPr algn="ctr">
              <a:defRPr/>
            </a:pPr>
            <a:endParaRPr lang="en-US"/>
          </a:p>
        </p:txBody>
      </p:sp>
      <p:cxnSp>
        <p:nvCxnSpPr>
          <p:cNvPr id="18" name="Straight Connector 17">
            <a:extLst>
              <a:ext uri="{FF2B5EF4-FFF2-40B4-BE49-F238E27FC236}">
                <a16:creationId xmlns:a16="http://schemas.microsoft.com/office/drawing/2014/main" id="{64AEA76B-FFFC-4059-AB2D-0AFF2133BF10}"/>
              </a:ext>
            </a:extLst>
          </p:cNvPr>
          <p:cNvCxnSpPr/>
          <p:nvPr/>
        </p:nvCxnSpPr>
        <p:spPr>
          <a:xfrm>
            <a:off x="3505200" y="2819400"/>
            <a:ext cx="4800600" cy="0"/>
          </a:xfrm>
          <a:prstGeom prst="line">
            <a:avLst/>
          </a:prstGeom>
        </p:spPr>
        <p:style>
          <a:lnRef idx="2">
            <a:schemeClr val="accent3"/>
          </a:lnRef>
          <a:fillRef idx="0">
            <a:schemeClr val="accent3"/>
          </a:fillRef>
          <a:effectRef idx="1">
            <a:schemeClr val="accent3"/>
          </a:effectRef>
          <a:fontRef idx="minor">
            <a:schemeClr val="tx1"/>
          </a:fontRef>
        </p:style>
      </p:cxnSp>
      <p:cxnSp>
        <p:nvCxnSpPr>
          <p:cNvPr id="22" name="Straight Arrow Connector 21">
            <a:extLst>
              <a:ext uri="{FF2B5EF4-FFF2-40B4-BE49-F238E27FC236}">
                <a16:creationId xmlns:a16="http://schemas.microsoft.com/office/drawing/2014/main" id="{FD7A10DB-74FD-4710-9E8D-6DD7FE47F990}"/>
              </a:ext>
            </a:extLst>
          </p:cNvPr>
          <p:cNvCxnSpPr/>
          <p:nvPr/>
        </p:nvCxnSpPr>
        <p:spPr>
          <a:xfrm rot="5400000">
            <a:off x="3123407" y="3199607"/>
            <a:ext cx="762000" cy="1587"/>
          </a:xfrm>
          <a:prstGeom prst="straightConnector1">
            <a:avLst/>
          </a:prstGeom>
          <a:ln>
            <a:tailEnd type="arrow"/>
          </a:ln>
        </p:spPr>
        <p:style>
          <a:lnRef idx="2">
            <a:schemeClr val="accent3"/>
          </a:lnRef>
          <a:fillRef idx="0">
            <a:schemeClr val="accent3"/>
          </a:fillRef>
          <a:effectRef idx="1">
            <a:schemeClr val="accent3"/>
          </a:effectRef>
          <a:fontRef idx="minor">
            <a:schemeClr val="tx1"/>
          </a:fontRef>
        </p:style>
      </p:cxnSp>
      <p:cxnSp>
        <p:nvCxnSpPr>
          <p:cNvPr id="23" name="Straight Arrow Connector 22">
            <a:extLst>
              <a:ext uri="{FF2B5EF4-FFF2-40B4-BE49-F238E27FC236}">
                <a16:creationId xmlns:a16="http://schemas.microsoft.com/office/drawing/2014/main" id="{10556202-22E2-4174-AB55-AF0D655D71C3}"/>
              </a:ext>
            </a:extLst>
          </p:cNvPr>
          <p:cNvCxnSpPr/>
          <p:nvPr/>
        </p:nvCxnSpPr>
        <p:spPr>
          <a:xfrm rot="5400000">
            <a:off x="4266407" y="3199607"/>
            <a:ext cx="762000" cy="1587"/>
          </a:xfrm>
          <a:prstGeom prst="straightConnector1">
            <a:avLst/>
          </a:prstGeom>
          <a:ln>
            <a:tailEnd type="arrow"/>
          </a:ln>
        </p:spPr>
        <p:style>
          <a:lnRef idx="2">
            <a:schemeClr val="accent3"/>
          </a:lnRef>
          <a:fillRef idx="0">
            <a:schemeClr val="accent3"/>
          </a:fillRef>
          <a:effectRef idx="1">
            <a:schemeClr val="accent3"/>
          </a:effectRef>
          <a:fontRef idx="minor">
            <a:schemeClr val="tx1"/>
          </a:fontRef>
        </p:style>
      </p:cxnSp>
      <p:cxnSp>
        <p:nvCxnSpPr>
          <p:cNvPr id="24" name="Straight Arrow Connector 23">
            <a:extLst>
              <a:ext uri="{FF2B5EF4-FFF2-40B4-BE49-F238E27FC236}">
                <a16:creationId xmlns:a16="http://schemas.microsoft.com/office/drawing/2014/main" id="{53AB8539-1562-4D22-984B-B1FA5AF73DD0}"/>
              </a:ext>
            </a:extLst>
          </p:cNvPr>
          <p:cNvCxnSpPr/>
          <p:nvPr/>
        </p:nvCxnSpPr>
        <p:spPr>
          <a:xfrm rot="5400000">
            <a:off x="4991101" y="2933701"/>
            <a:ext cx="1295400" cy="3175"/>
          </a:xfrm>
          <a:prstGeom prst="straightConnector1">
            <a:avLst/>
          </a:prstGeom>
          <a:ln>
            <a:tailEnd type="arrow"/>
          </a:ln>
        </p:spPr>
        <p:style>
          <a:lnRef idx="2">
            <a:schemeClr val="accent3"/>
          </a:lnRef>
          <a:fillRef idx="0">
            <a:schemeClr val="accent3"/>
          </a:fillRef>
          <a:effectRef idx="1">
            <a:schemeClr val="accent3"/>
          </a:effectRef>
          <a:fontRef idx="minor">
            <a:schemeClr val="tx1"/>
          </a:fontRef>
        </p:style>
      </p:cxnSp>
      <p:cxnSp>
        <p:nvCxnSpPr>
          <p:cNvPr id="25" name="Straight Arrow Connector 24">
            <a:extLst>
              <a:ext uri="{FF2B5EF4-FFF2-40B4-BE49-F238E27FC236}">
                <a16:creationId xmlns:a16="http://schemas.microsoft.com/office/drawing/2014/main" id="{F8AF412B-CE36-4724-BA22-A1D695108281}"/>
              </a:ext>
            </a:extLst>
          </p:cNvPr>
          <p:cNvCxnSpPr/>
          <p:nvPr/>
        </p:nvCxnSpPr>
        <p:spPr>
          <a:xfrm rot="5400000">
            <a:off x="6325394" y="3199606"/>
            <a:ext cx="762000" cy="1588"/>
          </a:xfrm>
          <a:prstGeom prst="straightConnector1">
            <a:avLst/>
          </a:prstGeom>
          <a:ln>
            <a:tailEnd type="arrow"/>
          </a:ln>
        </p:spPr>
        <p:style>
          <a:lnRef idx="2">
            <a:schemeClr val="accent3"/>
          </a:lnRef>
          <a:fillRef idx="0">
            <a:schemeClr val="accent3"/>
          </a:fillRef>
          <a:effectRef idx="1">
            <a:schemeClr val="accent3"/>
          </a:effectRef>
          <a:fontRef idx="minor">
            <a:schemeClr val="tx1"/>
          </a:fontRef>
        </p:style>
      </p:cxnSp>
      <p:cxnSp>
        <p:nvCxnSpPr>
          <p:cNvPr id="26" name="Straight Arrow Connector 25">
            <a:extLst>
              <a:ext uri="{FF2B5EF4-FFF2-40B4-BE49-F238E27FC236}">
                <a16:creationId xmlns:a16="http://schemas.microsoft.com/office/drawing/2014/main" id="{694ABF9E-D3C3-408C-9B23-1059083743D1}"/>
              </a:ext>
            </a:extLst>
          </p:cNvPr>
          <p:cNvCxnSpPr/>
          <p:nvPr/>
        </p:nvCxnSpPr>
        <p:spPr>
          <a:xfrm rot="5400000">
            <a:off x="7390607" y="3199607"/>
            <a:ext cx="762000" cy="1587"/>
          </a:xfrm>
          <a:prstGeom prst="straightConnector1">
            <a:avLst/>
          </a:prstGeom>
          <a:ln>
            <a:tailEnd type="arrow"/>
          </a:ln>
        </p:spPr>
        <p:style>
          <a:lnRef idx="2">
            <a:schemeClr val="accent3"/>
          </a:lnRef>
          <a:fillRef idx="0">
            <a:schemeClr val="accent3"/>
          </a:fillRef>
          <a:effectRef idx="1">
            <a:schemeClr val="accent3"/>
          </a:effectRef>
          <a:fontRef idx="minor">
            <a:schemeClr val="tx1"/>
          </a:fontRef>
        </p:style>
      </p:cxnSp>
      <p:cxnSp>
        <p:nvCxnSpPr>
          <p:cNvPr id="28" name="Straight Arrow Connector 27">
            <a:extLst>
              <a:ext uri="{FF2B5EF4-FFF2-40B4-BE49-F238E27FC236}">
                <a16:creationId xmlns:a16="http://schemas.microsoft.com/office/drawing/2014/main" id="{F7047454-79E8-4A80-937F-1D326CB21DB6}"/>
              </a:ext>
            </a:extLst>
          </p:cNvPr>
          <p:cNvCxnSpPr/>
          <p:nvPr/>
        </p:nvCxnSpPr>
        <p:spPr>
          <a:xfrm rot="5400000">
            <a:off x="3276601" y="3657601"/>
            <a:ext cx="1676400" cy="3175"/>
          </a:xfrm>
          <a:prstGeom prst="straightConnector1">
            <a:avLst/>
          </a:prstGeom>
          <a:ln>
            <a:tailEnd type="arrow"/>
          </a:ln>
        </p:spPr>
        <p:style>
          <a:lnRef idx="2">
            <a:schemeClr val="accent3"/>
          </a:lnRef>
          <a:fillRef idx="0">
            <a:schemeClr val="accent3"/>
          </a:fillRef>
          <a:effectRef idx="1">
            <a:schemeClr val="accent3"/>
          </a:effectRef>
          <a:fontRef idx="minor">
            <a:schemeClr val="tx1"/>
          </a:fontRef>
        </p:style>
      </p:cxnSp>
      <p:cxnSp>
        <p:nvCxnSpPr>
          <p:cNvPr id="29" name="Straight Arrow Connector 28">
            <a:extLst>
              <a:ext uri="{FF2B5EF4-FFF2-40B4-BE49-F238E27FC236}">
                <a16:creationId xmlns:a16="http://schemas.microsoft.com/office/drawing/2014/main" id="{D6CE5AF9-AB30-42B8-B618-28A35BE35B39}"/>
              </a:ext>
            </a:extLst>
          </p:cNvPr>
          <p:cNvCxnSpPr/>
          <p:nvPr/>
        </p:nvCxnSpPr>
        <p:spPr>
          <a:xfrm rot="5400000">
            <a:off x="4304507" y="3656807"/>
            <a:ext cx="1676400" cy="1587"/>
          </a:xfrm>
          <a:prstGeom prst="straightConnector1">
            <a:avLst/>
          </a:prstGeom>
          <a:ln>
            <a:tailEnd type="arrow"/>
          </a:ln>
        </p:spPr>
        <p:style>
          <a:lnRef idx="2">
            <a:schemeClr val="accent3"/>
          </a:lnRef>
          <a:fillRef idx="0">
            <a:schemeClr val="accent3"/>
          </a:fillRef>
          <a:effectRef idx="1">
            <a:schemeClr val="accent3"/>
          </a:effectRef>
          <a:fontRef idx="minor">
            <a:schemeClr val="tx1"/>
          </a:fontRef>
        </p:style>
      </p:cxnSp>
      <p:cxnSp>
        <p:nvCxnSpPr>
          <p:cNvPr id="30" name="Straight Arrow Connector 29">
            <a:extLst>
              <a:ext uri="{FF2B5EF4-FFF2-40B4-BE49-F238E27FC236}">
                <a16:creationId xmlns:a16="http://schemas.microsoft.com/office/drawing/2014/main" id="{BAA33818-7D50-46CA-B4BD-55E0137394AD}"/>
              </a:ext>
            </a:extLst>
          </p:cNvPr>
          <p:cNvCxnSpPr/>
          <p:nvPr/>
        </p:nvCxnSpPr>
        <p:spPr>
          <a:xfrm rot="5400000">
            <a:off x="5323682" y="3656807"/>
            <a:ext cx="1676400" cy="1587"/>
          </a:xfrm>
          <a:prstGeom prst="straightConnector1">
            <a:avLst/>
          </a:prstGeom>
          <a:ln>
            <a:tailEnd type="arrow"/>
          </a:ln>
        </p:spPr>
        <p:style>
          <a:lnRef idx="2">
            <a:schemeClr val="accent3"/>
          </a:lnRef>
          <a:fillRef idx="0">
            <a:schemeClr val="accent3"/>
          </a:fillRef>
          <a:effectRef idx="1">
            <a:schemeClr val="accent3"/>
          </a:effectRef>
          <a:fontRef idx="minor">
            <a:schemeClr val="tx1"/>
          </a:fontRef>
        </p:style>
      </p:cxnSp>
      <p:cxnSp>
        <p:nvCxnSpPr>
          <p:cNvPr id="31" name="Straight Arrow Connector 30">
            <a:extLst>
              <a:ext uri="{FF2B5EF4-FFF2-40B4-BE49-F238E27FC236}">
                <a16:creationId xmlns:a16="http://schemas.microsoft.com/office/drawing/2014/main" id="{6D590D84-506E-45D9-9063-C1712D7E3DFE}"/>
              </a:ext>
            </a:extLst>
          </p:cNvPr>
          <p:cNvCxnSpPr/>
          <p:nvPr/>
        </p:nvCxnSpPr>
        <p:spPr>
          <a:xfrm rot="5400000">
            <a:off x="6400007" y="3656807"/>
            <a:ext cx="1676400" cy="1587"/>
          </a:xfrm>
          <a:prstGeom prst="straightConnector1">
            <a:avLst/>
          </a:prstGeom>
          <a:ln>
            <a:tailEnd type="arrow"/>
          </a:ln>
        </p:spPr>
        <p:style>
          <a:lnRef idx="2">
            <a:schemeClr val="accent3"/>
          </a:lnRef>
          <a:fillRef idx="0">
            <a:schemeClr val="accent3"/>
          </a:fillRef>
          <a:effectRef idx="1">
            <a:schemeClr val="accent3"/>
          </a:effectRef>
          <a:fontRef idx="minor">
            <a:schemeClr val="tx1"/>
          </a:fontRef>
        </p:style>
      </p:cxnSp>
      <p:cxnSp>
        <p:nvCxnSpPr>
          <p:cNvPr id="32" name="Straight Arrow Connector 31">
            <a:extLst>
              <a:ext uri="{FF2B5EF4-FFF2-40B4-BE49-F238E27FC236}">
                <a16:creationId xmlns:a16="http://schemas.microsoft.com/office/drawing/2014/main" id="{DEDF42AD-F1D2-4452-BEF3-77F827455E46}"/>
              </a:ext>
            </a:extLst>
          </p:cNvPr>
          <p:cNvCxnSpPr/>
          <p:nvPr/>
        </p:nvCxnSpPr>
        <p:spPr>
          <a:xfrm rot="5400000">
            <a:off x="7466807" y="3656807"/>
            <a:ext cx="1676400" cy="1587"/>
          </a:xfrm>
          <a:prstGeom prst="straightConnector1">
            <a:avLst/>
          </a:prstGeom>
          <a:ln>
            <a:tailEnd type="arrow"/>
          </a:ln>
        </p:spPr>
        <p:style>
          <a:lnRef idx="2">
            <a:schemeClr val="accent3"/>
          </a:lnRef>
          <a:fillRef idx="0">
            <a:schemeClr val="accent3"/>
          </a:fillRef>
          <a:effectRef idx="1">
            <a:schemeClr val="accent3"/>
          </a:effectRef>
          <a:fontRef idx="minor">
            <a:schemeClr val="tx1"/>
          </a:fontRef>
        </p:style>
      </p:cxnSp>
      <p:sp>
        <p:nvSpPr>
          <p:cNvPr id="34" name="TextBox 33">
            <a:extLst>
              <a:ext uri="{FF2B5EF4-FFF2-40B4-BE49-F238E27FC236}">
                <a16:creationId xmlns:a16="http://schemas.microsoft.com/office/drawing/2014/main" id="{1885B95C-E2C1-410A-BDB2-4DDC5B372333}"/>
              </a:ext>
            </a:extLst>
          </p:cNvPr>
          <p:cNvSpPr txBox="1"/>
          <p:nvPr/>
        </p:nvSpPr>
        <p:spPr>
          <a:xfrm>
            <a:off x="6629400" y="1371600"/>
            <a:ext cx="2971800" cy="923330"/>
          </a:xfrm>
          <a:prstGeom prst="rect">
            <a:avLst/>
          </a:prstGeom>
        </p:spPr>
        <p:style>
          <a:lnRef idx="0">
            <a:schemeClr val="accent5"/>
          </a:lnRef>
          <a:fillRef idx="3">
            <a:schemeClr val="accent5"/>
          </a:fillRef>
          <a:effectRef idx="3">
            <a:schemeClr val="accent5"/>
          </a:effectRef>
          <a:fontRef idx="minor">
            <a:schemeClr val="lt1"/>
          </a:fontRef>
        </p:style>
        <p:txBody>
          <a:bodyPr>
            <a:spAutoFit/>
          </a:bodyPr>
          <a:lstStyle/>
          <a:p>
            <a:pPr algn="ctr">
              <a:defRPr/>
            </a:pPr>
            <a:r>
              <a:rPr lang="en-US"/>
              <a:t>Chỉ cần thay </a:t>
            </a:r>
            <a:r>
              <a:rPr lang="vi-VN"/>
              <a:t>đổ</a:t>
            </a:r>
            <a:r>
              <a:rPr lang="en-US"/>
              <a:t>i nội dung file CSS, toàn bộ các trang web sẽ </a:t>
            </a:r>
            <a:r>
              <a:rPr lang="vi-VN"/>
              <a:t>đượ</a:t>
            </a:r>
            <a:r>
              <a:rPr lang="en-US"/>
              <a:t>c cập nhật</a:t>
            </a:r>
          </a:p>
        </p:txBody>
      </p:sp>
      <p:sp>
        <p:nvSpPr>
          <p:cNvPr id="35" name="Lightning Bolt 34">
            <a:extLst>
              <a:ext uri="{FF2B5EF4-FFF2-40B4-BE49-F238E27FC236}">
                <a16:creationId xmlns:a16="http://schemas.microsoft.com/office/drawing/2014/main" id="{ADE32A04-1BFE-49AA-9AFC-3CC361BE4665}"/>
              </a:ext>
            </a:extLst>
          </p:cNvPr>
          <p:cNvSpPr/>
          <p:nvPr/>
        </p:nvSpPr>
        <p:spPr>
          <a:xfrm>
            <a:off x="4648200" y="1295400"/>
            <a:ext cx="381000" cy="381000"/>
          </a:xfrm>
          <a:prstGeom prst="lightningBol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6416" name="TextBox 35">
            <a:extLst>
              <a:ext uri="{FF2B5EF4-FFF2-40B4-BE49-F238E27FC236}">
                <a16:creationId xmlns:a16="http://schemas.microsoft.com/office/drawing/2014/main" id="{FD0F07AB-ABF1-4761-9301-2572A581C1CD}"/>
              </a:ext>
            </a:extLst>
          </p:cNvPr>
          <p:cNvSpPr txBox="1">
            <a:spLocks noChangeArrowheads="1"/>
          </p:cNvSpPr>
          <p:nvPr/>
        </p:nvSpPr>
        <p:spPr bwMode="auto">
          <a:xfrm>
            <a:off x="5257801" y="5334000"/>
            <a:ext cx="101021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a:latin typeface="Constantia" panose="02030602050306030303" pitchFamily="18" charset="0"/>
              </a:rPr>
              <a:t>Website</a:t>
            </a:r>
          </a:p>
        </p:txBody>
      </p:sp>
      <p:sp>
        <p:nvSpPr>
          <p:cNvPr id="37" name="Slide Number Placeholder 36">
            <a:extLst>
              <a:ext uri="{FF2B5EF4-FFF2-40B4-BE49-F238E27FC236}">
                <a16:creationId xmlns:a16="http://schemas.microsoft.com/office/drawing/2014/main" id="{0D98F6EE-F573-48EB-93B6-FEF10207D4BE}"/>
              </a:ext>
            </a:extLst>
          </p:cNvPr>
          <p:cNvSpPr>
            <a:spLocks noGrp="1"/>
          </p:cNvSpPr>
          <p:nvPr>
            <p:ph type="sldNum" sz="quarter" idx="11"/>
          </p:nvPr>
        </p:nvSpPr>
        <p:spPr>
          <a:xfrm>
            <a:off x="5904073" y="5874545"/>
            <a:ext cx="2350681" cy="365125"/>
          </a:xfrm>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2D39CC2C-47FD-4ECE-BD88-3E440C98FB5C}" type="slidenum">
              <a:rPr lang="en-US" altLang="en-US">
                <a:solidFill>
                  <a:srgbClr val="045C75"/>
                </a:solidFill>
                <a:latin typeface="Constantia" panose="02030602050306030303" pitchFamily="18" charset="0"/>
              </a:rPr>
              <a:pPr eaLnBrk="1" hangingPunct="1"/>
              <a:t>207</a:t>
            </a:fld>
            <a:endParaRPr lang="en-US" altLang="en-US">
              <a:solidFill>
                <a:srgbClr val="045C75"/>
              </a:solidFill>
              <a:latin typeface="Constantia" panose="02030602050306030303"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20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Content Placeholder 2">
            <a:extLst>
              <a:ext uri="{FF2B5EF4-FFF2-40B4-BE49-F238E27FC236}">
                <a16:creationId xmlns:a16="http://schemas.microsoft.com/office/drawing/2014/main" id="{A460A5F8-8C8D-4EFF-9090-3CDFA7E79CF9}"/>
              </a:ext>
            </a:extLst>
          </p:cNvPr>
          <p:cNvSpPr>
            <a:spLocks noGrp="1"/>
          </p:cNvSpPr>
          <p:nvPr>
            <p:ph idx="1"/>
          </p:nvPr>
        </p:nvSpPr>
        <p:spPr/>
        <p:txBody>
          <a:bodyPr/>
          <a:lstStyle/>
          <a:p>
            <a:pPr eaLnBrk="1" hangingPunct="1">
              <a:spcBef>
                <a:spcPct val="0"/>
              </a:spcBef>
            </a:pPr>
            <a:r>
              <a:rPr lang="en-US" altLang="en-US" dirty="0" err="1"/>
              <a:t>Gồm</a:t>
            </a:r>
            <a:r>
              <a:rPr lang="en-US" altLang="en-US" dirty="0"/>
              <a:t> 3 </a:t>
            </a:r>
            <a:r>
              <a:rPr lang="en-US" altLang="en-US" dirty="0" err="1"/>
              <a:t>thành</a:t>
            </a:r>
            <a:r>
              <a:rPr lang="en-US" altLang="en-US" dirty="0"/>
              <a:t> </a:t>
            </a:r>
            <a:r>
              <a:rPr lang="en-US" altLang="en-US" dirty="0" err="1"/>
              <a:t>phần</a:t>
            </a:r>
            <a:endParaRPr lang="en-US" altLang="en-US" dirty="0"/>
          </a:p>
          <a:p>
            <a:pPr eaLnBrk="1" hangingPunct="1">
              <a:spcBef>
                <a:spcPct val="0"/>
              </a:spcBef>
            </a:pPr>
            <a:endParaRPr lang="en-US" altLang="en-US" dirty="0"/>
          </a:p>
          <a:p>
            <a:pPr eaLnBrk="1" hangingPunct="1">
              <a:spcBef>
                <a:spcPct val="0"/>
              </a:spcBef>
            </a:pPr>
            <a:endParaRPr lang="en-US" altLang="en-US" dirty="0"/>
          </a:p>
          <a:p>
            <a:pPr eaLnBrk="1" hangingPunct="1">
              <a:spcBef>
                <a:spcPct val="0"/>
              </a:spcBef>
            </a:pPr>
            <a:endParaRPr lang="en-US" altLang="en-US" dirty="0"/>
          </a:p>
          <a:p>
            <a:pPr eaLnBrk="1" hangingPunct="1">
              <a:spcBef>
                <a:spcPct val="0"/>
              </a:spcBef>
            </a:pPr>
            <a:r>
              <a:rPr lang="en-US" altLang="en-US" dirty="0" err="1"/>
              <a:t>Cú</a:t>
            </a:r>
            <a:r>
              <a:rPr lang="en-US" altLang="en-US" dirty="0"/>
              <a:t> </a:t>
            </a:r>
            <a:r>
              <a:rPr lang="en-US" altLang="en-US" dirty="0" err="1"/>
              <a:t>pháp</a:t>
            </a:r>
            <a:endParaRPr lang="en-US" altLang="en-US" dirty="0"/>
          </a:p>
          <a:p>
            <a:pPr eaLnBrk="1" hangingPunct="1">
              <a:spcBef>
                <a:spcPct val="0"/>
              </a:spcBef>
            </a:pPr>
            <a:endParaRPr lang="en-US" altLang="en-US" dirty="0"/>
          </a:p>
        </p:txBody>
      </p:sp>
      <p:sp>
        <p:nvSpPr>
          <p:cNvPr id="4" name="Rounded Rectangle 3">
            <a:extLst>
              <a:ext uri="{FF2B5EF4-FFF2-40B4-BE49-F238E27FC236}">
                <a16:creationId xmlns:a16="http://schemas.microsoft.com/office/drawing/2014/main" id="{7ABF7069-046F-4B36-A88B-7CF40C609252}"/>
              </a:ext>
            </a:extLst>
          </p:cNvPr>
          <p:cNvSpPr/>
          <p:nvPr/>
        </p:nvSpPr>
        <p:spPr>
          <a:xfrm>
            <a:off x="4648200" y="1828800"/>
            <a:ext cx="2819400" cy="457200"/>
          </a:xfrm>
          <a:prstGeom prst="roundRect">
            <a:avLst/>
          </a:prstGeom>
        </p:spPr>
        <p:style>
          <a:lnRef idx="1">
            <a:schemeClr val="accent3"/>
          </a:lnRef>
          <a:fillRef idx="2">
            <a:schemeClr val="accent3"/>
          </a:fillRef>
          <a:effectRef idx="1">
            <a:schemeClr val="accent3"/>
          </a:effectRef>
          <a:fontRef idx="minor">
            <a:schemeClr val="dk1"/>
          </a:fontRef>
        </p:style>
        <p:txBody>
          <a:bodyPr anchor="ctr"/>
          <a:lstStyle/>
          <a:p>
            <a:pPr>
              <a:defRPr/>
            </a:pPr>
            <a:r>
              <a:rPr lang="en-US"/>
              <a:t>Bộ chọn (Selector)</a:t>
            </a:r>
          </a:p>
        </p:txBody>
      </p:sp>
      <p:sp>
        <p:nvSpPr>
          <p:cNvPr id="5" name="Rounded Rectangle 4">
            <a:extLst>
              <a:ext uri="{FF2B5EF4-FFF2-40B4-BE49-F238E27FC236}">
                <a16:creationId xmlns:a16="http://schemas.microsoft.com/office/drawing/2014/main" id="{815948B2-14AD-4225-AAFD-E39D163AF535}"/>
              </a:ext>
            </a:extLst>
          </p:cNvPr>
          <p:cNvSpPr/>
          <p:nvPr/>
        </p:nvSpPr>
        <p:spPr>
          <a:xfrm>
            <a:off x="4648200" y="2362200"/>
            <a:ext cx="2819400" cy="457200"/>
          </a:xfrm>
          <a:prstGeom prst="roundRect">
            <a:avLst/>
          </a:prstGeom>
        </p:spPr>
        <p:style>
          <a:lnRef idx="1">
            <a:schemeClr val="accent3"/>
          </a:lnRef>
          <a:fillRef idx="2">
            <a:schemeClr val="accent3"/>
          </a:fillRef>
          <a:effectRef idx="1">
            <a:schemeClr val="accent3"/>
          </a:effectRef>
          <a:fontRef idx="minor">
            <a:schemeClr val="dk1"/>
          </a:fontRef>
        </p:style>
        <p:txBody>
          <a:bodyPr anchor="ctr"/>
          <a:lstStyle/>
          <a:p>
            <a:pPr>
              <a:defRPr/>
            </a:pPr>
            <a:r>
              <a:rPr lang="en-US"/>
              <a:t>Thuộc tính (Property)</a:t>
            </a:r>
          </a:p>
        </p:txBody>
      </p:sp>
      <p:sp>
        <p:nvSpPr>
          <p:cNvPr id="7" name="Rounded Rectangle 6">
            <a:extLst>
              <a:ext uri="{FF2B5EF4-FFF2-40B4-BE49-F238E27FC236}">
                <a16:creationId xmlns:a16="http://schemas.microsoft.com/office/drawing/2014/main" id="{0086FAC8-BF47-4889-9FAF-540BD5CAED1A}"/>
              </a:ext>
            </a:extLst>
          </p:cNvPr>
          <p:cNvSpPr/>
          <p:nvPr/>
        </p:nvSpPr>
        <p:spPr>
          <a:xfrm>
            <a:off x="4648200" y="2895600"/>
            <a:ext cx="2781300" cy="457200"/>
          </a:xfrm>
          <a:prstGeom prst="roundRect">
            <a:avLst/>
          </a:prstGeom>
        </p:spPr>
        <p:style>
          <a:lnRef idx="1">
            <a:schemeClr val="accent3"/>
          </a:lnRef>
          <a:fillRef idx="2">
            <a:schemeClr val="accent3"/>
          </a:fillRef>
          <a:effectRef idx="1">
            <a:schemeClr val="accent3"/>
          </a:effectRef>
          <a:fontRef idx="minor">
            <a:schemeClr val="dk1"/>
          </a:fontRef>
        </p:style>
        <p:txBody>
          <a:bodyPr anchor="ctr"/>
          <a:lstStyle/>
          <a:p>
            <a:pPr>
              <a:defRPr/>
            </a:pPr>
            <a:r>
              <a:rPr lang="en-US"/>
              <a:t>Giá trị (Value)</a:t>
            </a:r>
          </a:p>
        </p:txBody>
      </p:sp>
      <p:pic>
        <p:nvPicPr>
          <p:cNvPr id="2" name="Picture 2">
            <a:extLst>
              <a:ext uri="{FF2B5EF4-FFF2-40B4-BE49-F238E27FC236}">
                <a16:creationId xmlns:a16="http://schemas.microsoft.com/office/drawing/2014/main" id="{5DEF1EC9-297A-41C0-83EE-467836255709}"/>
              </a:ext>
            </a:extLst>
          </p:cNvPr>
          <p:cNvPicPr>
            <a:picLocks noChangeAspect="1" noChangeArrowheads="1"/>
          </p:cNvPicPr>
          <p:nvPr/>
        </p:nvPicPr>
        <p:blipFill>
          <a:blip r:embed="rId2" cstate="print"/>
          <a:srcRect/>
          <a:stretch>
            <a:fillRect/>
          </a:stretch>
        </p:blipFill>
        <p:spPr bwMode="auto">
          <a:xfrm>
            <a:off x="4419600" y="4191001"/>
            <a:ext cx="2781300" cy="2124075"/>
          </a:xfrm>
          <a:prstGeom prst="rect">
            <a:avLst/>
          </a:prstGeom>
          <a:ln>
            <a:headEnd/>
            <a:tailEnd/>
          </a:ln>
        </p:spPr>
        <p:style>
          <a:lnRef idx="1">
            <a:schemeClr val="accent3"/>
          </a:lnRef>
          <a:fillRef idx="3">
            <a:schemeClr val="accent3"/>
          </a:fillRef>
          <a:effectRef idx="2">
            <a:schemeClr val="accent3"/>
          </a:effectRef>
          <a:fontRef idx="minor">
            <a:schemeClr val="lt1"/>
          </a:fontRef>
        </p:style>
      </p:pic>
      <p:cxnSp>
        <p:nvCxnSpPr>
          <p:cNvPr id="10" name="Straight Arrow Connector 9">
            <a:extLst>
              <a:ext uri="{FF2B5EF4-FFF2-40B4-BE49-F238E27FC236}">
                <a16:creationId xmlns:a16="http://schemas.microsoft.com/office/drawing/2014/main" id="{E53B3BD4-013D-4EF3-AD5D-BF0C2E954A37}"/>
              </a:ext>
            </a:extLst>
          </p:cNvPr>
          <p:cNvCxnSpPr/>
          <p:nvPr/>
        </p:nvCxnSpPr>
        <p:spPr>
          <a:xfrm flipV="1">
            <a:off x="7239000" y="4191000"/>
            <a:ext cx="762000" cy="6096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918D50AB-E252-430A-A838-203E88E2522F}"/>
              </a:ext>
            </a:extLst>
          </p:cNvPr>
          <p:cNvSpPr txBox="1"/>
          <p:nvPr/>
        </p:nvSpPr>
        <p:spPr>
          <a:xfrm>
            <a:off x="8077200" y="3657600"/>
            <a:ext cx="2362200" cy="923330"/>
          </a:xfrm>
          <a:prstGeom prst="rect">
            <a:avLst/>
          </a:prstGeom>
        </p:spPr>
        <p:style>
          <a:lnRef idx="0">
            <a:schemeClr val="accent4"/>
          </a:lnRef>
          <a:fillRef idx="3">
            <a:schemeClr val="accent4"/>
          </a:fillRef>
          <a:effectRef idx="3">
            <a:schemeClr val="accent4"/>
          </a:effectRef>
          <a:fontRef idx="minor">
            <a:schemeClr val="lt1"/>
          </a:fontRef>
        </p:style>
        <p:txBody>
          <a:bodyPr>
            <a:spAutoFit/>
          </a:bodyPr>
          <a:lstStyle/>
          <a:p>
            <a:pPr algn="ctr">
              <a:defRPr/>
            </a:pPr>
            <a:r>
              <a:rPr lang="en-US"/>
              <a:t>Dấu chấm phẩy dùng </a:t>
            </a:r>
            <a:r>
              <a:rPr lang="vi-VN"/>
              <a:t>để</a:t>
            </a:r>
            <a:r>
              <a:rPr lang="en-US"/>
              <a:t> phân cách thuộc tính</a:t>
            </a:r>
          </a:p>
        </p:txBody>
      </p:sp>
      <p:sp>
        <p:nvSpPr>
          <p:cNvPr id="12" name="Slide Number Placeholder 11">
            <a:extLst>
              <a:ext uri="{FF2B5EF4-FFF2-40B4-BE49-F238E27FC236}">
                <a16:creationId xmlns:a16="http://schemas.microsoft.com/office/drawing/2014/main" id="{C5421D6A-FE28-4C45-BD66-14CF5EA03BF8}"/>
              </a:ext>
            </a:extLst>
          </p:cNvPr>
          <p:cNvSpPr>
            <a:spLocks noGrp="1"/>
          </p:cNvSpPr>
          <p:nvPr>
            <p:ph type="sldNum" sz="quarter" idx="11"/>
          </p:nvPr>
        </p:nvSpPr>
        <p:spPr>
          <a:xfrm>
            <a:off x="5904073" y="6331745"/>
            <a:ext cx="2350681" cy="365125"/>
          </a:xfrm>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ADE76912-E82B-4FC6-923A-72F9548581E6}" type="slidenum">
              <a:rPr lang="en-US" altLang="en-US">
                <a:solidFill>
                  <a:srgbClr val="045C75"/>
                </a:solidFill>
                <a:latin typeface="Constantia" panose="02030602050306030303" pitchFamily="18" charset="0"/>
              </a:rPr>
              <a:pPr eaLnBrk="1" hangingPunct="1"/>
              <a:t>208</a:t>
            </a:fld>
            <a:endParaRPr lang="en-US" altLang="en-US" dirty="0">
              <a:solidFill>
                <a:srgbClr val="045C75"/>
              </a:solidFill>
              <a:latin typeface="Constantia" panose="02030602050306030303" pitchFamily="18" charset="0"/>
            </a:endParaRPr>
          </a:p>
        </p:txBody>
      </p:sp>
      <p:sp>
        <p:nvSpPr>
          <p:cNvPr id="14" name="Title 13">
            <a:extLst>
              <a:ext uri="{FF2B5EF4-FFF2-40B4-BE49-F238E27FC236}">
                <a16:creationId xmlns:a16="http://schemas.microsoft.com/office/drawing/2014/main" id="{001572E0-F833-4942-93BB-1E520C10E493}"/>
              </a:ext>
            </a:extLst>
          </p:cNvPr>
          <p:cNvSpPr>
            <a:spLocks noGrp="1"/>
          </p:cNvSpPr>
          <p:nvPr>
            <p:ph type="title"/>
          </p:nvPr>
        </p:nvSpPr>
        <p:spPr>
          <a:xfrm>
            <a:off x="1981200" y="0"/>
            <a:ext cx="8458200" cy="666750"/>
          </a:xfrm>
        </p:spPr>
        <p:txBody>
          <a:bodyPr>
            <a:normAutofit fontScale="90000"/>
          </a:bodyPr>
          <a:lstStyle/>
          <a:p>
            <a:pPr>
              <a:defRPr/>
            </a:pPr>
            <a:r>
              <a:rPr lang="en-US"/>
              <a:t>Cú pháp CSS</a:t>
            </a:r>
          </a:p>
        </p:txBody>
      </p:sp>
    </p:spTree>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Content Placeholder 2">
            <a:extLst>
              <a:ext uri="{FF2B5EF4-FFF2-40B4-BE49-F238E27FC236}">
                <a16:creationId xmlns:a16="http://schemas.microsoft.com/office/drawing/2014/main" id="{815AF4D7-8CF0-402B-9141-F5A114487C25}"/>
              </a:ext>
            </a:extLst>
          </p:cNvPr>
          <p:cNvSpPr>
            <a:spLocks noGrp="1"/>
          </p:cNvSpPr>
          <p:nvPr>
            <p:ph idx="1"/>
          </p:nvPr>
        </p:nvSpPr>
        <p:spPr/>
        <p:txBody>
          <a:bodyPr/>
          <a:lstStyle/>
          <a:p>
            <a:pPr eaLnBrk="1" hangingPunct="1">
              <a:spcBef>
                <a:spcPct val="0"/>
              </a:spcBef>
            </a:pPr>
            <a:r>
              <a:rPr lang="en-US" altLang="en-US"/>
              <a:t>Selector th</a:t>
            </a:r>
            <a:r>
              <a:rPr lang="vi-VN" altLang="en-US"/>
              <a:t>ườ</a:t>
            </a:r>
            <a:r>
              <a:rPr lang="en-US" altLang="en-US"/>
              <a:t>ng là tên thẻ HTML</a:t>
            </a:r>
          </a:p>
          <a:p>
            <a:pPr eaLnBrk="1" hangingPunct="1">
              <a:spcBef>
                <a:spcPct val="0"/>
              </a:spcBef>
            </a:pPr>
            <a:r>
              <a:rPr lang="en-US" altLang="en-US"/>
              <a:t>Mỗi thuộc tính cần có giá trị</a:t>
            </a:r>
          </a:p>
          <a:p>
            <a:pPr eaLnBrk="1" hangingPunct="1">
              <a:spcBef>
                <a:spcPct val="0"/>
              </a:spcBef>
            </a:pPr>
            <a:r>
              <a:rPr lang="en-US" altLang="en-US"/>
              <a:t>Một thuộc tính và giá trị phân cách dấu ":"</a:t>
            </a:r>
          </a:p>
          <a:p>
            <a:pPr eaLnBrk="1" hangingPunct="1">
              <a:spcBef>
                <a:spcPct val="0"/>
              </a:spcBef>
            </a:pPr>
            <a:r>
              <a:rPr lang="en-US" altLang="en-US"/>
              <a:t>Hai cặp thuộc tính – giá trị phân cách nhau bởi dấu ";"</a:t>
            </a:r>
          </a:p>
          <a:p>
            <a:pPr eaLnBrk="1" hangingPunct="1">
              <a:spcBef>
                <a:spcPct val="0"/>
              </a:spcBef>
            </a:pPr>
            <a:r>
              <a:rPr lang="en-US" altLang="en-US"/>
              <a:t>Toàn bộ các cặp thuộc tính – giá trị của thẻ HTML </a:t>
            </a:r>
            <a:r>
              <a:rPr lang="vi-VN" altLang="en-US"/>
              <a:t>đượ</a:t>
            </a:r>
            <a:r>
              <a:rPr lang="en-US" altLang="en-US"/>
              <a:t>c </a:t>
            </a:r>
            <a:r>
              <a:rPr lang="vi-VN" altLang="en-US"/>
              <a:t>đặ</a:t>
            </a:r>
            <a:r>
              <a:rPr lang="en-US" altLang="en-US"/>
              <a:t>t trong cặp dấu ngoặc nhọn.</a:t>
            </a:r>
          </a:p>
          <a:p>
            <a:pPr eaLnBrk="1" hangingPunct="1">
              <a:spcBef>
                <a:spcPct val="0"/>
              </a:spcBef>
            </a:pPr>
            <a:endParaRPr lang="en-US" altLang="en-US"/>
          </a:p>
        </p:txBody>
      </p:sp>
      <p:sp>
        <p:nvSpPr>
          <p:cNvPr id="4" name="Slide Number Placeholder 3">
            <a:extLst>
              <a:ext uri="{FF2B5EF4-FFF2-40B4-BE49-F238E27FC236}">
                <a16:creationId xmlns:a16="http://schemas.microsoft.com/office/drawing/2014/main" id="{3462DFC0-6BEA-43D0-88BE-FB914C61E9B3}"/>
              </a:ext>
            </a:extLst>
          </p:cNvPr>
          <p:cNvSpPr>
            <a:spLocks noGrp="1"/>
          </p:cNvSpPr>
          <p:nvPr>
            <p:ph type="sldNum" sz="quarter" idx="11"/>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DA1A2C14-BBA4-4D94-A646-C2CC87A37E89}" type="slidenum">
              <a:rPr lang="en-US" altLang="en-US">
                <a:solidFill>
                  <a:srgbClr val="045C75"/>
                </a:solidFill>
                <a:latin typeface="Constantia" panose="02030602050306030303" pitchFamily="18" charset="0"/>
              </a:rPr>
              <a:pPr eaLnBrk="1" hangingPunct="1"/>
              <a:t>209</a:t>
            </a:fld>
            <a:endParaRPr lang="en-US" altLang="en-US">
              <a:solidFill>
                <a:srgbClr val="045C75"/>
              </a:solidFill>
              <a:latin typeface="Constantia" panose="02030602050306030303" pitchFamily="18" charset="0"/>
            </a:endParaRPr>
          </a:p>
        </p:txBody>
      </p:sp>
      <p:sp>
        <p:nvSpPr>
          <p:cNvPr id="6" name="Title 5">
            <a:extLst>
              <a:ext uri="{FF2B5EF4-FFF2-40B4-BE49-F238E27FC236}">
                <a16:creationId xmlns:a16="http://schemas.microsoft.com/office/drawing/2014/main" id="{C6A38F98-156F-4D04-92CA-183B2AC6DA54}"/>
              </a:ext>
            </a:extLst>
          </p:cNvPr>
          <p:cNvSpPr>
            <a:spLocks noGrp="1"/>
          </p:cNvSpPr>
          <p:nvPr>
            <p:ph type="title"/>
          </p:nvPr>
        </p:nvSpPr>
        <p:spPr>
          <a:xfrm>
            <a:off x="1981200" y="0"/>
            <a:ext cx="8458200" cy="666750"/>
          </a:xfrm>
        </p:spPr>
        <p:txBody>
          <a:bodyPr>
            <a:normAutofit fontScale="90000"/>
          </a:bodyPr>
          <a:lstStyle/>
          <a:p>
            <a:pPr>
              <a:defRPr/>
            </a:pPr>
            <a:r>
              <a:rPr lang="en-US"/>
              <a:t>Cú pháp CSS</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AAE3372-ABF1-48F0-B7AA-116294E207DB}"/>
              </a:ext>
            </a:extLst>
          </p:cNvPr>
          <p:cNvSpPr>
            <a:spLocks noGrp="1"/>
          </p:cNvSpPr>
          <p:nvPr>
            <p:ph idx="1"/>
          </p:nvPr>
        </p:nvSpPr>
        <p:spPr/>
        <p:txBody>
          <a:bodyPr>
            <a:normAutofit/>
          </a:bodyPr>
          <a:lstStyle/>
          <a:p>
            <a:pPr lvl="1">
              <a:spcBef>
                <a:spcPct val="0"/>
              </a:spcBef>
            </a:pPr>
            <a:r>
              <a:rPr lang="en-US" altLang="en-US"/>
              <a:t>FTP: (File Transfer Protocol - Giao thức chuyển tập tin) </a:t>
            </a:r>
          </a:p>
          <a:p>
            <a:pPr lvl="2">
              <a:spcBef>
                <a:spcPct val="0"/>
              </a:spcBef>
            </a:pPr>
            <a:r>
              <a:rPr lang="en-US" altLang="en-US"/>
              <a:t>Dùng để truyền tải tài liệu từ một máy tính này tới một máy tính khác qua mạng Internet. </a:t>
            </a:r>
          </a:p>
          <a:p>
            <a:pPr lvl="2">
              <a:spcBef>
                <a:spcPct val="0"/>
              </a:spcBef>
            </a:pPr>
            <a:r>
              <a:rPr lang="en-US" altLang="en-US"/>
              <a:t>Giao thức chuyển tập tin dùng để truyền tải các tệp từ một trạm làm việc lên kho tập tin, một máy tính lưu trữ tài liệu, hoặc dùng để truyền tải các tập tin từ kho tập tin tin xuống một trạm làm việc. Đó là cách tập tin được chuyển đi từ một thiết bị này tới một thiết bị khác theo trình tự cho các tập tin đó.</a:t>
            </a:r>
          </a:p>
          <a:p>
            <a:pPr lvl="2">
              <a:spcBef>
                <a:spcPct val="0"/>
              </a:spcBef>
            </a:pPr>
            <a:r>
              <a:rPr lang="en-US" altLang="en-US"/>
              <a:t>FPT còn làm nhiệm vụ tải các trang web từ người thiết kế đến các máy chủ.</a:t>
            </a:r>
          </a:p>
          <a:p>
            <a:endParaRPr lang="en-US"/>
          </a:p>
        </p:txBody>
      </p:sp>
      <p:sp>
        <p:nvSpPr>
          <p:cNvPr id="3" name="Title 2">
            <a:extLst>
              <a:ext uri="{FF2B5EF4-FFF2-40B4-BE49-F238E27FC236}">
                <a16:creationId xmlns:a16="http://schemas.microsoft.com/office/drawing/2014/main" id="{386910FB-7B34-4FA5-A28F-12631486B832}"/>
              </a:ext>
            </a:extLst>
          </p:cNvPr>
          <p:cNvSpPr>
            <a:spLocks noGrp="1"/>
          </p:cNvSpPr>
          <p:nvPr>
            <p:ph type="title"/>
          </p:nvPr>
        </p:nvSpPr>
        <p:spPr/>
        <p:txBody>
          <a:bodyPr/>
          <a:lstStyle/>
          <a:p>
            <a:r>
              <a:rPr lang="en-US"/>
              <a:t>Giao thức mạng (Protocol) (tt)</a:t>
            </a:r>
          </a:p>
        </p:txBody>
      </p:sp>
    </p:spTree>
    <p:extLst>
      <p:ext uri="{BB962C8B-B14F-4D97-AF65-F5344CB8AC3E}">
        <p14:creationId xmlns:p14="http://schemas.microsoft.com/office/powerpoint/2010/main" val="2237758891"/>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Content Placeholder 2">
            <a:extLst>
              <a:ext uri="{FF2B5EF4-FFF2-40B4-BE49-F238E27FC236}">
                <a16:creationId xmlns:a16="http://schemas.microsoft.com/office/drawing/2014/main" id="{C593E06C-9453-4391-98AF-B24ED95633B0}"/>
              </a:ext>
            </a:extLst>
          </p:cNvPr>
          <p:cNvSpPr>
            <a:spLocks noGrp="1"/>
          </p:cNvSpPr>
          <p:nvPr>
            <p:ph idx="1"/>
          </p:nvPr>
        </p:nvSpPr>
        <p:spPr>
          <a:xfrm>
            <a:off x="1981200" y="990601"/>
            <a:ext cx="8229600" cy="4754563"/>
          </a:xfrm>
        </p:spPr>
        <p:txBody>
          <a:bodyPr/>
          <a:lstStyle/>
          <a:p>
            <a:pPr eaLnBrk="1" hangingPunct="1">
              <a:spcBef>
                <a:spcPct val="0"/>
              </a:spcBef>
            </a:pPr>
            <a:r>
              <a:rPr lang="en-US" altLang="en-US" dirty="0"/>
              <a:t>VD:</a:t>
            </a:r>
          </a:p>
        </p:txBody>
      </p:sp>
      <p:sp>
        <p:nvSpPr>
          <p:cNvPr id="4" name="TextBox 3">
            <a:extLst>
              <a:ext uri="{FF2B5EF4-FFF2-40B4-BE49-F238E27FC236}">
                <a16:creationId xmlns:a16="http://schemas.microsoft.com/office/drawing/2014/main" id="{5392628E-0242-4881-B302-0A8668F2343B}"/>
              </a:ext>
            </a:extLst>
          </p:cNvPr>
          <p:cNvSpPr txBox="1">
            <a:spLocks noChangeArrowheads="1"/>
          </p:cNvSpPr>
          <p:nvPr/>
        </p:nvSpPr>
        <p:spPr bwMode="auto">
          <a:xfrm>
            <a:off x="4419601" y="2209800"/>
            <a:ext cx="3300413" cy="1938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000" b="1">
                <a:solidFill>
                  <a:srgbClr val="FF0000"/>
                </a:solidFill>
                <a:latin typeface="Constantia" panose="02030602050306030303" pitchFamily="18" charset="0"/>
              </a:rPr>
              <a:t>p</a:t>
            </a:r>
          </a:p>
          <a:p>
            <a:pPr eaLnBrk="1" hangingPunct="1"/>
            <a:r>
              <a:rPr lang="en-US" altLang="en-US" sz="2000" b="1">
                <a:latin typeface="Constantia" panose="02030602050306030303" pitchFamily="18" charset="0"/>
              </a:rPr>
              <a:t>{</a:t>
            </a:r>
          </a:p>
          <a:p>
            <a:pPr eaLnBrk="1" hangingPunct="1"/>
            <a:r>
              <a:rPr lang="en-US" altLang="en-US" sz="2000" b="1">
                <a:latin typeface="Constantia" panose="02030602050306030303" pitchFamily="18" charset="0"/>
              </a:rPr>
              <a:t>     </a:t>
            </a:r>
            <a:r>
              <a:rPr lang="en-US" altLang="en-US" sz="2000" b="1">
                <a:solidFill>
                  <a:srgbClr val="0070C0"/>
                </a:solidFill>
                <a:latin typeface="Constantia" panose="02030602050306030303" pitchFamily="18" charset="0"/>
              </a:rPr>
              <a:t>text-align</a:t>
            </a:r>
            <a:r>
              <a:rPr lang="en-US" altLang="en-US" sz="2000" b="1">
                <a:latin typeface="Constantia" panose="02030602050306030303" pitchFamily="18" charset="0"/>
              </a:rPr>
              <a:t>: </a:t>
            </a:r>
            <a:r>
              <a:rPr lang="en-US" altLang="en-US" sz="2000" b="1">
                <a:solidFill>
                  <a:srgbClr val="00B050"/>
                </a:solidFill>
                <a:latin typeface="Constantia" panose="02030602050306030303" pitchFamily="18" charset="0"/>
              </a:rPr>
              <a:t>center</a:t>
            </a:r>
            <a:r>
              <a:rPr lang="en-US" altLang="en-US" sz="2000" b="1">
                <a:latin typeface="Constantia" panose="02030602050306030303" pitchFamily="18" charset="0"/>
              </a:rPr>
              <a:t>;</a:t>
            </a:r>
          </a:p>
          <a:p>
            <a:pPr eaLnBrk="1" hangingPunct="1"/>
            <a:r>
              <a:rPr lang="en-US" altLang="en-US" sz="2000" b="1">
                <a:latin typeface="Constantia" panose="02030602050306030303" pitchFamily="18" charset="0"/>
              </a:rPr>
              <a:t>     </a:t>
            </a:r>
            <a:r>
              <a:rPr lang="en-US" altLang="en-US" sz="2000" b="1">
                <a:solidFill>
                  <a:srgbClr val="0070C0"/>
                </a:solidFill>
                <a:latin typeface="Constantia" panose="02030602050306030303" pitchFamily="18" charset="0"/>
              </a:rPr>
              <a:t>color</a:t>
            </a:r>
            <a:r>
              <a:rPr lang="en-US" altLang="en-US" sz="2000" b="1">
                <a:latin typeface="Constantia" panose="02030602050306030303" pitchFamily="18" charset="0"/>
              </a:rPr>
              <a:t>:</a:t>
            </a:r>
            <a:r>
              <a:rPr lang="en-US" altLang="en-US" sz="2000" b="1">
                <a:solidFill>
                  <a:srgbClr val="00B050"/>
                </a:solidFill>
                <a:latin typeface="Constantia" panose="02030602050306030303" pitchFamily="18" charset="0"/>
              </a:rPr>
              <a:t>black</a:t>
            </a:r>
            <a:r>
              <a:rPr lang="en-US" altLang="en-US" sz="2000" b="1">
                <a:latin typeface="Constantia" panose="02030602050306030303" pitchFamily="18" charset="0"/>
              </a:rPr>
              <a:t>;</a:t>
            </a:r>
          </a:p>
          <a:p>
            <a:pPr eaLnBrk="1" hangingPunct="1"/>
            <a:r>
              <a:rPr lang="en-US" altLang="en-US" sz="2000" b="1">
                <a:latin typeface="Constantia" panose="02030602050306030303" pitchFamily="18" charset="0"/>
              </a:rPr>
              <a:t>     </a:t>
            </a:r>
            <a:r>
              <a:rPr lang="en-US" altLang="en-US" sz="2000" b="1">
                <a:solidFill>
                  <a:srgbClr val="0070C0"/>
                </a:solidFill>
                <a:latin typeface="Constantia" panose="02030602050306030303" pitchFamily="18" charset="0"/>
              </a:rPr>
              <a:t>font-family</a:t>
            </a:r>
            <a:r>
              <a:rPr lang="en-US" altLang="en-US" sz="2000" b="1">
                <a:latin typeface="Constantia" panose="02030602050306030303" pitchFamily="18" charset="0"/>
              </a:rPr>
              <a:t>: </a:t>
            </a:r>
            <a:r>
              <a:rPr lang="en-US" altLang="en-US" sz="2000" b="1">
                <a:solidFill>
                  <a:srgbClr val="00B050"/>
                </a:solidFill>
                <a:latin typeface="Constantia" panose="02030602050306030303" pitchFamily="18" charset="0"/>
              </a:rPr>
              <a:t>"sans serif"</a:t>
            </a:r>
          </a:p>
          <a:p>
            <a:pPr eaLnBrk="1" hangingPunct="1"/>
            <a:r>
              <a:rPr lang="en-US" altLang="en-US" sz="2000" b="1">
                <a:latin typeface="Constantia" panose="02030602050306030303" pitchFamily="18" charset="0"/>
              </a:rPr>
              <a:t>}</a:t>
            </a:r>
          </a:p>
        </p:txBody>
      </p:sp>
      <p:grpSp>
        <p:nvGrpSpPr>
          <p:cNvPr id="2" name="Group 24">
            <a:extLst>
              <a:ext uri="{FF2B5EF4-FFF2-40B4-BE49-F238E27FC236}">
                <a16:creationId xmlns:a16="http://schemas.microsoft.com/office/drawing/2014/main" id="{6565F66A-B84D-46EE-AFA2-E6906C598405}"/>
              </a:ext>
            </a:extLst>
          </p:cNvPr>
          <p:cNvGrpSpPr>
            <a:grpSpLocks/>
          </p:cNvGrpSpPr>
          <p:nvPr/>
        </p:nvGrpSpPr>
        <p:grpSpPr bwMode="auto">
          <a:xfrm>
            <a:off x="2617788" y="2209800"/>
            <a:ext cx="1801812" cy="369888"/>
            <a:chOff x="1093632" y="2387958"/>
            <a:chExt cx="1801968" cy="369332"/>
          </a:xfrm>
        </p:grpSpPr>
        <p:sp>
          <p:nvSpPr>
            <p:cNvPr id="5" name="TextBox 4">
              <a:extLst>
                <a:ext uri="{FF2B5EF4-FFF2-40B4-BE49-F238E27FC236}">
                  <a16:creationId xmlns:a16="http://schemas.microsoft.com/office/drawing/2014/main" id="{D973E192-BED8-416D-94A1-C1E2FCC0F565}"/>
                </a:ext>
              </a:extLst>
            </p:cNvPr>
            <p:cNvSpPr txBox="1"/>
            <p:nvPr/>
          </p:nvSpPr>
          <p:spPr>
            <a:xfrm>
              <a:off x="1093632" y="2387958"/>
              <a:ext cx="984372" cy="369332"/>
            </a:xfrm>
            <a:prstGeom prst="rect">
              <a:avLst/>
            </a:prstGeom>
          </p:spPr>
          <p:style>
            <a:lnRef idx="1">
              <a:schemeClr val="accent6"/>
            </a:lnRef>
            <a:fillRef idx="2">
              <a:schemeClr val="accent6"/>
            </a:fillRef>
            <a:effectRef idx="1">
              <a:schemeClr val="accent6"/>
            </a:effectRef>
            <a:fontRef idx="minor">
              <a:schemeClr val="dk1"/>
            </a:fontRef>
          </p:style>
          <p:txBody>
            <a:bodyPr wrap="none">
              <a:spAutoFit/>
            </a:bodyPr>
            <a:lstStyle/>
            <a:p>
              <a:pPr>
                <a:defRPr/>
              </a:pPr>
              <a:r>
                <a:rPr lang="en-US"/>
                <a:t>Selector</a:t>
              </a:r>
            </a:p>
          </p:txBody>
        </p:sp>
        <p:cxnSp>
          <p:nvCxnSpPr>
            <p:cNvPr id="7" name="Straight Arrow Connector 6">
              <a:extLst>
                <a:ext uri="{FF2B5EF4-FFF2-40B4-BE49-F238E27FC236}">
                  <a16:creationId xmlns:a16="http://schemas.microsoft.com/office/drawing/2014/main" id="{434896F0-6646-4503-94DE-4D2E2ACD9DFA}"/>
                </a:ext>
              </a:extLst>
            </p:cNvPr>
            <p:cNvCxnSpPr/>
            <p:nvPr/>
          </p:nvCxnSpPr>
          <p:spPr>
            <a:xfrm>
              <a:off x="2133534" y="2590853"/>
              <a:ext cx="762066" cy="158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grpSp>
        <p:nvGrpSpPr>
          <p:cNvPr id="3" name="Group 25">
            <a:extLst>
              <a:ext uri="{FF2B5EF4-FFF2-40B4-BE49-F238E27FC236}">
                <a16:creationId xmlns:a16="http://schemas.microsoft.com/office/drawing/2014/main" id="{923B414F-87ED-45C7-8FDD-7A42E52EF99D}"/>
              </a:ext>
            </a:extLst>
          </p:cNvPr>
          <p:cNvGrpSpPr>
            <a:grpSpLocks/>
          </p:cNvGrpSpPr>
          <p:nvPr/>
        </p:nvGrpSpPr>
        <p:grpSpPr bwMode="auto">
          <a:xfrm>
            <a:off x="2451101" y="3030538"/>
            <a:ext cx="2239963" cy="588962"/>
            <a:chOff x="927279" y="3106024"/>
            <a:chExt cx="2239284" cy="590213"/>
          </a:xfrm>
        </p:grpSpPr>
        <p:sp>
          <p:nvSpPr>
            <p:cNvPr id="8" name="TextBox 7">
              <a:extLst>
                <a:ext uri="{FF2B5EF4-FFF2-40B4-BE49-F238E27FC236}">
                  <a16:creationId xmlns:a16="http://schemas.microsoft.com/office/drawing/2014/main" id="{B8883FA2-DD69-49CD-84C8-CCD9ECB8DF0A}"/>
                </a:ext>
              </a:extLst>
            </p:cNvPr>
            <p:cNvSpPr txBox="1"/>
            <p:nvPr/>
          </p:nvSpPr>
          <p:spPr>
            <a:xfrm>
              <a:off x="927279" y="3200400"/>
              <a:ext cx="1535532" cy="370116"/>
            </a:xfrm>
            <a:prstGeom prst="rect">
              <a:avLst/>
            </a:prstGeom>
          </p:spPr>
          <p:style>
            <a:lnRef idx="1">
              <a:schemeClr val="accent6"/>
            </a:lnRef>
            <a:fillRef idx="2">
              <a:schemeClr val="accent6"/>
            </a:fillRef>
            <a:effectRef idx="1">
              <a:schemeClr val="accent6"/>
            </a:effectRef>
            <a:fontRef idx="minor">
              <a:schemeClr val="dk1"/>
            </a:fontRef>
          </p:style>
          <p:txBody>
            <a:bodyPr wrap="none">
              <a:spAutoFit/>
            </a:bodyPr>
            <a:lstStyle/>
            <a:p>
              <a:pPr>
                <a:defRPr/>
              </a:pPr>
              <a:r>
                <a:rPr lang="en-US"/>
                <a:t>Các thuộc tính</a:t>
              </a:r>
            </a:p>
          </p:txBody>
        </p:sp>
        <p:cxnSp>
          <p:nvCxnSpPr>
            <p:cNvPr id="10" name="Straight Arrow Connector 9">
              <a:extLst>
                <a:ext uri="{FF2B5EF4-FFF2-40B4-BE49-F238E27FC236}">
                  <a16:creationId xmlns:a16="http://schemas.microsoft.com/office/drawing/2014/main" id="{9135D4A2-3830-494A-8561-3DFEA75F31AF}"/>
                </a:ext>
              </a:extLst>
            </p:cNvPr>
            <p:cNvCxnSpPr/>
            <p:nvPr/>
          </p:nvCxnSpPr>
          <p:spPr>
            <a:xfrm flipV="1">
              <a:off x="2595236" y="3106024"/>
              <a:ext cx="533238" cy="30544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0B1CCFA9-188F-47CE-99B3-705189F99948}"/>
                </a:ext>
              </a:extLst>
            </p:cNvPr>
            <p:cNvCxnSpPr/>
            <p:nvPr/>
          </p:nvCxnSpPr>
          <p:spPr>
            <a:xfrm flipV="1">
              <a:off x="2590475" y="3397153"/>
              <a:ext cx="576088" cy="3340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1BE222B3-0934-47A5-B2FD-6AEFBBE1D908}"/>
                </a:ext>
              </a:extLst>
            </p:cNvPr>
            <p:cNvCxnSpPr/>
            <p:nvPr/>
          </p:nvCxnSpPr>
          <p:spPr>
            <a:xfrm>
              <a:off x="2577779" y="3424198"/>
              <a:ext cx="576088" cy="27203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grpSp>
        <p:nvGrpSpPr>
          <p:cNvPr id="6" name="Group 26">
            <a:extLst>
              <a:ext uri="{FF2B5EF4-FFF2-40B4-BE49-F238E27FC236}">
                <a16:creationId xmlns:a16="http://schemas.microsoft.com/office/drawing/2014/main" id="{242AA8D7-C871-4B98-BBA4-EAF95D917E57}"/>
              </a:ext>
            </a:extLst>
          </p:cNvPr>
          <p:cNvGrpSpPr>
            <a:grpSpLocks/>
          </p:cNvGrpSpPr>
          <p:nvPr/>
        </p:nvGrpSpPr>
        <p:grpSpPr bwMode="auto">
          <a:xfrm>
            <a:off x="6476999" y="3048000"/>
            <a:ext cx="3113918" cy="609600"/>
            <a:chOff x="4953000" y="3124200"/>
            <a:chExt cx="2834430" cy="609600"/>
          </a:xfrm>
        </p:grpSpPr>
        <p:sp>
          <p:nvSpPr>
            <p:cNvPr id="15" name="TextBox 14">
              <a:extLst>
                <a:ext uri="{FF2B5EF4-FFF2-40B4-BE49-F238E27FC236}">
                  <a16:creationId xmlns:a16="http://schemas.microsoft.com/office/drawing/2014/main" id="{6EBC8D3F-676A-4106-8526-E85010F42540}"/>
                </a:ext>
              </a:extLst>
            </p:cNvPr>
            <p:cNvSpPr txBox="1"/>
            <p:nvPr/>
          </p:nvSpPr>
          <p:spPr>
            <a:xfrm>
              <a:off x="6781800" y="3200400"/>
              <a:ext cx="1005630" cy="369332"/>
            </a:xfrm>
            <a:prstGeom prst="rect">
              <a:avLst/>
            </a:prstGeom>
          </p:spPr>
          <p:style>
            <a:lnRef idx="1">
              <a:schemeClr val="accent5"/>
            </a:lnRef>
            <a:fillRef idx="2">
              <a:schemeClr val="accent5"/>
            </a:fillRef>
            <a:effectRef idx="1">
              <a:schemeClr val="accent5"/>
            </a:effectRef>
            <a:fontRef idx="minor">
              <a:schemeClr val="dk1"/>
            </a:fontRef>
          </p:style>
          <p:txBody>
            <a:bodyPr wrap="none">
              <a:spAutoFit/>
            </a:bodyPr>
            <a:lstStyle/>
            <a:p>
              <a:pPr>
                <a:defRPr/>
              </a:pPr>
              <a:r>
                <a:rPr lang="en-US" dirty="0" err="1"/>
                <a:t>Các</a:t>
              </a:r>
              <a:r>
                <a:rPr lang="en-US" dirty="0"/>
                <a:t> </a:t>
              </a:r>
              <a:r>
                <a:rPr lang="en-US" dirty="0" err="1"/>
                <a:t>giá</a:t>
              </a:r>
              <a:r>
                <a:rPr lang="en-US" dirty="0"/>
                <a:t> </a:t>
              </a:r>
              <a:r>
                <a:rPr lang="en-US" dirty="0" err="1"/>
                <a:t>trị</a:t>
              </a:r>
              <a:endParaRPr lang="en-US" dirty="0"/>
            </a:p>
          </p:txBody>
        </p:sp>
        <p:cxnSp>
          <p:nvCxnSpPr>
            <p:cNvPr id="17" name="Straight Arrow Connector 16">
              <a:extLst>
                <a:ext uri="{FF2B5EF4-FFF2-40B4-BE49-F238E27FC236}">
                  <a16:creationId xmlns:a16="http://schemas.microsoft.com/office/drawing/2014/main" id="{6BD00B6E-49F5-4883-B5FD-3B79EFF99940}"/>
                </a:ext>
              </a:extLst>
            </p:cNvPr>
            <p:cNvCxnSpPr/>
            <p:nvPr/>
          </p:nvCxnSpPr>
          <p:spPr>
            <a:xfrm rot="10800000">
              <a:off x="5562729" y="3124200"/>
              <a:ext cx="1219458" cy="2603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CD952232-3511-4564-849D-A65C43EE7D5D}"/>
                </a:ext>
              </a:extLst>
            </p:cNvPr>
            <p:cNvCxnSpPr/>
            <p:nvPr/>
          </p:nvCxnSpPr>
          <p:spPr>
            <a:xfrm rot="10800000">
              <a:off x="4953000" y="3352800"/>
              <a:ext cx="1829187" cy="317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B9EC30CB-24CE-4C07-99F9-8352861485DC}"/>
                </a:ext>
              </a:extLst>
            </p:cNvPr>
            <p:cNvCxnSpPr/>
            <p:nvPr/>
          </p:nvCxnSpPr>
          <p:spPr>
            <a:xfrm rot="10800000" flipV="1">
              <a:off x="6096242" y="3384550"/>
              <a:ext cx="685945" cy="3492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grpSp>
        <p:nvGrpSpPr>
          <p:cNvPr id="9" name="Group 27">
            <a:extLst>
              <a:ext uri="{FF2B5EF4-FFF2-40B4-BE49-F238E27FC236}">
                <a16:creationId xmlns:a16="http://schemas.microsoft.com/office/drawing/2014/main" id="{2238281E-8102-4B54-9D89-69321BE22698}"/>
              </a:ext>
            </a:extLst>
          </p:cNvPr>
          <p:cNvGrpSpPr>
            <a:grpSpLocks/>
          </p:cNvGrpSpPr>
          <p:nvPr/>
        </p:nvGrpSpPr>
        <p:grpSpPr bwMode="auto">
          <a:xfrm>
            <a:off x="5867400" y="3810001"/>
            <a:ext cx="3429000" cy="1331913"/>
            <a:chOff x="4343400" y="3886200"/>
            <a:chExt cx="3429000" cy="1332131"/>
          </a:xfrm>
        </p:grpSpPr>
        <p:sp>
          <p:nvSpPr>
            <p:cNvPr id="22" name="TextBox 21">
              <a:extLst>
                <a:ext uri="{FF2B5EF4-FFF2-40B4-BE49-F238E27FC236}">
                  <a16:creationId xmlns:a16="http://schemas.microsoft.com/office/drawing/2014/main" id="{4106CFE4-DFCD-4473-ACCC-AFA92743CADE}"/>
                </a:ext>
              </a:extLst>
            </p:cNvPr>
            <p:cNvSpPr txBox="1"/>
            <p:nvPr/>
          </p:nvSpPr>
          <p:spPr>
            <a:xfrm>
              <a:off x="4343400" y="4572000"/>
              <a:ext cx="3429000" cy="646331"/>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p>
              <a:pPr>
                <a:defRPr/>
              </a:pPr>
              <a:r>
                <a:rPr lang="vi-VN" dirty="0"/>
                <a:t>Đặ</a:t>
              </a:r>
              <a:r>
                <a:rPr lang="en-US" dirty="0"/>
                <a:t>t </a:t>
              </a:r>
              <a:r>
                <a:rPr lang="en-US" dirty="0" err="1"/>
                <a:t>trong</a:t>
              </a:r>
              <a:r>
                <a:rPr lang="en-US" dirty="0"/>
                <a:t> </a:t>
              </a:r>
              <a:r>
                <a:rPr lang="en-US" dirty="0" err="1"/>
                <a:t>ngoặc</a:t>
              </a:r>
              <a:r>
                <a:rPr lang="en-US" dirty="0"/>
                <a:t> </a:t>
              </a:r>
              <a:r>
                <a:rPr lang="en-US" dirty="0" err="1"/>
                <a:t>kép</a:t>
              </a:r>
              <a:r>
                <a:rPr lang="en-US" dirty="0"/>
                <a:t> </a:t>
              </a:r>
              <a:r>
                <a:rPr lang="en-US" dirty="0" err="1"/>
                <a:t>khi</a:t>
              </a:r>
              <a:r>
                <a:rPr lang="en-US" dirty="0"/>
                <a:t> </a:t>
              </a:r>
              <a:r>
                <a:rPr lang="en-US" dirty="0" err="1"/>
                <a:t>giá</a:t>
              </a:r>
              <a:r>
                <a:rPr lang="en-US" dirty="0"/>
                <a:t> </a:t>
              </a:r>
              <a:r>
                <a:rPr lang="en-US" dirty="0" err="1"/>
                <a:t>trị</a:t>
              </a:r>
              <a:r>
                <a:rPr lang="en-US" dirty="0"/>
                <a:t> </a:t>
              </a:r>
              <a:r>
                <a:rPr lang="en-US" dirty="0" err="1"/>
                <a:t>là</a:t>
              </a:r>
              <a:r>
                <a:rPr lang="en-US" dirty="0"/>
                <a:t> </a:t>
              </a:r>
              <a:r>
                <a:rPr lang="en-US" dirty="0" err="1"/>
                <a:t>chuỗi</a:t>
              </a:r>
              <a:r>
                <a:rPr lang="en-US" dirty="0"/>
                <a:t> </a:t>
              </a:r>
              <a:r>
                <a:rPr lang="en-US" dirty="0" err="1"/>
                <a:t>các</a:t>
              </a:r>
              <a:r>
                <a:rPr lang="en-US" dirty="0"/>
                <a:t> </a:t>
              </a:r>
              <a:r>
                <a:rPr lang="en-US" dirty="0" err="1"/>
                <a:t>từ</a:t>
              </a:r>
              <a:r>
                <a:rPr lang="en-US" dirty="0"/>
                <a:t> </a:t>
              </a:r>
              <a:r>
                <a:rPr lang="en-US" dirty="0" err="1"/>
                <a:t>liên</a:t>
              </a:r>
              <a:r>
                <a:rPr lang="en-US" dirty="0"/>
                <a:t> </a:t>
              </a:r>
              <a:r>
                <a:rPr lang="en-US" dirty="0" err="1"/>
                <a:t>tiếp</a:t>
              </a:r>
              <a:endParaRPr lang="en-US" dirty="0"/>
            </a:p>
          </p:txBody>
        </p:sp>
        <p:cxnSp>
          <p:nvCxnSpPr>
            <p:cNvPr id="24" name="Straight Arrow Connector 23">
              <a:extLst>
                <a:ext uri="{FF2B5EF4-FFF2-40B4-BE49-F238E27FC236}">
                  <a16:creationId xmlns:a16="http://schemas.microsoft.com/office/drawing/2014/main" id="{60B05EC0-6126-495D-AEAC-406926EC6387}"/>
                </a:ext>
              </a:extLst>
            </p:cNvPr>
            <p:cNvCxnSpPr/>
            <p:nvPr/>
          </p:nvCxnSpPr>
          <p:spPr>
            <a:xfrm rot="16200000" flipV="1">
              <a:off x="5314894" y="3981506"/>
              <a:ext cx="685912" cy="4953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sp>
        <p:nvSpPr>
          <p:cNvPr id="23" name="Slide Number Placeholder 22">
            <a:extLst>
              <a:ext uri="{FF2B5EF4-FFF2-40B4-BE49-F238E27FC236}">
                <a16:creationId xmlns:a16="http://schemas.microsoft.com/office/drawing/2014/main" id="{5A668A04-B3F4-474D-8759-FC566B4E6E80}"/>
              </a:ext>
            </a:extLst>
          </p:cNvPr>
          <p:cNvSpPr>
            <a:spLocks noGrp="1"/>
          </p:cNvSpPr>
          <p:nvPr>
            <p:ph type="sldNum" sz="quarter" idx="11"/>
          </p:nvPr>
        </p:nvSpPr>
        <p:spPr>
          <a:xfrm>
            <a:off x="5904073" y="6331745"/>
            <a:ext cx="2350681" cy="365125"/>
          </a:xfrm>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5069BDB1-7ADB-4A7A-B946-EE32F22A510A}" type="slidenum">
              <a:rPr lang="en-US" altLang="en-US">
                <a:solidFill>
                  <a:srgbClr val="045C75"/>
                </a:solidFill>
                <a:latin typeface="Constantia" panose="02030602050306030303" pitchFamily="18" charset="0"/>
              </a:rPr>
              <a:pPr eaLnBrk="1" hangingPunct="1"/>
              <a:t>210</a:t>
            </a:fld>
            <a:endParaRPr lang="en-US" altLang="en-US">
              <a:solidFill>
                <a:srgbClr val="045C75"/>
              </a:solidFill>
              <a:latin typeface="Constantia" panose="02030602050306030303" pitchFamily="18" charset="0"/>
            </a:endParaRPr>
          </a:p>
        </p:txBody>
      </p:sp>
      <p:sp>
        <p:nvSpPr>
          <p:cNvPr id="30" name="Title 29">
            <a:extLst>
              <a:ext uri="{FF2B5EF4-FFF2-40B4-BE49-F238E27FC236}">
                <a16:creationId xmlns:a16="http://schemas.microsoft.com/office/drawing/2014/main" id="{8F429E85-90F6-4E43-B448-CF336827188C}"/>
              </a:ext>
            </a:extLst>
          </p:cNvPr>
          <p:cNvSpPr>
            <a:spLocks noGrp="1"/>
          </p:cNvSpPr>
          <p:nvPr>
            <p:ph type="title"/>
          </p:nvPr>
        </p:nvSpPr>
        <p:spPr>
          <a:xfrm>
            <a:off x="1981200" y="0"/>
            <a:ext cx="8458200" cy="666750"/>
          </a:xfrm>
        </p:spPr>
        <p:txBody>
          <a:bodyPr>
            <a:normAutofit fontScale="90000"/>
          </a:bodyPr>
          <a:lstStyle/>
          <a:p>
            <a:pPr>
              <a:defRPr/>
            </a:pPr>
            <a:r>
              <a:rPr lang="en-US"/>
              <a:t>Cú pháp CSS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0"/>
                                        <p:tgtEl>
                                          <p:spTgt spid="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1000"/>
                                        <p:tgtEl>
                                          <p:spTgt spid="3"/>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1000"/>
                                        <p:tgtEl>
                                          <p:spTgt spid="6"/>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Content Placeholder 2">
            <a:extLst>
              <a:ext uri="{FF2B5EF4-FFF2-40B4-BE49-F238E27FC236}">
                <a16:creationId xmlns:a16="http://schemas.microsoft.com/office/drawing/2014/main" id="{A1621B4B-98B8-43B8-84DE-A3E1EFBCC8EB}"/>
              </a:ext>
            </a:extLst>
          </p:cNvPr>
          <p:cNvSpPr>
            <a:spLocks noGrp="1"/>
          </p:cNvSpPr>
          <p:nvPr>
            <p:ph idx="1"/>
          </p:nvPr>
        </p:nvSpPr>
        <p:spPr>
          <a:xfrm>
            <a:off x="1981200" y="1066800"/>
            <a:ext cx="8229600" cy="5105400"/>
          </a:xfrm>
        </p:spPr>
        <p:txBody>
          <a:bodyPr/>
          <a:lstStyle/>
          <a:p>
            <a:pPr algn="just" eaLnBrk="1" hangingPunct="1">
              <a:spcBef>
                <a:spcPct val="0"/>
              </a:spcBef>
            </a:pPr>
            <a:r>
              <a:rPr lang="en-US" altLang="en-US" dirty="0"/>
              <a:t>CSS </a:t>
            </a:r>
            <a:r>
              <a:rPr lang="en-US" altLang="en-US" dirty="0" err="1"/>
              <a:t>cung</a:t>
            </a:r>
            <a:r>
              <a:rPr lang="en-US" altLang="en-US" dirty="0"/>
              <a:t> </a:t>
            </a:r>
            <a:r>
              <a:rPr lang="en-US" altLang="en-US" dirty="0" err="1"/>
              <a:t>cấp</a:t>
            </a:r>
            <a:r>
              <a:rPr lang="en-US" altLang="en-US" dirty="0"/>
              <a:t> </a:t>
            </a:r>
            <a:r>
              <a:rPr lang="en-US" altLang="en-US" dirty="0" err="1"/>
              <a:t>cú</a:t>
            </a:r>
            <a:r>
              <a:rPr lang="en-US" altLang="en-US" dirty="0"/>
              <a:t> </a:t>
            </a:r>
            <a:r>
              <a:rPr lang="en-US" altLang="en-US" dirty="0" err="1"/>
              <a:t>pháp</a:t>
            </a:r>
            <a:r>
              <a:rPr lang="en-US" altLang="en-US" dirty="0"/>
              <a:t> </a:t>
            </a:r>
            <a:r>
              <a:rPr lang="en-US" altLang="en-US" dirty="0" err="1"/>
              <a:t>cho</a:t>
            </a:r>
            <a:r>
              <a:rPr lang="en-US" altLang="en-US" dirty="0"/>
              <a:t> </a:t>
            </a:r>
            <a:r>
              <a:rPr lang="en-US" altLang="en-US" dirty="0" err="1"/>
              <a:t>phép</a:t>
            </a:r>
            <a:r>
              <a:rPr lang="en-US" altLang="en-US" dirty="0"/>
              <a:t> </a:t>
            </a:r>
            <a:r>
              <a:rPr lang="en-US" altLang="en-US" dirty="0" err="1">
                <a:solidFill>
                  <a:srgbClr val="FF0000"/>
                </a:solidFill>
              </a:rPr>
              <a:t>gom</a:t>
            </a:r>
            <a:r>
              <a:rPr lang="en-US" altLang="en-US" dirty="0">
                <a:solidFill>
                  <a:srgbClr val="FF0000"/>
                </a:solidFill>
              </a:rPr>
              <a:t> </a:t>
            </a:r>
            <a:r>
              <a:rPr lang="en-US" altLang="en-US" dirty="0" err="1">
                <a:solidFill>
                  <a:srgbClr val="FF0000"/>
                </a:solidFill>
              </a:rPr>
              <a:t>nhóm</a:t>
            </a:r>
            <a:r>
              <a:rPr lang="en-US" altLang="en-US" dirty="0"/>
              <a:t> </a:t>
            </a:r>
            <a:r>
              <a:rPr lang="en-US" altLang="en-US" dirty="0" err="1"/>
              <a:t>nhiều</a:t>
            </a:r>
            <a:r>
              <a:rPr lang="en-US" altLang="en-US" dirty="0"/>
              <a:t> </a:t>
            </a:r>
            <a:r>
              <a:rPr lang="en-US" altLang="en-US" dirty="0" err="1"/>
              <a:t>bộ</a:t>
            </a:r>
            <a:r>
              <a:rPr lang="en-US" altLang="en-US" dirty="0"/>
              <a:t> </a:t>
            </a:r>
            <a:r>
              <a:rPr lang="en-US" altLang="en-US" dirty="0" err="1"/>
              <a:t>chọn</a:t>
            </a:r>
            <a:r>
              <a:rPr lang="en-US" altLang="en-US" dirty="0"/>
              <a:t> </a:t>
            </a:r>
            <a:r>
              <a:rPr lang="en-US" altLang="en-US" dirty="0" err="1"/>
              <a:t>cùng</a:t>
            </a:r>
            <a:r>
              <a:rPr lang="en-US" altLang="en-US" dirty="0"/>
              <a:t> </a:t>
            </a:r>
            <a:r>
              <a:rPr lang="en-US" altLang="en-US" dirty="0" err="1"/>
              <a:t>lúc</a:t>
            </a:r>
            <a:endParaRPr lang="en-US" altLang="en-US" dirty="0"/>
          </a:p>
          <a:p>
            <a:pPr algn="just" eaLnBrk="1" hangingPunct="1">
              <a:spcBef>
                <a:spcPct val="0"/>
              </a:spcBef>
            </a:pPr>
            <a:r>
              <a:rPr lang="en-US" altLang="en-US" dirty="0" err="1"/>
              <a:t>Giúp</a:t>
            </a:r>
            <a:r>
              <a:rPr lang="en-US" altLang="en-US" dirty="0"/>
              <a:t> </a:t>
            </a:r>
            <a:r>
              <a:rPr lang="en-US" altLang="en-US" dirty="0" err="1"/>
              <a:t>thiết</a:t>
            </a:r>
            <a:r>
              <a:rPr lang="en-US" altLang="en-US" dirty="0"/>
              <a:t> </a:t>
            </a:r>
            <a:r>
              <a:rPr lang="en-US" altLang="en-US" dirty="0" err="1"/>
              <a:t>lập</a:t>
            </a:r>
            <a:r>
              <a:rPr lang="en-US" altLang="en-US" dirty="0"/>
              <a:t> </a:t>
            </a:r>
            <a:r>
              <a:rPr lang="en-US" altLang="en-US" dirty="0" err="1"/>
              <a:t>các</a:t>
            </a:r>
            <a:r>
              <a:rPr lang="en-US" altLang="en-US" dirty="0"/>
              <a:t> </a:t>
            </a:r>
            <a:r>
              <a:rPr lang="en-US" altLang="en-US" dirty="0" err="1"/>
              <a:t>giá</a:t>
            </a:r>
            <a:r>
              <a:rPr lang="en-US" altLang="en-US" dirty="0"/>
              <a:t> </a:t>
            </a:r>
            <a:r>
              <a:rPr lang="en-US" altLang="en-US" dirty="0" err="1"/>
              <a:t>trị</a:t>
            </a:r>
            <a:r>
              <a:rPr lang="en-US" altLang="en-US" dirty="0"/>
              <a:t> </a:t>
            </a:r>
            <a:r>
              <a:rPr lang="en-US" altLang="en-US" dirty="0" err="1"/>
              <a:t>cho</a:t>
            </a:r>
            <a:r>
              <a:rPr lang="en-US" altLang="en-US" dirty="0"/>
              <a:t> </a:t>
            </a:r>
            <a:r>
              <a:rPr lang="en-US" altLang="en-US" dirty="0" err="1"/>
              <a:t>các</a:t>
            </a:r>
            <a:r>
              <a:rPr lang="en-US" altLang="en-US" dirty="0"/>
              <a:t> </a:t>
            </a:r>
            <a:r>
              <a:rPr lang="en-US" altLang="en-US" dirty="0" err="1"/>
              <a:t>thuộc</a:t>
            </a:r>
            <a:r>
              <a:rPr lang="en-US" altLang="en-US" dirty="0"/>
              <a:t> </a:t>
            </a:r>
            <a:r>
              <a:rPr lang="en-US" altLang="en-US" dirty="0" err="1"/>
              <a:t>tính</a:t>
            </a:r>
            <a:r>
              <a:rPr lang="en-US" altLang="en-US" dirty="0"/>
              <a:t> </a:t>
            </a:r>
            <a:r>
              <a:rPr lang="en-US" altLang="en-US" dirty="0" err="1"/>
              <a:t>chung</a:t>
            </a:r>
            <a:r>
              <a:rPr lang="en-US" altLang="en-US" dirty="0"/>
              <a:t> </a:t>
            </a:r>
            <a:r>
              <a:rPr lang="en-US" altLang="en-US" dirty="0" err="1"/>
              <a:t>giống</a:t>
            </a:r>
            <a:r>
              <a:rPr lang="en-US" altLang="en-US" dirty="0"/>
              <a:t> </a:t>
            </a:r>
            <a:r>
              <a:rPr lang="en-US" altLang="en-US" dirty="0" err="1"/>
              <a:t>nhau</a:t>
            </a:r>
            <a:r>
              <a:rPr lang="en-US" altLang="en-US" dirty="0"/>
              <a:t> </a:t>
            </a:r>
            <a:r>
              <a:rPr lang="en-US" altLang="en-US" dirty="0" err="1"/>
              <a:t>của</a:t>
            </a:r>
            <a:r>
              <a:rPr lang="en-US" altLang="en-US" dirty="0"/>
              <a:t> </a:t>
            </a:r>
            <a:r>
              <a:rPr lang="en-US" altLang="en-US" dirty="0" err="1"/>
              <a:t>nhiều</a:t>
            </a:r>
            <a:r>
              <a:rPr lang="en-US" altLang="en-US" dirty="0"/>
              <a:t> </a:t>
            </a:r>
            <a:r>
              <a:rPr lang="en-US" altLang="en-US" dirty="0" err="1"/>
              <a:t>bộ</a:t>
            </a:r>
            <a:r>
              <a:rPr lang="en-US" altLang="en-US" dirty="0"/>
              <a:t> </a:t>
            </a:r>
            <a:r>
              <a:rPr lang="en-US" altLang="en-US" dirty="0" err="1"/>
              <a:t>chọn</a:t>
            </a:r>
            <a:r>
              <a:rPr lang="en-US" altLang="en-US" dirty="0"/>
              <a:t> </a:t>
            </a:r>
            <a:r>
              <a:rPr lang="en-US" altLang="en-US" dirty="0" err="1"/>
              <a:t>khác</a:t>
            </a:r>
            <a:r>
              <a:rPr lang="en-US" altLang="en-US" dirty="0"/>
              <a:t> </a:t>
            </a:r>
            <a:r>
              <a:rPr lang="en-US" altLang="en-US" dirty="0" err="1"/>
              <a:t>nhau</a:t>
            </a:r>
            <a:r>
              <a:rPr lang="en-US" altLang="en-US" dirty="0"/>
              <a:t> </a:t>
            </a:r>
            <a:r>
              <a:rPr lang="en-US" altLang="en-US" dirty="0" err="1"/>
              <a:t>cùng</a:t>
            </a:r>
            <a:r>
              <a:rPr lang="en-US" altLang="en-US" dirty="0"/>
              <a:t> </a:t>
            </a:r>
            <a:r>
              <a:rPr lang="en-US" altLang="en-US" dirty="0" err="1"/>
              <a:t>lúc</a:t>
            </a:r>
            <a:endParaRPr lang="en-US" altLang="en-US" dirty="0"/>
          </a:p>
          <a:p>
            <a:pPr algn="just" eaLnBrk="1" hangingPunct="1">
              <a:spcBef>
                <a:spcPct val="0"/>
              </a:spcBef>
            </a:pPr>
            <a:r>
              <a:rPr lang="en-US" altLang="en-US" dirty="0" err="1"/>
              <a:t>Giúp</a:t>
            </a:r>
            <a:r>
              <a:rPr lang="en-US" altLang="en-US" dirty="0"/>
              <a:t> </a:t>
            </a:r>
            <a:r>
              <a:rPr lang="en-US" altLang="en-US" dirty="0" err="1"/>
              <a:t>giảm</a:t>
            </a:r>
            <a:r>
              <a:rPr lang="en-US" altLang="en-US" dirty="0"/>
              <a:t> </a:t>
            </a:r>
            <a:r>
              <a:rPr lang="en-US" altLang="en-US" dirty="0" err="1"/>
              <a:t>kích</a:t>
            </a:r>
            <a:r>
              <a:rPr lang="en-US" altLang="en-US" dirty="0"/>
              <a:t> </a:t>
            </a:r>
            <a:r>
              <a:rPr lang="en-US" altLang="en-US" dirty="0" err="1"/>
              <a:t>th</a:t>
            </a:r>
            <a:r>
              <a:rPr lang="vi-VN" altLang="en-US" dirty="0"/>
              <a:t>ướ</a:t>
            </a:r>
            <a:r>
              <a:rPr lang="en-US" altLang="en-US" dirty="0"/>
              <a:t>c </a:t>
            </a:r>
            <a:r>
              <a:rPr lang="en-US" altLang="en-US" dirty="0" err="1"/>
              <a:t>tập</a:t>
            </a:r>
            <a:r>
              <a:rPr lang="en-US" altLang="en-US" dirty="0"/>
              <a:t> tin CSS, </a:t>
            </a:r>
            <a:r>
              <a:rPr lang="en-US" altLang="en-US" dirty="0" err="1"/>
              <a:t>giảm</a:t>
            </a:r>
            <a:r>
              <a:rPr lang="en-US" altLang="en-US" dirty="0"/>
              <a:t> </a:t>
            </a:r>
            <a:r>
              <a:rPr lang="en-US" altLang="en-US" dirty="0" err="1"/>
              <a:t>thời</a:t>
            </a:r>
            <a:r>
              <a:rPr lang="en-US" altLang="en-US" dirty="0"/>
              <a:t> </a:t>
            </a:r>
            <a:r>
              <a:rPr lang="en-US" altLang="en-US" dirty="0" err="1"/>
              <a:t>gian</a:t>
            </a:r>
            <a:r>
              <a:rPr lang="en-US" altLang="en-US" dirty="0"/>
              <a:t> </a:t>
            </a:r>
            <a:r>
              <a:rPr lang="en-US" altLang="en-US" dirty="0" err="1"/>
              <a:t>tải</a:t>
            </a:r>
            <a:r>
              <a:rPr lang="en-US" altLang="en-US" dirty="0"/>
              <a:t> web</a:t>
            </a:r>
          </a:p>
        </p:txBody>
      </p:sp>
      <p:sp>
        <p:nvSpPr>
          <p:cNvPr id="4" name="TextBox 3">
            <a:extLst>
              <a:ext uri="{FF2B5EF4-FFF2-40B4-BE49-F238E27FC236}">
                <a16:creationId xmlns:a16="http://schemas.microsoft.com/office/drawing/2014/main" id="{BF5F9838-CA4D-4378-B484-5A4D22E3F557}"/>
              </a:ext>
            </a:extLst>
          </p:cNvPr>
          <p:cNvSpPr txBox="1">
            <a:spLocks noChangeArrowheads="1"/>
          </p:cNvSpPr>
          <p:nvPr/>
        </p:nvSpPr>
        <p:spPr bwMode="auto">
          <a:xfrm>
            <a:off x="3352801" y="4800600"/>
            <a:ext cx="2327275"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b="1">
                <a:solidFill>
                  <a:srgbClr val="FF0000"/>
                </a:solidFill>
                <a:latin typeface="Constantia" panose="02030602050306030303" pitchFamily="18" charset="0"/>
              </a:rPr>
              <a:t>h1, h2, h3, h4, h5, h6</a:t>
            </a:r>
          </a:p>
          <a:p>
            <a:pPr eaLnBrk="1" hangingPunct="1"/>
            <a:r>
              <a:rPr lang="en-US" altLang="en-US" b="1">
                <a:latin typeface="Constantia" panose="02030602050306030303" pitchFamily="18" charset="0"/>
              </a:rPr>
              <a:t>{</a:t>
            </a:r>
          </a:p>
          <a:p>
            <a:pPr eaLnBrk="1" hangingPunct="1"/>
            <a:r>
              <a:rPr lang="en-US" altLang="en-US" b="1">
                <a:latin typeface="Constantia" panose="02030602050306030303" pitchFamily="18" charset="0"/>
              </a:rPr>
              <a:t>     </a:t>
            </a:r>
            <a:r>
              <a:rPr lang="en-US" altLang="en-US" b="1">
                <a:solidFill>
                  <a:srgbClr val="0070C0"/>
                </a:solidFill>
                <a:latin typeface="Constantia" panose="02030602050306030303" pitchFamily="18" charset="0"/>
              </a:rPr>
              <a:t>color</a:t>
            </a:r>
            <a:r>
              <a:rPr lang="en-US" altLang="en-US" b="1">
                <a:latin typeface="Constantia" panose="02030602050306030303" pitchFamily="18" charset="0"/>
              </a:rPr>
              <a:t>: </a:t>
            </a:r>
            <a:r>
              <a:rPr lang="en-US" altLang="en-US" b="1">
                <a:solidFill>
                  <a:srgbClr val="00B050"/>
                </a:solidFill>
                <a:latin typeface="Constantia" panose="02030602050306030303" pitchFamily="18" charset="0"/>
              </a:rPr>
              <a:t>green</a:t>
            </a:r>
            <a:r>
              <a:rPr lang="en-US" altLang="en-US" b="1">
                <a:latin typeface="Constantia" panose="02030602050306030303" pitchFamily="18" charset="0"/>
              </a:rPr>
              <a:t>	</a:t>
            </a:r>
          </a:p>
          <a:p>
            <a:pPr eaLnBrk="1" hangingPunct="1"/>
            <a:r>
              <a:rPr lang="en-US" altLang="en-US" b="1">
                <a:latin typeface="Constantia" panose="02030602050306030303" pitchFamily="18" charset="0"/>
              </a:rPr>
              <a:t>}</a:t>
            </a:r>
          </a:p>
        </p:txBody>
      </p:sp>
      <p:grpSp>
        <p:nvGrpSpPr>
          <p:cNvPr id="2" name="Group 10">
            <a:extLst>
              <a:ext uri="{FF2B5EF4-FFF2-40B4-BE49-F238E27FC236}">
                <a16:creationId xmlns:a16="http://schemas.microsoft.com/office/drawing/2014/main" id="{CFB795D0-FE52-402A-B5BC-1414C2F6DC85}"/>
              </a:ext>
            </a:extLst>
          </p:cNvPr>
          <p:cNvGrpSpPr>
            <a:grpSpLocks/>
          </p:cNvGrpSpPr>
          <p:nvPr/>
        </p:nvGrpSpPr>
        <p:grpSpPr bwMode="auto">
          <a:xfrm>
            <a:off x="5562600" y="4648198"/>
            <a:ext cx="4514058" cy="369332"/>
            <a:chOff x="4038600" y="5181600"/>
            <a:chExt cx="4128107" cy="368777"/>
          </a:xfrm>
        </p:grpSpPr>
        <p:sp>
          <p:nvSpPr>
            <p:cNvPr id="5" name="TextBox 4">
              <a:extLst>
                <a:ext uri="{FF2B5EF4-FFF2-40B4-BE49-F238E27FC236}">
                  <a16:creationId xmlns:a16="http://schemas.microsoft.com/office/drawing/2014/main" id="{F94BD2CA-C006-44A4-A597-61C157829124}"/>
                </a:ext>
              </a:extLst>
            </p:cNvPr>
            <p:cNvSpPr txBox="1"/>
            <p:nvPr/>
          </p:nvSpPr>
          <p:spPr>
            <a:xfrm>
              <a:off x="4800600" y="5181600"/>
              <a:ext cx="3366107" cy="368777"/>
            </a:xfrm>
            <a:prstGeom prst="rect">
              <a:avLst/>
            </a:prstGeom>
          </p:spPr>
          <p:style>
            <a:lnRef idx="1">
              <a:schemeClr val="accent6"/>
            </a:lnRef>
            <a:fillRef idx="2">
              <a:schemeClr val="accent6"/>
            </a:fillRef>
            <a:effectRef idx="1">
              <a:schemeClr val="accent6"/>
            </a:effectRef>
            <a:fontRef idx="minor">
              <a:schemeClr val="dk1"/>
            </a:fontRef>
          </p:style>
          <p:txBody>
            <a:bodyPr wrap="none">
              <a:spAutoFit/>
            </a:bodyPr>
            <a:lstStyle/>
            <a:p>
              <a:pPr>
                <a:defRPr/>
              </a:pPr>
              <a:r>
                <a:rPr lang="en-US" dirty="0" err="1"/>
                <a:t>Các</a:t>
              </a:r>
              <a:r>
                <a:rPr lang="en-US" dirty="0"/>
                <a:t> </a:t>
              </a:r>
              <a:r>
                <a:rPr lang="en-US" dirty="0" err="1"/>
                <a:t>bộ</a:t>
              </a:r>
              <a:r>
                <a:rPr lang="en-US" dirty="0"/>
                <a:t> </a:t>
              </a:r>
              <a:r>
                <a:rPr lang="en-US" dirty="0" err="1"/>
                <a:t>chọn</a:t>
              </a:r>
              <a:r>
                <a:rPr lang="en-US" dirty="0"/>
                <a:t> </a:t>
              </a:r>
              <a:r>
                <a:rPr lang="en-US" dirty="0" err="1"/>
                <a:t>phân</a:t>
              </a:r>
              <a:r>
                <a:rPr lang="en-US" dirty="0"/>
                <a:t> </a:t>
              </a:r>
              <a:r>
                <a:rPr lang="en-US" dirty="0" err="1"/>
                <a:t>cách</a:t>
              </a:r>
              <a:r>
                <a:rPr lang="en-US" dirty="0"/>
                <a:t> </a:t>
              </a:r>
              <a:r>
                <a:rPr lang="en-US" dirty="0" err="1"/>
                <a:t>nhau</a:t>
              </a:r>
              <a:r>
                <a:rPr lang="en-US" dirty="0"/>
                <a:t> </a:t>
              </a:r>
              <a:r>
                <a:rPr lang="en-US" dirty="0" err="1"/>
                <a:t>bằng</a:t>
              </a:r>
              <a:r>
                <a:rPr lang="en-US" dirty="0"/>
                <a:t> ","</a:t>
              </a:r>
            </a:p>
          </p:txBody>
        </p:sp>
        <p:cxnSp>
          <p:nvCxnSpPr>
            <p:cNvPr id="8" name="Straight Arrow Connector 7">
              <a:extLst>
                <a:ext uri="{FF2B5EF4-FFF2-40B4-BE49-F238E27FC236}">
                  <a16:creationId xmlns:a16="http://schemas.microsoft.com/office/drawing/2014/main" id="{84C6BEC5-394A-41D8-A1F1-31A7D8686BAA}"/>
                </a:ext>
              </a:extLst>
            </p:cNvPr>
            <p:cNvCxnSpPr/>
            <p:nvPr/>
          </p:nvCxnSpPr>
          <p:spPr>
            <a:xfrm rot="10800000" flipV="1">
              <a:off x="4038600" y="5367059"/>
              <a:ext cx="762036" cy="11888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grpSp>
        <p:nvGrpSpPr>
          <p:cNvPr id="3" name="Group 11">
            <a:extLst>
              <a:ext uri="{FF2B5EF4-FFF2-40B4-BE49-F238E27FC236}">
                <a16:creationId xmlns:a16="http://schemas.microsoft.com/office/drawing/2014/main" id="{CBAFA722-26C0-47F3-A49D-B59D1E8A1D87}"/>
              </a:ext>
            </a:extLst>
          </p:cNvPr>
          <p:cNvGrpSpPr>
            <a:grpSpLocks/>
          </p:cNvGrpSpPr>
          <p:nvPr/>
        </p:nvGrpSpPr>
        <p:grpSpPr bwMode="auto">
          <a:xfrm>
            <a:off x="5029200" y="5334001"/>
            <a:ext cx="4953000" cy="646113"/>
            <a:chOff x="3505200" y="5867400"/>
            <a:chExt cx="4953000" cy="646331"/>
          </a:xfrm>
        </p:grpSpPr>
        <p:sp>
          <p:nvSpPr>
            <p:cNvPr id="6" name="TextBox 5">
              <a:extLst>
                <a:ext uri="{FF2B5EF4-FFF2-40B4-BE49-F238E27FC236}">
                  <a16:creationId xmlns:a16="http://schemas.microsoft.com/office/drawing/2014/main" id="{749C1FEB-E84A-42DC-895C-C21813A301E3}"/>
                </a:ext>
              </a:extLst>
            </p:cNvPr>
            <p:cNvSpPr txBox="1"/>
            <p:nvPr/>
          </p:nvSpPr>
          <p:spPr>
            <a:xfrm>
              <a:off x="4876800" y="5867400"/>
              <a:ext cx="3581400" cy="646331"/>
            </a:xfrm>
            <a:prstGeom prst="rect">
              <a:avLst/>
            </a:prstGeom>
          </p:spPr>
          <p:style>
            <a:lnRef idx="1">
              <a:schemeClr val="accent6"/>
            </a:lnRef>
            <a:fillRef idx="2">
              <a:schemeClr val="accent6"/>
            </a:fillRef>
            <a:effectRef idx="1">
              <a:schemeClr val="accent6"/>
            </a:effectRef>
            <a:fontRef idx="minor">
              <a:schemeClr val="dk1"/>
            </a:fontRef>
          </p:style>
          <p:txBody>
            <a:bodyPr>
              <a:spAutoFit/>
            </a:bodyPr>
            <a:lstStyle/>
            <a:p>
              <a:pPr>
                <a:defRPr/>
              </a:pPr>
              <a:r>
                <a:rPr lang="en-US"/>
                <a:t>Thiết lập thuộc tính color là green cho các bộ chọn</a:t>
              </a:r>
            </a:p>
          </p:txBody>
        </p:sp>
        <p:cxnSp>
          <p:nvCxnSpPr>
            <p:cNvPr id="10" name="Straight Arrow Connector 9">
              <a:extLst>
                <a:ext uri="{FF2B5EF4-FFF2-40B4-BE49-F238E27FC236}">
                  <a16:creationId xmlns:a16="http://schemas.microsoft.com/office/drawing/2014/main" id="{DE97FF4A-D577-40A5-BABE-D15B52710CF6}"/>
                </a:ext>
              </a:extLst>
            </p:cNvPr>
            <p:cNvCxnSpPr/>
            <p:nvPr/>
          </p:nvCxnSpPr>
          <p:spPr>
            <a:xfrm rot="10800000">
              <a:off x="3505200" y="6096077"/>
              <a:ext cx="1371600" cy="9528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sp>
        <p:nvSpPr>
          <p:cNvPr id="13" name="Slide Number Placeholder 12">
            <a:extLst>
              <a:ext uri="{FF2B5EF4-FFF2-40B4-BE49-F238E27FC236}">
                <a16:creationId xmlns:a16="http://schemas.microsoft.com/office/drawing/2014/main" id="{CC5C6C5B-A3E9-437B-BF9D-E93B00A182AC}"/>
              </a:ext>
            </a:extLst>
          </p:cNvPr>
          <p:cNvSpPr>
            <a:spLocks noGrp="1"/>
          </p:cNvSpPr>
          <p:nvPr>
            <p:ph type="sldNum" sz="quarter" idx="11"/>
          </p:nvPr>
        </p:nvSpPr>
        <p:spPr>
          <a:xfrm>
            <a:off x="5904073" y="5874545"/>
            <a:ext cx="2350681" cy="365125"/>
          </a:xfrm>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495904B0-3329-4D47-9884-120E007F72CE}" type="slidenum">
              <a:rPr lang="en-US" altLang="en-US">
                <a:solidFill>
                  <a:srgbClr val="045C75"/>
                </a:solidFill>
                <a:latin typeface="Constantia" panose="02030602050306030303" pitchFamily="18" charset="0"/>
              </a:rPr>
              <a:pPr eaLnBrk="1" hangingPunct="1"/>
              <a:t>211</a:t>
            </a:fld>
            <a:endParaRPr lang="en-US" altLang="en-US">
              <a:solidFill>
                <a:srgbClr val="045C75"/>
              </a:solidFill>
              <a:latin typeface="Constantia" panose="02030602050306030303" pitchFamily="18" charset="0"/>
            </a:endParaRPr>
          </a:p>
        </p:txBody>
      </p:sp>
      <p:sp>
        <p:nvSpPr>
          <p:cNvPr id="15" name="Title 14">
            <a:extLst>
              <a:ext uri="{FF2B5EF4-FFF2-40B4-BE49-F238E27FC236}">
                <a16:creationId xmlns:a16="http://schemas.microsoft.com/office/drawing/2014/main" id="{4785C3E5-F2AB-4CB0-8D0C-F3FDD2BE80B3}"/>
              </a:ext>
            </a:extLst>
          </p:cNvPr>
          <p:cNvSpPr>
            <a:spLocks noGrp="1"/>
          </p:cNvSpPr>
          <p:nvPr>
            <p:ph type="title"/>
          </p:nvPr>
        </p:nvSpPr>
        <p:spPr>
          <a:xfrm>
            <a:off x="1981200" y="0"/>
            <a:ext cx="8458200" cy="666750"/>
          </a:xfrm>
        </p:spPr>
        <p:txBody>
          <a:bodyPr>
            <a:normAutofit fontScale="90000"/>
          </a:bodyPr>
          <a:lstStyle/>
          <a:p>
            <a:pPr>
              <a:defRPr/>
            </a:pPr>
            <a:r>
              <a:rPr lang="en-US"/>
              <a:t>Gom nhóm các bộ chọn</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Content Placeholder 2">
            <a:extLst>
              <a:ext uri="{FF2B5EF4-FFF2-40B4-BE49-F238E27FC236}">
                <a16:creationId xmlns:a16="http://schemas.microsoft.com/office/drawing/2014/main" id="{05777E75-9300-461B-880A-45401BA5C5D7}"/>
              </a:ext>
            </a:extLst>
          </p:cNvPr>
          <p:cNvSpPr>
            <a:spLocks noGrp="1"/>
          </p:cNvSpPr>
          <p:nvPr>
            <p:ph idx="1"/>
          </p:nvPr>
        </p:nvSpPr>
        <p:spPr/>
        <p:txBody>
          <a:bodyPr/>
          <a:lstStyle/>
          <a:p>
            <a:pPr eaLnBrk="1" hangingPunct="1">
              <a:spcBef>
                <a:spcPct val="0"/>
              </a:spcBef>
            </a:pPr>
            <a:r>
              <a:rPr lang="en-US" altLang="en-US"/>
              <a:t>Các selector trong HTML</a:t>
            </a:r>
          </a:p>
          <a:p>
            <a:pPr marL="849313" lvl="1" indent="-457200">
              <a:spcBef>
                <a:spcPct val="0"/>
              </a:spcBef>
              <a:buSzPct val="100000"/>
              <a:buFont typeface="Calibri" panose="020F0502020204030204" pitchFamily="34" charset="0"/>
              <a:buAutoNum type="arabicPeriod"/>
            </a:pPr>
            <a:r>
              <a:rPr lang="en-US" altLang="en-US"/>
              <a:t>HTML selector</a:t>
            </a:r>
          </a:p>
          <a:p>
            <a:pPr marL="849313" lvl="1" indent="-457200">
              <a:spcBef>
                <a:spcPct val="0"/>
              </a:spcBef>
              <a:buSzPct val="100000"/>
              <a:buFont typeface="Calibri" panose="020F0502020204030204" pitchFamily="34" charset="0"/>
              <a:buAutoNum type="arabicPeriod"/>
            </a:pPr>
            <a:r>
              <a:rPr lang="en-US" altLang="en-US"/>
              <a:t>Class selector</a:t>
            </a:r>
          </a:p>
          <a:p>
            <a:pPr marL="849313" lvl="1" indent="-457200">
              <a:spcBef>
                <a:spcPct val="0"/>
              </a:spcBef>
              <a:buSzPct val="100000"/>
              <a:buFont typeface="Calibri" panose="020F0502020204030204" pitchFamily="34" charset="0"/>
              <a:buAutoNum type="arabicPeriod"/>
            </a:pPr>
            <a:r>
              <a:rPr lang="en-US" altLang="en-US"/>
              <a:t>Identity selector</a:t>
            </a:r>
          </a:p>
          <a:p>
            <a:pPr marL="849313" lvl="1" indent="-457200">
              <a:spcBef>
                <a:spcPct val="0"/>
              </a:spcBef>
              <a:buSzPct val="100000"/>
              <a:buFont typeface="Calibri" panose="020F0502020204030204" pitchFamily="34" charset="0"/>
              <a:buAutoNum type="arabicPeriod"/>
            </a:pPr>
            <a:r>
              <a:rPr lang="en-US" altLang="en-US"/>
              <a:t>Descendant selector</a:t>
            </a:r>
          </a:p>
          <a:p>
            <a:pPr marL="849313" lvl="1" indent="-457200">
              <a:spcBef>
                <a:spcPct val="0"/>
              </a:spcBef>
              <a:buSzPct val="100000"/>
              <a:buFont typeface="Calibri" panose="020F0502020204030204" pitchFamily="34" charset="0"/>
              <a:buAutoNum type="arabicPeriod"/>
            </a:pPr>
            <a:r>
              <a:rPr lang="en-US" altLang="en-US"/>
              <a:t>Child selector</a:t>
            </a:r>
          </a:p>
          <a:p>
            <a:pPr marL="849313" lvl="1" indent="-457200">
              <a:spcBef>
                <a:spcPct val="0"/>
              </a:spcBef>
              <a:buSzPct val="100000"/>
              <a:buFont typeface="Calibri" panose="020F0502020204030204" pitchFamily="34" charset="0"/>
              <a:buAutoNum type="arabicPeriod"/>
            </a:pPr>
            <a:r>
              <a:rPr lang="en-US" altLang="en-US"/>
              <a:t>Attribute selector</a:t>
            </a:r>
          </a:p>
          <a:p>
            <a:pPr marL="849313" lvl="1" indent="-457200">
              <a:spcBef>
                <a:spcPct val="0"/>
              </a:spcBef>
              <a:buSzPct val="100000"/>
              <a:buFont typeface="Calibri" panose="020F0502020204030204" pitchFamily="34" charset="0"/>
              <a:buAutoNum type="arabicPeriod"/>
            </a:pPr>
            <a:r>
              <a:rPr lang="en-US" altLang="en-US"/>
              <a:t>Pseudo class selector</a:t>
            </a:r>
          </a:p>
        </p:txBody>
      </p:sp>
      <p:sp>
        <p:nvSpPr>
          <p:cNvPr id="4" name="Slide Number Placeholder 3">
            <a:extLst>
              <a:ext uri="{FF2B5EF4-FFF2-40B4-BE49-F238E27FC236}">
                <a16:creationId xmlns:a16="http://schemas.microsoft.com/office/drawing/2014/main" id="{7A69265F-62AE-4BE9-B7F9-53CB20B795D3}"/>
              </a:ext>
            </a:extLst>
          </p:cNvPr>
          <p:cNvSpPr>
            <a:spLocks noGrp="1"/>
          </p:cNvSpPr>
          <p:nvPr>
            <p:ph type="sldNum" sz="quarter" idx="11"/>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2AF824C1-F97D-45B7-97F9-B4964907018B}" type="slidenum">
              <a:rPr lang="en-US" altLang="en-US">
                <a:solidFill>
                  <a:srgbClr val="045C75"/>
                </a:solidFill>
                <a:latin typeface="Constantia" panose="02030602050306030303" pitchFamily="18" charset="0"/>
              </a:rPr>
              <a:pPr eaLnBrk="1" hangingPunct="1"/>
              <a:t>212</a:t>
            </a:fld>
            <a:endParaRPr lang="en-US" altLang="en-US">
              <a:solidFill>
                <a:srgbClr val="045C75"/>
              </a:solidFill>
              <a:latin typeface="Constantia" panose="02030602050306030303" pitchFamily="18" charset="0"/>
            </a:endParaRPr>
          </a:p>
        </p:txBody>
      </p:sp>
      <p:sp>
        <p:nvSpPr>
          <p:cNvPr id="6" name="Title 5">
            <a:extLst>
              <a:ext uri="{FF2B5EF4-FFF2-40B4-BE49-F238E27FC236}">
                <a16:creationId xmlns:a16="http://schemas.microsoft.com/office/drawing/2014/main" id="{A8272430-D380-4F64-A9A1-0AB721F3F023}"/>
              </a:ext>
            </a:extLst>
          </p:cNvPr>
          <p:cNvSpPr>
            <a:spLocks noGrp="1"/>
          </p:cNvSpPr>
          <p:nvPr>
            <p:ph type="title"/>
          </p:nvPr>
        </p:nvSpPr>
        <p:spPr>
          <a:xfrm>
            <a:off x="1981200" y="0"/>
            <a:ext cx="8458200" cy="666750"/>
          </a:xfrm>
        </p:spPr>
        <p:txBody>
          <a:bodyPr>
            <a:normAutofit fontScale="90000"/>
          </a:bodyPr>
          <a:lstStyle/>
          <a:p>
            <a:pPr>
              <a:defRPr/>
            </a:pPr>
            <a:r>
              <a:rPr lang="en-US"/>
              <a:t>Selector</a:t>
            </a:r>
          </a:p>
        </p:txBody>
      </p:sp>
    </p:spTree>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Content Placeholder 2">
            <a:extLst>
              <a:ext uri="{FF2B5EF4-FFF2-40B4-BE49-F238E27FC236}">
                <a16:creationId xmlns:a16="http://schemas.microsoft.com/office/drawing/2014/main" id="{9BEF1863-E4AD-44C4-96A2-DCB96DB65820}"/>
              </a:ext>
            </a:extLst>
          </p:cNvPr>
          <p:cNvSpPr>
            <a:spLocks noGrp="1"/>
          </p:cNvSpPr>
          <p:nvPr>
            <p:ph idx="1"/>
          </p:nvPr>
        </p:nvSpPr>
        <p:spPr/>
        <p:txBody>
          <a:bodyPr/>
          <a:lstStyle/>
          <a:p>
            <a:pPr algn="just" eaLnBrk="1" hangingPunct="1">
              <a:spcBef>
                <a:spcPct val="0"/>
              </a:spcBef>
            </a:pPr>
            <a:r>
              <a:rPr lang="en-US" altLang="en-US"/>
              <a:t>Bộ chọn </a:t>
            </a:r>
            <a:r>
              <a:rPr lang="vi-VN" altLang="en-US"/>
              <a:t>đơ</a:t>
            </a:r>
            <a:r>
              <a:rPr lang="en-US" altLang="en-US"/>
              <a:t>n giản nhất, dùng các thẻ HTML</a:t>
            </a:r>
          </a:p>
          <a:p>
            <a:pPr algn="just" eaLnBrk="1" hangingPunct="1">
              <a:spcBef>
                <a:spcPct val="0"/>
              </a:spcBef>
            </a:pPr>
            <a:r>
              <a:rPr lang="en-US" altLang="en-US"/>
              <a:t>VD: </a:t>
            </a:r>
            <a:r>
              <a:rPr lang="vi-VN" altLang="en-US"/>
              <a:t>đị</a:t>
            </a:r>
            <a:r>
              <a:rPr lang="en-US" altLang="en-US"/>
              <a:t>nh dạng tất cả các siêu liên kết trong toàn bộ trang web không có </a:t>
            </a:r>
            <a:r>
              <a:rPr lang="vi-VN" altLang="en-US"/>
              <a:t>đườ</a:t>
            </a:r>
            <a:r>
              <a:rPr lang="en-US" altLang="en-US"/>
              <a:t>ng gạch chân</a:t>
            </a:r>
          </a:p>
        </p:txBody>
      </p:sp>
      <p:sp>
        <p:nvSpPr>
          <p:cNvPr id="4" name="TextBox 3">
            <a:extLst>
              <a:ext uri="{FF2B5EF4-FFF2-40B4-BE49-F238E27FC236}">
                <a16:creationId xmlns:a16="http://schemas.microsoft.com/office/drawing/2014/main" id="{0A3EEDF3-852B-43C8-96B3-B0DC5F4406F2}"/>
              </a:ext>
            </a:extLst>
          </p:cNvPr>
          <p:cNvSpPr txBox="1">
            <a:spLocks noChangeArrowheads="1"/>
          </p:cNvSpPr>
          <p:nvPr/>
        </p:nvSpPr>
        <p:spPr bwMode="auto">
          <a:xfrm>
            <a:off x="3276601" y="3657601"/>
            <a:ext cx="4265911"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b="1">
                <a:solidFill>
                  <a:srgbClr val="FF0000"/>
                </a:solidFill>
                <a:latin typeface="Constantia" panose="02030602050306030303" pitchFamily="18" charset="0"/>
              </a:rPr>
              <a:t>a</a:t>
            </a:r>
          </a:p>
          <a:p>
            <a:pPr eaLnBrk="1" hangingPunct="1"/>
            <a:r>
              <a:rPr lang="en-US" altLang="en-US" b="1">
                <a:latin typeface="Constantia" panose="02030602050306030303" pitchFamily="18" charset="0"/>
              </a:rPr>
              <a:t>{</a:t>
            </a:r>
          </a:p>
          <a:p>
            <a:pPr eaLnBrk="1" hangingPunct="1"/>
            <a:r>
              <a:rPr lang="en-US" altLang="en-US" b="1">
                <a:solidFill>
                  <a:srgbClr val="FFC000"/>
                </a:solidFill>
                <a:latin typeface="Constantia" panose="02030602050306030303" pitchFamily="18" charset="0"/>
              </a:rPr>
              <a:t>     /*Bỏ gạch chân cho các hyperlink*/</a:t>
            </a:r>
          </a:p>
          <a:p>
            <a:pPr eaLnBrk="1" hangingPunct="1"/>
            <a:r>
              <a:rPr lang="en-US" altLang="en-US" b="1">
                <a:solidFill>
                  <a:srgbClr val="0070C0"/>
                </a:solidFill>
                <a:latin typeface="Constantia" panose="02030602050306030303" pitchFamily="18" charset="0"/>
              </a:rPr>
              <a:t>     text-decoration</a:t>
            </a:r>
            <a:r>
              <a:rPr lang="en-US" altLang="en-US" b="1">
                <a:latin typeface="Constantia" panose="02030602050306030303" pitchFamily="18" charset="0"/>
              </a:rPr>
              <a:t>: </a:t>
            </a:r>
            <a:r>
              <a:rPr lang="en-US" altLang="en-US" b="1">
                <a:solidFill>
                  <a:srgbClr val="00B050"/>
                </a:solidFill>
                <a:latin typeface="Constantia" panose="02030602050306030303" pitchFamily="18" charset="0"/>
              </a:rPr>
              <a:t>none</a:t>
            </a:r>
            <a:r>
              <a:rPr lang="en-US" altLang="en-US" b="1">
                <a:latin typeface="Constantia" panose="02030602050306030303" pitchFamily="18" charset="0"/>
              </a:rPr>
              <a:t>;	</a:t>
            </a:r>
          </a:p>
          <a:p>
            <a:pPr eaLnBrk="1" hangingPunct="1"/>
            <a:r>
              <a:rPr lang="en-US" altLang="en-US" b="1">
                <a:latin typeface="Constantia" panose="02030602050306030303" pitchFamily="18" charset="0"/>
              </a:rPr>
              <a:t>}</a:t>
            </a:r>
          </a:p>
        </p:txBody>
      </p:sp>
      <p:grpSp>
        <p:nvGrpSpPr>
          <p:cNvPr id="2" name="Group 8">
            <a:extLst>
              <a:ext uri="{FF2B5EF4-FFF2-40B4-BE49-F238E27FC236}">
                <a16:creationId xmlns:a16="http://schemas.microsoft.com/office/drawing/2014/main" id="{44BBA585-FB84-41E7-90C8-70C21768B31F}"/>
              </a:ext>
            </a:extLst>
          </p:cNvPr>
          <p:cNvGrpSpPr>
            <a:grpSpLocks/>
          </p:cNvGrpSpPr>
          <p:nvPr/>
        </p:nvGrpSpPr>
        <p:grpSpPr bwMode="auto">
          <a:xfrm>
            <a:off x="7010400" y="4648200"/>
            <a:ext cx="2743200" cy="1131888"/>
            <a:chOff x="5562600" y="4876800"/>
            <a:chExt cx="2220801" cy="1131332"/>
          </a:xfrm>
        </p:grpSpPr>
        <p:sp>
          <p:nvSpPr>
            <p:cNvPr id="5" name="TextBox 4">
              <a:extLst>
                <a:ext uri="{FF2B5EF4-FFF2-40B4-BE49-F238E27FC236}">
                  <a16:creationId xmlns:a16="http://schemas.microsoft.com/office/drawing/2014/main" id="{ED80422C-DD11-4232-BCA5-72ADA58E1DF8}"/>
                </a:ext>
              </a:extLst>
            </p:cNvPr>
            <p:cNvSpPr txBox="1"/>
            <p:nvPr/>
          </p:nvSpPr>
          <p:spPr>
            <a:xfrm>
              <a:off x="5562600" y="5638800"/>
              <a:ext cx="2220801" cy="369332"/>
            </a:xfrm>
            <a:prstGeom prst="rect">
              <a:avLst/>
            </a:prstGeom>
          </p:spPr>
          <p:style>
            <a:lnRef idx="1">
              <a:schemeClr val="accent6"/>
            </a:lnRef>
            <a:fillRef idx="2">
              <a:schemeClr val="accent6"/>
            </a:fillRef>
            <a:effectRef idx="1">
              <a:schemeClr val="accent6"/>
            </a:effectRef>
            <a:fontRef idx="minor">
              <a:schemeClr val="dk1"/>
            </a:fontRef>
          </p:style>
          <p:txBody>
            <a:bodyPr>
              <a:spAutoFit/>
            </a:bodyPr>
            <a:lstStyle/>
            <a:p>
              <a:pPr>
                <a:defRPr/>
              </a:pPr>
              <a:r>
                <a:rPr lang="en-US"/>
                <a:t>Comment trong CSS</a:t>
              </a:r>
            </a:p>
          </p:txBody>
        </p:sp>
        <p:cxnSp>
          <p:nvCxnSpPr>
            <p:cNvPr id="7" name="Straight Arrow Connector 6">
              <a:extLst>
                <a:ext uri="{FF2B5EF4-FFF2-40B4-BE49-F238E27FC236}">
                  <a16:creationId xmlns:a16="http://schemas.microsoft.com/office/drawing/2014/main" id="{A1FA12CF-A03F-4DCC-97A2-31204A3597D6}"/>
                </a:ext>
              </a:extLst>
            </p:cNvPr>
            <p:cNvCxnSpPr/>
            <p:nvPr/>
          </p:nvCxnSpPr>
          <p:spPr>
            <a:xfrm rot="16200000" flipV="1">
              <a:off x="5737384" y="4702016"/>
              <a:ext cx="761626" cy="111119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sp>
        <p:nvSpPr>
          <p:cNvPr id="8" name="Slide Number Placeholder 7">
            <a:extLst>
              <a:ext uri="{FF2B5EF4-FFF2-40B4-BE49-F238E27FC236}">
                <a16:creationId xmlns:a16="http://schemas.microsoft.com/office/drawing/2014/main" id="{6B421D85-EC50-4F4E-8272-50D6044C62AE}"/>
              </a:ext>
            </a:extLst>
          </p:cNvPr>
          <p:cNvSpPr>
            <a:spLocks noGrp="1"/>
          </p:cNvSpPr>
          <p:nvPr>
            <p:ph type="sldNum" sz="quarter" idx="11"/>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116D10C6-334D-4C40-87A9-592ABC8D391D}" type="slidenum">
              <a:rPr lang="en-US" altLang="en-US">
                <a:solidFill>
                  <a:srgbClr val="045C75"/>
                </a:solidFill>
                <a:latin typeface="Constantia" panose="02030602050306030303" pitchFamily="18" charset="0"/>
              </a:rPr>
              <a:pPr eaLnBrk="1" hangingPunct="1"/>
              <a:t>213</a:t>
            </a:fld>
            <a:endParaRPr lang="en-US" altLang="en-US">
              <a:solidFill>
                <a:srgbClr val="045C75"/>
              </a:solidFill>
              <a:latin typeface="Constantia" panose="02030602050306030303" pitchFamily="18" charset="0"/>
            </a:endParaRPr>
          </a:p>
        </p:txBody>
      </p:sp>
      <p:sp>
        <p:nvSpPr>
          <p:cNvPr id="11" name="Title 10">
            <a:extLst>
              <a:ext uri="{FF2B5EF4-FFF2-40B4-BE49-F238E27FC236}">
                <a16:creationId xmlns:a16="http://schemas.microsoft.com/office/drawing/2014/main" id="{455D46C8-6EDA-44CF-9FE8-77C85082E997}"/>
              </a:ext>
            </a:extLst>
          </p:cNvPr>
          <p:cNvSpPr>
            <a:spLocks noGrp="1"/>
          </p:cNvSpPr>
          <p:nvPr>
            <p:ph type="title"/>
          </p:nvPr>
        </p:nvSpPr>
        <p:spPr>
          <a:xfrm>
            <a:off x="1981200" y="0"/>
            <a:ext cx="8458200" cy="666750"/>
          </a:xfrm>
        </p:spPr>
        <p:txBody>
          <a:bodyPr>
            <a:normAutofit fontScale="90000"/>
          </a:bodyPr>
          <a:lstStyle/>
          <a:p>
            <a:pPr>
              <a:defRPr/>
            </a:pPr>
            <a:r>
              <a:rPr lang="en-US"/>
              <a:t>HTML Selector</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Content Placeholder 2">
            <a:extLst>
              <a:ext uri="{FF2B5EF4-FFF2-40B4-BE49-F238E27FC236}">
                <a16:creationId xmlns:a16="http://schemas.microsoft.com/office/drawing/2014/main" id="{6193DEB9-AB2E-44C3-BFCD-C9C40A552C8A}"/>
              </a:ext>
            </a:extLst>
          </p:cNvPr>
          <p:cNvSpPr>
            <a:spLocks noGrp="1"/>
          </p:cNvSpPr>
          <p:nvPr>
            <p:ph idx="1"/>
          </p:nvPr>
        </p:nvSpPr>
        <p:spPr/>
        <p:txBody>
          <a:bodyPr/>
          <a:lstStyle/>
          <a:p>
            <a:pPr algn="just" eaLnBrk="1" hangingPunct="1">
              <a:spcBef>
                <a:spcPct val="0"/>
              </a:spcBef>
            </a:pPr>
            <a:r>
              <a:rPr lang="en-US" altLang="en-US"/>
              <a:t>Việc tạo các lớp, cho phép </a:t>
            </a:r>
            <a:r>
              <a:rPr lang="vi-VN" altLang="en-US"/>
              <a:t>đị</a:t>
            </a:r>
            <a:r>
              <a:rPr lang="en-US" altLang="en-US"/>
              <a:t>nh nghĩa </a:t>
            </a:r>
            <a:r>
              <a:rPr lang="en-US" altLang="en-US">
                <a:solidFill>
                  <a:srgbClr val="FF0000"/>
                </a:solidFill>
              </a:rPr>
              <a:t>nhiều kiểu thể hiện khác nhau </a:t>
            </a:r>
            <a:r>
              <a:rPr lang="en-US" altLang="en-US"/>
              <a:t>cho cùng một thẻ HTML và áp dụng các lớp này vào </a:t>
            </a:r>
            <a:r>
              <a:rPr lang="en-US" altLang="en-US">
                <a:solidFill>
                  <a:srgbClr val="FF0000"/>
                </a:solidFill>
              </a:rPr>
              <a:t>các vị trí cần thiết </a:t>
            </a:r>
            <a:r>
              <a:rPr lang="en-US" altLang="en-US"/>
              <a:t>trên trang web.</a:t>
            </a:r>
          </a:p>
          <a:p>
            <a:pPr algn="just" eaLnBrk="1" hangingPunct="1">
              <a:spcBef>
                <a:spcPct val="0"/>
              </a:spcBef>
            </a:pPr>
            <a:r>
              <a:rPr lang="en-US" altLang="en-US"/>
              <a:t>Có 2 cách </a:t>
            </a:r>
            <a:r>
              <a:rPr lang="vi-VN" altLang="en-US"/>
              <a:t>đị</a:t>
            </a:r>
            <a:r>
              <a:rPr lang="en-US" altLang="en-US"/>
              <a:t>nh nghĩa bộ chọn lớp</a:t>
            </a:r>
          </a:p>
          <a:p>
            <a:pPr lvl="1" algn="just" eaLnBrk="1" hangingPunct="1">
              <a:spcBef>
                <a:spcPct val="0"/>
              </a:spcBef>
            </a:pPr>
            <a:r>
              <a:rPr lang="vi-VN" altLang="en-US"/>
              <a:t>Đị</a:t>
            </a:r>
            <a:r>
              <a:rPr lang="en-US" altLang="en-US"/>
              <a:t>nh nghĩa bộ chọn lớp cho thẻ cụ thể</a:t>
            </a:r>
          </a:p>
          <a:p>
            <a:pPr lvl="1" algn="just" eaLnBrk="1" hangingPunct="1">
              <a:spcBef>
                <a:spcPct val="0"/>
              </a:spcBef>
            </a:pPr>
            <a:r>
              <a:rPr lang="vi-VN" altLang="en-US"/>
              <a:t>Định</a:t>
            </a:r>
            <a:r>
              <a:rPr lang="en-US" altLang="en-US"/>
              <a:t> nghĩa bộ chọn lớp không xác </a:t>
            </a:r>
            <a:r>
              <a:rPr lang="vi-VN" altLang="en-US"/>
              <a:t>đị</a:t>
            </a:r>
            <a:r>
              <a:rPr lang="en-US" altLang="en-US"/>
              <a:t>nh thẻ cụ thể </a:t>
            </a:r>
          </a:p>
          <a:p>
            <a:pPr lvl="2" algn="just" eaLnBrk="1" hangingPunct="1">
              <a:spcBef>
                <a:spcPct val="0"/>
              </a:spcBef>
            </a:pPr>
            <a:r>
              <a:rPr lang="en-US" altLang="en-US"/>
              <a:t>Áp dụng một lớp cho nhiều thẻ khác nhau.</a:t>
            </a:r>
          </a:p>
        </p:txBody>
      </p:sp>
      <p:sp>
        <p:nvSpPr>
          <p:cNvPr id="4" name="Slide Number Placeholder 3">
            <a:extLst>
              <a:ext uri="{FF2B5EF4-FFF2-40B4-BE49-F238E27FC236}">
                <a16:creationId xmlns:a16="http://schemas.microsoft.com/office/drawing/2014/main" id="{8F3623CD-D133-4F9B-B4FC-43E7DF972149}"/>
              </a:ext>
            </a:extLst>
          </p:cNvPr>
          <p:cNvSpPr>
            <a:spLocks noGrp="1"/>
          </p:cNvSpPr>
          <p:nvPr>
            <p:ph type="sldNum" sz="quarter" idx="11"/>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647D8055-ABF1-4460-8807-018AD1519ECE}" type="slidenum">
              <a:rPr lang="en-US" altLang="en-US">
                <a:solidFill>
                  <a:srgbClr val="045C75"/>
                </a:solidFill>
                <a:latin typeface="Constantia" panose="02030602050306030303" pitchFamily="18" charset="0"/>
              </a:rPr>
              <a:pPr eaLnBrk="1" hangingPunct="1"/>
              <a:t>214</a:t>
            </a:fld>
            <a:endParaRPr lang="en-US" altLang="en-US">
              <a:solidFill>
                <a:srgbClr val="045C75"/>
              </a:solidFill>
              <a:latin typeface="Constantia" panose="02030602050306030303" pitchFamily="18" charset="0"/>
            </a:endParaRPr>
          </a:p>
        </p:txBody>
      </p:sp>
      <p:sp>
        <p:nvSpPr>
          <p:cNvPr id="6" name="Title 5">
            <a:extLst>
              <a:ext uri="{FF2B5EF4-FFF2-40B4-BE49-F238E27FC236}">
                <a16:creationId xmlns:a16="http://schemas.microsoft.com/office/drawing/2014/main" id="{EBCFA978-F8E4-4966-852A-17FAF9133A16}"/>
              </a:ext>
            </a:extLst>
          </p:cNvPr>
          <p:cNvSpPr>
            <a:spLocks noGrp="1"/>
          </p:cNvSpPr>
          <p:nvPr>
            <p:ph type="title"/>
          </p:nvPr>
        </p:nvSpPr>
        <p:spPr>
          <a:xfrm>
            <a:off x="1981200" y="0"/>
            <a:ext cx="8458200" cy="666750"/>
          </a:xfrm>
        </p:spPr>
        <p:txBody>
          <a:bodyPr>
            <a:normAutofit fontScale="90000"/>
          </a:bodyPr>
          <a:lstStyle/>
          <a:p>
            <a:pPr>
              <a:defRPr/>
            </a:pPr>
            <a:r>
              <a:rPr lang="en-US"/>
              <a:t>Class Selector</a:t>
            </a:r>
          </a:p>
        </p:txBody>
      </p:sp>
    </p:spTree>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Content Placeholder 2">
            <a:extLst>
              <a:ext uri="{FF2B5EF4-FFF2-40B4-BE49-F238E27FC236}">
                <a16:creationId xmlns:a16="http://schemas.microsoft.com/office/drawing/2014/main" id="{C1D87581-194A-4802-B16A-8491A574971E}"/>
              </a:ext>
            </a:extLst>
          </p:cNvPr>
          <p:cNvSpPr>
            <a:spLocks noGrp="1"/>
          </p:cNvSpPr>
          <p:nvPr>
            <p:ph idx="1"/>
          </p:nvPr>
        </p:nvSpPr>
        <p:spPr/>
        <p:txBody>
          <a:bodyPr/>
          <a:lstStyle/>
          <a:p>
            <a:pPr eaLnBrk="1" hangingPunct="1">
              <a:spcBef>
                <a:spcPct val="0"/>
              </a:spcBef>
            </a:pPr>
            <a:r>
              <a:rPr lang="en-US" altLang="en-US"/>
              <a:t>Bộ chọn lớp cho thẻ cụ thể</a:t>
            </a:r>
          </a:p>
          <a:p>
            <a:pPr eaLnBrk="1" hangingPunct="1">
              <a:spcBef>
                <a:spcPct val="0"/>
              </a:spcBef>
            </a:pPr>
            <a:r>
              <a:rPr lang="en-US" altLang="en-US"/>
              <a:t>VD: trên trang web có 3 loại v</a:t>
            </a:r>
            <a:r>
              <a:rPr lang="vi-VN" altLang="en-US"/>
              <a:t>ă</a:t>
            </a:r>
            <a:r>
              <a:rPr lang="en-US" altLang="en-US"/>
              <a:t>n bản</a:t>
            </a:r>
          </a:p>
          <a:p>
            <a:pPr lvl="1" eaLnBrk="1" hangingPunct="1">
              <a:spcBef>
                <a:spcPct val="0"/>
              </a:spcBef>
            </a:pPr>
            <a:r>
              <a:rPr lang="vi-VN" altLang="en-US"/>
              <a:t>Đoạn</a:t>
            </a:r>
            <a:r>
              <a:rPr lang="en-US" altLang="en-US"/>
              <a:t> canh lề trái</a:t>
            </a:r>
          </a:p>
          <a:p>
            <a:pPr lvl="1" eaLnBrk="1" hangingPunct="1">
              <a:spcBef>
                <a:spcPct val="0"/>
              </a:spcBef>
            </a:pPr>
            <a:r>
              <a:rPr lang="vi-VN" altLang="en-US"/>
              <a:t>Đoạn</a:t>
            </a:r>
            <a:r>
              <a:rPr lang="en-US" altLang="en-US"/>
              <a:t> canh lề giữa</a:t>
            </a:r>
          </a:p>
          <a:p>
            <a:pPr lvl="1" eaLnBrk="1" hangingPunct="1">
              <a:spcBef>
                <a:spcPct val="0"/>
              </a:spcBef>
            </a:pPr>
            <a:r>
              <a:rPr lang="vi-VN" altLang="en-US"/>
              <a:t>Đoạn</a:t>
            </a:r>
            <a:r>
              <a:rPr lang="en-US" altLang="en-US"/>
              <a:t> canh lề phải</a:t>
            </a:r>
          </a:p>
          <a:p>
            <a:pPr eaLnBrk="1" hangingPunct="1">
              <a:spcBef>
                <a:spcPct val="0"/>
              </a:spcBef>
            </a:pPr>
            <a:r>
              <a:rPr lang="en-US" altLang="en-US"/>
              <a:t>Khi </a:t>
            </a:r>
            <a:r>
              <a:rPr lang="vi-VN" altLang="en-US"/>
              <a:t>đó</a:t>
            </a:r>
            <a:r>
              <a:rPr lang="en-US" altLang="en-US"/>
              <a:t> có thể </a:t>
            </a:r>
            <a:r>
              <a:rPr lang="vi-VN" altLang="en-US"/>
              <a:t>đị</a:t>
            </a:r>
            <a:r>
              <a:rPr lang="en-US" altLang="en-US"/>
              <a:t>nh nghĩa 3 lớp riêng biệt cho thẻ p</a:t>
            </a:r>
          </a:p>
        </p:txBody>
      </p:sp>
      <p:sp>
        <p:nvSpPr>
          <p:cNvPr id="24579" name="TextBox 3">
            <a:extLst>
              <a:ext uri="{FF2B5EF4-FFF2-40B4-BE49-F238E27FC236}">
                <a16:creationId xmlns:a16="http://schemas.microsoft.com/office/drawing/2014/main" id="{6DA0B87F-C108-4E44-B0E9-C9999AE38EE3}"/>
              </a:ext>
            </a:extLst>
          </p:cNvPr>
          <p:cNvSpPr txBox="1">
            <a:spLocks noChangeArrowheads="1"/>
          </p:cNvSpPr>
          <p:nvPr/>
        </p:nvSpPr>
        <p:spPr bwMode="auto">
          <a:xfrm>
            <a:off x="4419600" y="4876801"/>
            <a:ext cx="292735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b="1">
                <a:solidFill>
                  <a:srgbClr val="FF0000"/>
                </a:solidFill>
                <a:latin typeface="Constantia" panose="02030602050306030303" pitchFamily="18" charset="0"/>
              </a:rPr>
              <a:t>p.trai</a:t>
            </a:r>
            <a:r>
              <a:rPr lang="en-US" altLang="en-US" b="1">
                <a:latin typeface="Constantia" panose="02030602050306030303" pitchFamily="18" charset="0"/>
              </a:rPr>
              <a:t>  {</a:t>
            </a:r>
            <a:r>
              <a:rPr lang="en-US" altLang="en-US" b="1">
                <a:solidFill>
                  <a:srgbClr val="0070C0"/>
                </a:solidFill>
                <a:latin typeface="Constantia" panose="02030602050306030303" pitchFamily="18" charset="0"/>
              </a:rPr>
              <a:t>text-align</a:t>
            </a:r>
            <a:r>
              <a:rPr lang="en-US" altLang="en-US" b="1">
                <a:latin typeface="Constantia" panose="02030602050306030303" pitchFamily="18" charset="0"/>
              </a:rPr>
              <a:t>: </a:t>
            </a:r>
            <a:r>
              <a:rPr lang="en-US" altLang="en-US" b="1">
                <a:solidFill>
                  <a:srgbClr val="00B050"/>
                </a:solidFill>
                <a:latin typeface="Constantia" panose="02030602050306030303" pitchFamily="18" charset="0"/>
              </a:rPr>
              <a:t>left</a:t>
            </a:r>
            <a:r>
              <a:rPr lang="en-US" altLang="en-US" b="1">
                <a:latin typeface="Constantia" panose="02030602050306030303" pitchFamily="18" charset="0"/>
              </a:rPr>
              <a:t>}</a:t>
            </a:r>
          </a:p>
          <a:p>
            <a:pPr eaLnBrk="1" hangingPunct="1"/>
            <a:r>
              <a:rPr lang="en-US" altLang="en-US" b="1">
                <a:solidFill>
                  <a:srgbClr val="FF0000"/>
                </a:solidFill>
                <a:latin typeface="Constantia" panose="02030602050306030303" pitchFamily="18" charset="0"/>
              </a:rPr>
              <a:t>p.right</a:t>
            </a:r>
            <a:r>
              <a:rPr lang="en-US" altLang="en-US" b="1">
                <a:latin typeface="Constantia" panose="02030602050306030303" pitchFamily="18" charset="0"/>
              </a:rPr>
              <a:t> {</a:t>
            </a:r>
            <a:r>
              <a:rPr lang="en-US" altLang="en-US" b="1">
                <a:solidFill>
                  <a:srgbClr val="0070C0"/>
                </a:solidFill>
                <a:latin typeface="Constantia" panose="02030602050306030303" pitchFamily="18" charset="0"/>
              </a:rPr>
              <a:t>text-align</a:t>
            </a:r>
            <a:r>
              <a:rPr lang="en-US" altLang="en-US" b="1">
                <a:latin typeface="Constantia" panose="02030602050306030303" pitchFamily="18" charset="0"/>
              </a:rPr>
              <a:t>: </a:t>
            </a:r>
            <a:r>
              <a:rPr lang="en-US" altLang="en-US" b="1">
                <a:solidFill>
                  <a:srgbClr val="00B050"/>
                </a:solidFill>
                <a:latin typeface="Constantia" panose="02030602050306030303" pitchFamily="18" charset="0"/>
              </a:rPr>
              <a:t>right</a:t>
            </a:r>
            <a:r>
              <a:rPr lang="en-US" altLang="en-US" b="1">
                <a:latin typeface="Constantia" panose="02030602050306030303" pitchFamily="18" charset="0"/>
              </a:rPr>
              <a:t>}</a:t>
            </a:r>
          </a:p>
          <a:p>
            <a:pPr eaLnBrk="1" hangingPunct="1"/>
            <a:r>
              <a:rPr lang="en-US" altLang="en-US" b="1">
                <a:solidFill>
                  <a:srgbClr val="FF0000"/>
                </a:solidFill>
                <a:latin typeface="Constantia" panose="02030602050306030303" pitchFamily="18" charset="0"/>
              </a:rPr>
              <a:t>p.giua</a:t>
            </a:r>
            <a:r>
              <a:rPr lang="en-US" altLang="en-US" b="1">
                <a:latin typeface="Constantia" panose="02030602050306030303" pitchFamily="18" charset="0"/>
              </a:rPr>
              <a:t> {</a:t>
            </a:r>
            <a:r>
              <a:rPr lang="en-US" altLang="en-US" b="1">
                <a:solidFill>
                  <a:srgbClr val="0070C0"/>
                </a:solidFill>
                <a:latin typeface="Constantia" panose="02030602050306030303" pitchFamily="18" charset="0"/>
              </a:rPr>
              <a:t>text-align</a:t>
            </a:r>
            <a:r>
              <a:rPr lang="en-US" altLang="en-US" b="1">
                <a:latin typeface="Constantia" panose="02030602050306030303" pitchFamily="18" charset="0"/>
              </a:rPr>
              <a:t>: </a:t>
            </a:r>
            <a:r>
              <a:rPr lang="en-US" altLang="en-US" b="1">
                <a:solidFill>
                  <a:srgbClr val="00B050"/>
                </a:solidFill>
                <a:latin typeface="Constantia" panose="02030602050306030303" pitchFamily="18" charset="0"/>
              </a:rPr>
              <a:t>center</a:t>
            </a:r>
            <a:r>
              <a:rPr lang="en-US" altLang="en-US" b="1">
                <a:latin typeface="Constantia" panose="02030602050306030303" pitchFamily="18" charset="0"/>
              </a:rPr>
              <a:t>}</a:t>
            </a:r>
          </a:p>
        </p:txBody>
      </p:sp>
      <p:sp>
        <p:nvSpPr>
          <p:cNvPr id="5" name="Slide Number Placeholder 4">
            <a:extLst>
              <a:ext uri="{FF2B5EF4-FFF2-40B4-BE49-F238E27FC236}">
                <a16:creationId xmlns:a16="http://schemas.microsoft.com/office/drawing/2014/main" id="{C38304D3-207D-4A95-9EAB-881C1CF57344}"/>
              </a:ext>
            </a:extLst>
          </p:cNvPr>
          <p:cNvSpPr>
            <a:spLocks noGrp="1"/>
          </p:cNvSpPr>
          <p:nvPr>
            <p:ph type="sldNum" sz="quarter" idx="11"/>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0CD4636A-61ED-437F-A513-3401B68ACD91}" type="slidenum">
              <a:rPr lang="en-US" altLang="en-US">
                <a:solidFill>
                  <a:srgbClr val="045C75"/>
                </a:solidFill>
                <a:latin typeface="Constantia" panose="02030602050306030303" pitchFamily="18" charset="0"/>
              </a:rPr>
              <a:pPr eaLnBrk="1" hangingPunct="1"/>
              <a:t>215</a:t>
            </a:fld>
            <a:endParaRPr lang="en-US" altLang="en-US">
              <a:solidFill>
                <a:srgbClr val="045C75"/>
              </a:solidFill>
              <a:latin typeface="Constantia" panose="02030602050306030303" pitchFamily="18" charset="0"/>
            </a:endParaRPr>
          </a:p>
        </p:txBody>
      </p:sp>
      <p:sp>
        <p:nvSpPr>
          <p:cNvPr id="7" name="Title 6">
            <a:extLst>
              <a:ext uri="{FF2B5EF4-FFF2-40B4-BE49-F238E27FC236}">
                <a16:creationId xmlns:a16="http://schemas.microsoft.com/office/drawing/2014/main" id="{F9F000D5-8FD5-4D18-A67E-1BAB48C09727}"/>
              </a:ext>
            </a:extLst>
          </p:cNvPr>
          <p:cNvSpPr>
            <a:spLocks noGrp="1"/>
          </p:cNvSpPr>
          <p:nvPr>
            <p:ph type="title"/>
          </p:nvPr>
        </p:nvSpPr>
        <p:spPr>
          <a:xfrm>
            <a:off x="1981200" y="0"/>
            <a:ext cx="8458200" cy="666750"/>
          </a:xfrm>
        </p:spPr>
        <p:txBody>
          <a:bodyPr>
            <a:normAutofit fontScale="90000"/>
          </a:bodyPr>
          <a:lstStyle/>
          <a:p>
            <a:pPr>
              <a:defRPr/>
            </a:pPr>
            <a:r>
              <a:rPr lang="en-US"/>
              <a:t>Class Selector</a:t>
            </a:r>
          </a:p>
        </p:txBody>
      </p:sp>
    </p:spTree>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Content Placeholder 2">
            <a:extLst>
              <a:ext uri="{FF2B5EF4-FFF2-40B4-BE49-F238E27FC236}">
                <a16:creationId xmlns:a16="http://schemas.microsoft.com/office/drawing/2014/main" id="{DC3AD497-9A8F-4704-AC1D-1757379C5A29}"/>
              </a:ext>
            </a:extLst>
          </p:cNvPr>
          <p:cNvSpPr>
            <a:spLocks noGrp="1"/>
          </p:cNvSpPr>
          <p:nvPr>
            <p:ph idx="1"/>
          </p:nvPr>
        </p:nvSpPr>
        <p:spPr/>
        <p:txBody>
          <a:bodyPr/>
          <a:lstStyle/>
          <a:p>
            <a:pPr eaLnBrk="1" hangingPunct="1">
              <a:spcBef>
                <a:spcPct val="0"/>
              </a:spcBef>
            </a:pPr>
            <a:r>
              <a:rPr lang="en-US" altLang="en-US"/>
              <a:t>Áp dụng vào trang HTML</a:t>
            </a:r>
          </a:p>
          <a:p>
            <a:pPr eaLnBrk="1" hangingPunct="1">
              <a:spcBef>
                <a:spcPct val="0"/>
              </a:spcBef>
            </a:pPr>
            <a:endParaRPr lang="en-US" altLang="en-US"/>
          </a:p>
          <a:p>
            <a:pPr eaLnBrk="1" hangingPunct="1">
              <a:spcBef>
                <a:spcPct val="0"/>
              </a:spcBef>
            </a:pPr>
            <a:endParaRPr lang="en-US" altLang="en-US"/>
          </a:p>
          <a:p>
            <a:pPr eaLnBrk="1" hangingPunct="1">
              <a:spcBef>
                <a:spcPct val="0"/>
              </a:spcBef>
            </a:pPr>
            <a:r>
              <a:rPr lang="en-US" altLang="en-US"/>
              <a:t>Áp dụng không hợp lệ</a:t>
            </a:r>
          </a:p>
          <a:p>
            <a:pPr eaLnBrk="1" hangingPunct="1">
              <a:spcBef>
                <a:spcPct val="0"/>
              </a:spcBef>
            </a:pPr>
            <a:endParaRPr lang="en-US" altLang="en-US"/>
          </a:p>
        </p:txBody>
      </p:sp>
      <p:sp>
        <p:nvSpPr>
          <p:cNvPr id="4" name="TextBox 3">
            <a:extLst>
              <a:ext uri="{FF2B5EF4-FFF2-40B4-BE49-F238E27FC236}">
                <a16:creationId xmlns:a16="http://schemas.microsoft.com/office/drawing/2014/main" id="{AEBCA1FF-1B80-45FB-835F-0619F73646D9}"/>
              </a:ext>
            </a:extLst>
          </p:cNvPr>
          <p:cNvSpPr txBox="1"/>
          <p:nvPr/>
        </p:nvSpPr>
        <p:spPr>
          <a:xfrm>
            <a:off x="3124201" y="2057400"/>
            <a:ext cx="4856163" cy="1200150"/>
          </a:xfrm>
          <a:prstGeom prst="rect">
            <a:avLst/>
          </a:prstGeom>
          <a:noFill/>
        </p:spPr>
        <p:txBody>
          <a:bodyPr wrap="none">
            <a:spAutoFit/>
          </a:bodyPr>
          <a:lstStyle/>
          <a:p>
            <a:pPr>
              <a:defRPr/>
            </a:pPr>
            <a:r>
              <a:rPr lang="en-US"/>
              <a:t>&lt;p </a:t>
            </a:r>
            <a:r>
              <a:rPr lang="en-US">
                <a:solidFill>
                  <a:srgbClr val="0070C0"/>
                </a:solidFill>
              </a:rPr>
              <a:t>class</a:t>
            </a:r>
            <a:r>
              <a:rPr lang="en-US"/>
              <a:t>=</a:t>
            </a:r>
            <a:r>
              <a:rPr lang="en-US">
                <a:solidFill>
                  <a:srgbClr val="00B050"/>
                </a:solidFill>
              </a:rPr>
              <a:t>"trai"</a:t>
            </a:r>
            <a:r>
              <a:rPr lang="en-US"/>
              <a:t>&gt; </a:t>
            </a:r>
            <a:r>
              <a:rPr lang="vi-VN">
                <a:solidFill>
                  <a:schemeClr val="accent1">
                    <a:lumMod val="75000"/>
                  </a:schemeClr>
                </a:solidFill>
              </a:rPr>
              <a:t>đoạn</a:t>
            </a:r>
            <a:r>
              <a:rPr lang="en-US">
                <a:solidFill>
                  <a:schemeClr val="accent1">
                    <a:lumMod val="75000"/>
                  </a:schemeClr>
                </a:solidFill>
              </a:rPr>
              <a:t> v</a:t>
            </a:r>
            <a:r>
              <a:rPr lang="vi-VN">
                <a:solidFill>
                  <a:schemeClr val="accent1">
                    <a:lumMod val="75000"/>
                  </a:schemeClr>
                </a:solidFill>
              </a:rPr>
              <a:t>ă</a:t>
            </a:r>
            <a:r>
              <a:rPr lang="en-US">
                <a:solidFill>
                  <a:schemeClr val="accent1">
                    <a:lumMod val="75000"/>
                  </a:schemeClr>
                </a:solidFill>
              </a:rPr>
              <a:t>n bản canh lề trái </a:t>
            </a:r>
            <a:r>
              <a:rPr lang="en-US"/>
              <a:t>&lt;/p&gt;</a:t>
            </a:r>
          </a:p>
          <a:p>
            <a:pPr>
              <a:defRPr/>
            </a:pPr>
            <a:r>
              <a:rPr lang="en-US"/>
              <a:t>&lt;p </a:t>
            </a:r>
            <a:r>
              <a:rPr lang="en-US">
                <a:solidFill>
                  <a:srgbClr val="0070C0"/>
                </a:solidFill>
              </a:rPr>
              <a:t>class</a:t>
            </a:r>
            <a:r>
              <a:rPr lang="en-US"/>
              <a:t>=</a:t>
            </a:r>
            <a:r>
              <a:rPr lang="en-US">
                <a:solidFill>
                  <a:srgbClr val="00B050"/>
                </a:solidFill>
              </a:rPr>
              <a:t>"giua"</a:t>
            </a:r>
            <a:r>
              <a:rPr lang="en-US"/>
              <a:t>&gt; </a:t>
            </a:r>
            <a:r>
              <a:rPr lang="vi-VN">
                <a:solidFill>
                  <a:schemeClr val="accent1">
                    <a:lumMod val="75000"/>
                  </a:schemeClr>
                </a:solidFill>
              </a:rPr>
              <a:t>đoạn</a:t>
            </a:r>
            <a:r>
              <a:rPr lang="en-US">
                <a:solidFill>
                  <a:schemeClr val="accent1">
                    <a:lumMod val="75000"/>
                  </a:schemeClr>
                </a:solidFill>
              </a:rPr>
              <a:t> v</a:t>
            </a:r>
            <a:r>
              <a:rPr lang="vi-VN">
                <a:solidFill>
                  <a:schemeClr val="accent1">
                    <a:lumMod val="75000"/>
                  </a:schemeClr>
                </a:solidFill>
              </a:rPr>
              <a:t>ă</a:t>
            </a:r>
            <a:r>
              <a:rPr lang="en-US">
                <a:solidFill>
                  <a:schemeClr val="accent1">
                    <a:lumMod val="75000"/>
                  </a:schemeClr>
                </a:solidFill>
              </a:rPr>
              <a:t>n bản canh lề giữa</a:t>
            </a:r>
            <a:r>
              <a:rPr lang="en-US"/>
              <a:t>&lt;/p&gt;</a:t>
            </a:r>
          </a:p>
          <a:p>
            <a:pPr>
              <a:defRPr/>
            </a:pPr>
            <a:r>
              <a:rPr lang="en-US"/>
              <a:t>&lt;p </a:t>
            </a:r>
            <a:r>
              <a:rPr lang="en-US">
                <a:solidFill>
                  <a:srgbClr val="0070C0"/>
                </a:solidFill>
              </a:rPr>
              <a:t>class</a:t>
            </a:r>
            <a:r>
              <a:rPr lang="en-US"/>
              <a:t>=</a:t>
            </a:r>
            <a:r>
              <a:rPr lang="en-US">
                <a:solidFill>
                  <a:srgbClr val="00B050"/>
                </a:solidFill>
              </a:rPr>
              <a:t>"phai"</a:t>
            </a:r>
            <a:r>
              <a:rPr lang="en-US"/>
              <a:t>&gt; </a:t>
            </a:r>
            <a:r>
              <a:rPr lang="vi-VN">
                <a:solidFill>
                  <a:schemeClr val="accent1">
                    <a:lumMod val="75000"/>
                  </a:schemeClr>
                </a:solidFill>
              </a:rPr>
              <a:t>đoạn</a:t>
            </a:r>
            <a:r>
              <a:rPr lang="en-US">
                <a:solidFill>
                  <a:schemeClr val="accent1">
                    <a:lumMod val="75000"/>
                  </a:schemeClr>
                </a:solidFill>
              </a:rPr>
              <a:t> v</a:t>
            </a:r>
            <a:r>
              <a:rPr lang="vi-VN">
                <a:solidFill>
                  <a:schemeClr val="accent1">
                    <a:lumMod val="75000"/>
                  </a:schemeClr>
                </a:solidFill>
              </a:rPr>
              <a:t>ă</a:t>
            </a:r>
            <a:r>
              <a:rPr lang="en-US">
                <a:solidFill>
                  <a:schemeClr val="accent1">
                    <a:lumMod val="75000"/>
                  </a:schemeClr>
                </a:solidFill>
              </a:rPr>
              <a:t>n bản canh lề phải</a:t>
            </a:r>
            <a:r>
              <a:rPr lang="en-US"/>
              <a:t>&lt;/p&gt;</a:t>
            </a:r>
          </a:p>
          <a:p>
            <a:pPr>
              <a:defRPr/>
            </a:pPr>
            <a:endParaRPr lang="en-US"/>
          </a:p>
        </p:txBody>
      </p:sp>
      <p:sp>
        <p:nvSpPr>
          <p:cNvPr id="5" name="Rectangle 4">
            <a:extLst>
              <a:ext uri="{FF2B5EF4-FFF2-40B4-BE49-F238E27FC236}">
                <a16:creationId xmlns:a16="http://schemas.microsoft.com/office/drawing/2014/main" id="{E98EFDD4-CA4E-458A-ACCB-AD9E82929746}"/>
              </a:ext>
            </a:extLst>
          </p:cNvPr>
          <p:cNvSpPr/>
          <p:nvPr/>
        </p:nvSpPr>
        <p:spPr>
          <a:xfrm>
            <a:off x="3124200" y="4002088"/>
            <a:ext cx="6629400" cy="646112"/>
          </a:xfrm>
          <a:prstGeom prst="rect">
            <a:avLst/>
          </a:prstGeom>
        </p:spPr>
        <p:txBody>
          <a:bodyPr>
            <a:spAutoFit/>
          </a:bodyPr>
          <a:lstStyle/>
          <a:p>
            <a:pPr>
              <a:defRPr/>
            </a:pPr>
            <a:r>
              <a:rPr lang="en-US"/>
              <a:t>&lt;p </a:t>
            </a:r>
            <a:r>
              <a:rPr lang="en-US">
                <a:solidFill>
                  <a:srgbClr val="0070C0"/>
                </a:solidFill>
              </a:rPr>
              <a:t>class</a:t>
            </a:r>
            <a:r>
              <a:rPr lang="en-US"/>
              <a:t>=</a:t>
            </a:r>
            <a:r>
              <a:rPr lang="en-US">
                <a:solidFill>
                  <a:srgbClr val="00B050"/>
                </a:solidFill>
              </a:rPr>
              <a:t>"trai" </a:t>
            </a:r>
            <a:r>
              <a:rPr lang="en-US">
                <a:solidFill>
                  <a:srgbClr val="0070C0"/>
                </a:solidFill>
              </a:rPr>
              <a:t>class</a:t>
            </a:r>
            <a:r>
              <a:rPr lang="en-US"/>
              <a:t>=</a:t>
            </a:r>
            <a:r>
              <a:rPr lang="en-US">
                <a:solidFill>
                  <a:srgbClr val="00B050"/>
                </a:solidFill>
              </a:rPr>
              <a:t>"giua"</a:t>
            </a:r>
            <a:r>
              <a:rPr lang="en-US"/>
              <a:t>&gt; </a:t>
            </a:r>
            <a:r>
              <a:rPr lang="vi-VN">
                <a:solidFill>
                  <a:schemeClr val="accent1">
                    <a:lumMod val="75000"/>
                  </a:schemeClr>
                </a:solidFill>
              </a:rPr>
              <a:t>đoạn</a:t>
            </a:r>
            <a:r>
              <a:rPr lang="en-US">
                <a:solidFill>
                  <a:schemeClr val="accent1">
                    <a:lumMod val="75000"/>
                  </a:schemeClr>
                </a:solidFill>
              </a:rPr>
              <a:t> v</a:t>
            </a:r>
            <a:r>
              <a:rPr lang="vi-VN">
                <a:solidFill>
                  <a:schemeClr val="accent1">
                    <a:lumMod val="75000"/>
                  </a:schemeClr>
                </a:solidFill>
              </a:rPr>
              <a:t>ă</a:t>
            </a:r>
            <a:r>
              <a:rPr lang="en-US">
                <a:solidFill>
                  <a:schemeClr val="accent1">
                    <a:lumMod val="75000"/>
                  </a:schemeClr>
                </a:solidFill>
              </a:rPr>
              <a:t>n bản canh lề trái </a:t>
            </a:r>
            <a:r>
              <a:rPr lang="en-US"/>
              <a:t>&lt;/p&gt;</a:t>
            </a:r>
          </a:p>
          <a:p>
            <a:pPr>
              <a:defRPr/>
            </a:pPr>
            <a:r>
              <a:rPr lang="en-US"/>
              <a:t>&lt;td  </a:t>
            </a:r>
            <a:r>
              <a:rPr lang="en-US">
                <a:solidFill>
                  <a:srgbClr val="0070C0"/>
                </a:solidFill>
              </a:rPr>
              <a:t>class</a:t>
            </a:r>
            <a:r>
              <a:rPr lang="en-US"/>
              <a:t>=</a:t>
            </a:r>
            <a:r>
              <a:rPr lang="en-US">
                <a:solidFill>
                  <a:srgbClr val="00B050"/>
                </a:solidFill>
              </a:rPr>
              <a:t>"trai"</a:t>
            </a:r>
            <a:r>
              <a:rPr lang="en-US"/>
              <a:t>&gt;</a:t>
            </a:r>
            <a:r>
              <a:rPr lang="en-US">
                <a:solidFill>
                  <a:srgbClr val="00B050"/>
                </a:solidFill>
              </a:rPr>
              <a:t> </a:t>
            </a:r>
            <a:r>
              <a:rPr lang="en-US">
                <a:solidFill>
                  <a:schemeClr val="accent1">
                    <a:lumMod val="75000"/>
                  </a:schemeClr>
                </a:solidFill>
              </a:rPr>
              <a:t>áp dụng sai thẻ </a:t>
            </a:r>
            <a:r>
              <a:rPr lang="en-US"/>
              <a:t>&lt;/td&gt;</a:t>
            </a:r>
          </a:p>
        </p:txBody>
      </p:sp>
      <p:sp>
        <p:nvSpPr>
          <p:cNvPr id="6" name="Slide Number Placeholder 5">
            <a:extLst>
              <a:ext uri="{FF2B5EF4-FFF2-40B4-BE49-F238E27FC236}">
                <a16:creationId xmlns:a16="http://schemas.microsoft.com/office/drawing/2014/main" id="{E350AB1A-7823-4A92-A21E-33D2380FBD86}"/>
              </a:ext>
            </a:extLst>
          </p:cNvPr>
          <p:cNvSpPr>
            <a:spLocks noGrp="1"/>
          </p:cNvSpPr>
          <p:nvPr>
            <p:ph type="sldNum" sz="quarter" idx="11"/>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ECEAC577-3B45-4DE9-8579-1F4A1B95EE83}" type="slidenum">
              <a:rPr lang="en-US" altLang="en-US">
                <a:solidFill>
                  <a:srgbClr val="045C75"/>
                </a:solidFill>
                <a:latin typeface="Constantia" panose="02030602050306030303" pitchFamily="18" charset="0"/>
              </a:rPr>
              <a:pPr eaLnBrk="1" hangingPunct="1"/>
              <a:t>216</a:t>
            </a:fld>
            <a:endParaRPr lang="en-US" altLang="en-US">
              <a:solidFill>
                <a:srgbClr val="045C75"/>
              </a:solidFill>
              <a:latin typeface="Constantia" panose="02030602050306030303" pitchFamily="18" charset="0"/>
            </a:endParaRPr>
          </a:p>
        </p:txBody>
      </p:sp>
      <p:sp>
        <p:nvSpPr>
          <p:cNvPr id="8" name="Title 7">
            <a:extLst>
              <a:ext uri="{FF2B5EF4-FFF2-40B4-BE49-F238E27FC236}">
                <a16:creationId xmlns:a16="http://schemas.microsoft.com/office/drawing/2014/main" id="{95069450-3E0C-4159-A859-A330634197A7}"/>
              </a:ext>
            </a:extLst>
          </p:cNvPr>
          <p:cNvSpPr>
            <a:spLocks noGrp="1"/>
          </p:cNvSpPr>
          <p:nvPr>
            <p:ph type="title"/>
          </p:nvPr>
        </p:nvSpPr>
        <p:spPr>
          <a:xfrm>
            <a:off x="1981200" y="0"/>
            <a:ext cx="8458200" cy="666750"/>
          </a:xfrm>
        </p:spPr>
        <p:txBody>
          <a:bodyPr>
            <a:normAutofit fontScale="90000"/>
          </a:bodyPr>
          <a:lstStyle/>
          <a:p>
            <a:pPr>
              <a:defRPr/>
            </a:pPr>
            <a:r>
              <a:rPr lang="en-US"/>
              <a:t>Class Selector</a:t>
            </a:r>
          </a:p>
        </p:txBody>
      </p:sp>
    </p:spTree>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Content Placeholder 2">
            <a:extLst>
              <a:ext uri="{FF2B5EF4-FFF2-40B4-BE49-F238E27FC236}">
                <a16:creationId xmlns:a16="http://schemas.microsoft.com/office/drawing/2014/main" id="{8812222A-4183-49E4-B6B1-4E377853B37B}"/>
              </a:ext>
            </a:extLst>
          </p:cNvPr>
          <p:cNvSpPr>
            <a:spLocks noGrp="1"/>
          </p:cNvSpPr>
          <p:nvPr>
            <p:ph idx="1"/>
          </p:nvPr>
        </p:nvSpPr>
        <p:spPr/>
        <p:txBody>
          <a:bodyPr/>
          <a:lstStyle/>
          <a:p>
            <a:pPr eaLnBrk="1" hangingPunct="1">
              <a:spcBef>
                <a:spcPct val="0"/>
              </a:spcBef>
            </a:pPr>
            <a:r>
              <a:rPr lang="en-US" altLang="en-US"/>
              <a:t>Bộ chọn lớp không xác </a:t>
            </a:r>
            <a:r>
              <a:rPr lang="vi-VN" altLang="en-US"/>
              <a:t>đị</a:t>
            </a:r>
            <a:r>
              <a:rPr lang="en-US" altLang="en-US"/>
              <a:t>nh thẻ</a:t>
            </a:r>
          </a:p>
          <a:p>
            <a:pPr eaLnBrk="1" hangingPunct="1">
              <a:spcBef>
                <a:spcPct val="0"/>
              </a:spcBef>
            </a:pPr>
            <a:r>
              <a:rPr lang="en-US" altLang="en-US"/>
              <a:t>Cho phép tạo lớp có thể gắn vào nhiều thẻ (các thẻ phải chấp nhận thuộc tính này) bằng cách bỏ tên thẻ ở </a:t>
            </a:r>
            <a:r>
              <a:rPr lang="vi-VN" altLang="en-US"/>
              <a:t>đầ</a:t>
            </a:r>
            <a:r>
              <a:rPr lang="en-US" altLang="en-US"/>
              <a:t>u và giữ lại dấu "."</a:t>
            </a:r>
          </a:p>
          <a:p>
            <a:pPr eaLnBrk="1" hangingPunct="1">
              <a:spcBef>
                <a:spcPct val="0"/>
              </a:spcBef>
            </a:pPr>
            <a:r>
              <a:rPr lang="en-US" altLang="en-US"/>
              <a:t>VD </a:t>
            </a:r>
            <a:r>
              <a:rPr lang="vi-VN" altLang="en-US"/>
              <a:t>đị</a:t>
            </a:r>
            <a:r>
              <a:rPr lang="en-US" altLang="en-US"/>
              <a:t>nh nghĩa lớp canh giữa</a:t>
            </a:r>
          </a:p>
          <a:p>
            <a:pPr eaLnBrk="1" hangingPunct="1">
              <a:spcBef>
                <a:spcPct val="0"/>
              </a:spcBef>
            </a:pPr>
            <a:endParaRPr lang="en-US" altLang="en-US"/>
          </a:p>
        </p:txBody>
      </p:sp>
      <p:sp>
        <p:nvSpPr>
          <p:cNvPr id="26627" name="TextBox 3">
            <a:extLst>
              <a:ext uri="{FF2B5EF4-FFF2-40B4-BE49-F238E27FC236}">
                <a16:creationId xmlns:a16="http://schemas.microsoft.com/office/drawing/2014/main" id="{CC8C5132-117C-4C5B-AA8E-212761108679}"/>
              </a:ext>
            </a:extLst>
          </p:cNvPr>
          <p:cNvSpPr txBox="1">
            <a:spLocks noChangeArrowheads="1"/>
          </p:cNvSpPr>
          <p:nvPr/>
        </p:nvSpPr>
        <p:spPr bwMode="auto">
          <a:xfrm>
            <a:off x="3581400" y="4648201"/>
            <a:ext cx="390048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400" b="1">
                <a:solidFill>
                  <a:srgbClr val="FF0000"/>
                </a:solidFill>
                <a:latin typeface="Constantia" panose="02030602050306030303" pitchFamily="18" charset="0"/>
              </a:rPr>
              <a:t>.giua </a:t>
            </a:r>
            <a:r>
              <a:rPr lang="en-US" altLang="en-US" sz="2400" b="1">
                <a:latin typeface="Constantia" panose="02030602050306030303" pitchFamily="18" charset="0"/>
              </a:rPr>
              <a:t>{</a:t>
            </a:r>
            <a:r>
              <a:rPr lang="en-US" altLang="en-US" sz="2400" b="1">
                <a:solidFill>
                  <a:srgbClr val="0070C0"/>
                </a:solidFill>
                <a:latin typeface="Constantia" panose="02030602050306030303" pitchFamily="18" charset="0"/>
              </a:rPr>
              <a:t>text-align</a:t>
            </a:r>
            <a:r>
              <a:rPr lang="en-US" altLang="en-US" sz="2400" b="1">
                <a:latin typeface="Constantia" panose="02030602050306030303" pitchFamily="18" charset="0"/>
              </a:rPr>
              <a:t>: </a:t>
            </a:r>
            <a:r>
              <a:rPr lang="en-US" altLang="en-US" sz="2400" b="1">
                <a:solidFill>
                  <a:srgbClr val="00B050"/>
                </a:solidFill>
                <a:latin typeface="Constantia" panose="02030602050306030303" pitchFamily="18" charset="0"/>
              </a:rPr>
              <a:t>"center"</a:t>
            </a:r>
            <a:r>
              <a:rPr lang="en-US" altLang="en-US" sz="2400" b="1">
                <a:latin typeface="Constantia" panose="02030602050306030303" pitchFamily="18" charset="0"/>
              </a:rPr>
              <a:t>}</a:t>
            </a:r>
          </a:p>
        </p:txBody>
      </p:sp>
      <p:sp>
        <p:nvSpPr>
          <p:cNvPr id="26628" name="TextBox 4">
            <a:extLst>
              <a:ext uri="{FF2B5EF4-FFF2-40B4-BE49-F238E27FC236}">
                <a16:creationId xmlns:a16="http://schemas.microsoft.com/office/drawing/2014/main" id="{F27AED59-713B-4A74-A1B3-374F49616270}"/>
              </a:ext>
            </a:extLst>
          </p:cNvPr>
          <p:cNvSpPr txBox="1">
            <a:spLocks noChangeArrowheads="1"/>
          </p:cNvSpPr>
          <p:nvPr/>
        </p:nvSpPr>
        <p:spPr bwMode="auto">
          <a:xfrm>
            <a:off x="3124200" y="5562600"/>
            <a:ext cx="5774338"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000" b="1">
                <a:latin typeface="Constantia" panose="02030602050306030303" pitchFamily="18" charset="0"/>
              </a:rPr>
              <a:t>&lt;p </a:t>
            </a:r>
            <a:r>
              <a:rPr lang="en-US" altLang="en-US" sz="2000" b="1">
                <a:solidFill>
                  <a:srgbClr val="0070C0"/>
                </a:solidFill>
                <a:latin typeface="Constantia" panose="02030602050306030303" pitchFamily="18" charset="0"/>
              </a:rPr>
              <a:t>class</a:t>
            </a:r>
            <a:r>
              <a:rPr lang="en-US" altLang="en-US" sz="2000" b="1">
                <a:latin typeface="Constantia" panose="02030602050306030303" pitchFamily="18" charset="0"/>
              </a:rPr>
              <a:t>=</a:t>
            </a:r>
            <a:r>
              <a:rPr lang="en-US" altLang="en-US" sz="2000" b="1">
                <a:solidFill>
                  <a:srgbClr val="00B050"/>
                </a:solidFill>
                <a:latin typeface="Constantia" panose="02030602050306030303" pitchFamily="18" charset="0"/>
              </a:rPr>
              <a:t>"giua"</a:t>
            </a:r>
            <a:r>
              <a:rPr lang="en-US" altLang="en-US" sz="2000" b="1">
                <a:latin typeface="Constantia" panose="02030602050306030303" pitchFamily="18" charset="0"/>
              </a:rPr>
              <a:t>&gt; </a:t>
            </a:r>
            <a:r>
              <a:rPr lang="vi-VN" altLang="en-US" sz="2000" b="1">
                <a:latin typeface="Times New Roman" panose="02020603050405020304" pitchFamily="18" charset="0"/>
              </a:rPr>
              <a:t>đoạn</a:t>
            </a:r>
            <a:r>
              <a:rPr lang="en-US" altLang="en-US" sz="2000" b="1">
                <a:latin typeface="Constantia" panose="02030602050306030303" pitchFamily="18" charset="0"/>
              </a:rPr>
              <a:t> này canh lề giữa &lt;/p&gt;</a:t>
            </a:r>
          </a:p>
          <a:p>
            <a:pPr eaLnBrk="1" hangingPunct="1"/>
            <a:r>
              <a:rPr lang="en-US" altLang="en-US" sz="2000" b="1">
                <a:latin typeface="Constantia" panose="02030602050306030303" pitchFamily="18" charset="0"/>
              </a:rPr>
              <a:t>&lt;td </a:t>
            </a:r>
            <a:r>
              <a:rPr lang="en-US" altLang="en-US" sz="2000" b="1">
                <a:solidFill>
                  <a:srgbClr val="0070C0"/>
                </a:solidFill>
                <a:latin typeface="Constantia" panose="02030602050306030303" pitchFamily="18" charset="0"/>
              </a:rPr>
              <a:t>class</a:t>
            </a:r>
            <a:r>
              <a:rPr lang="en-US" altLang="en-US" sz="2000" b="1">
                <a:latin typeface="Constantia" panose="02030602050306030303" pitchFamily="18" charset="0"/>
              </a:rPr>
              <a:t>=</a:t>
            </a:r>
            <a:r>
              <a:rPr lang="en-US" altLang="en-US" sz="2000" b="1">
                <a:solidFill>
                  <a:srgbClr val="00B050"/>
                </a:solidFill>
                <a:latin typeface="Constantia" panose="02030602050306030303" pitchFamily="18" charset="0"/>
              </a:rPr>
              <a:t>"giua"</a:t>
            </a:r>
            <a:r>
              <a:rPr lang="en-US" altLang="en-US" sz="2000" b="1">
                <a:latin typeface="Constantia" panose="02030602050306030303" pitchFamily="18" charset="0"/>
              </a:rPr>
              <a:t>&gt; nội dung cột canh giữa &lt;/td&gt;</a:t>
            </a:r>
          </a:p>
        </p:txBody>
      </p:sp>
      <p:sp>
        <p:nvSpPr>
          <p:cNvPr id="6" name="Slide Number Placeholder 5">
            <a:extLst>
              <a:ext uri="{FF2B5EF4-FFF2-40B4-BE49-F238E27FC236}">
                <a16:creationId xmlns:a16="http://schemas.microsoft.com/office/drawing/2014/main" id="{ACCC2089-CCE5-4997-9BAB-DF1E18DDCAA7}"/>
              </a:ext>
            </a:extLst>
          </p:cNvPr>
          <p:cNvSpPr>
            <a:spLocks noGrp="1"/>
          </p:cNvSpPr>
          <p:nvPr>
            <p:ph type="sldNum" sz="quarter" idx="11"/>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985781DB-BEBC-46FB-A4FB-3EF88C5163FA}" type="slidenum">
              <a:rPr lang="en-US" altLang="en-US">
                <a:solidFill>
                  <a:srgbClr val="045C75"/>
                </a:solidFill>
                <a:latin typeface="Constantia" panose="02030602050306030303" pitchFamily="18" charset="0"/>
              </a:rPr>
              <a:pPr eaLnBrk="1" hangingPunct="1"/>
              <a:t>217</a:t>
            </a:fld>
            <a:endParaRPr lang="en-US" altLang="en-US">
              <a:solidFill>
                <a:srgbClr val="045C75"/>
              </a:solidFill>
              <a:latin typeface="Constantia" panose="02030602050306030303" pitchFamily="18" charset="0"/>
            </a:endParaRPr>
          </a:p>
        </p:txBody>
      </p:sp>
      <p:sp>
        <p:nvSpPr>
          <p:cNvPr id="8" name="Title 7">
            <a:extLst>
              <a:ext uri="{FF2B5EF4-FFF2-40B4-BE49-F238E27FC236}">
                <a16:creationId xmlns:a16="http://schemas.microsoft.com/office/drawing/2014/main" id="{8FE5C688-9DFF-4401-B708-68EF8FC669EE}"/>
              </a:ext>
            </a:extLst>
          </p:cNvPr>
          <p:cNvSpPr>
            <a:spLocks noGrp="1"/>
          </p:cNvSpPr>
          <p:nvPr>
            <p:ph type="title"/>
          </p:nvPr>
        </p:nvSpPr>
        <p:spPr>
          <a:xfrm>
            <a:off x="1981200" y="0"/>
            <a:ext cx="8458200" cy="666750"/>
          </a:xfrm>
        </p:spPr>
        <p:txBody>
          <a:bodyPr>
            <a:normAutofit fontScale="90000"/>
          </a:bodyPr>
          <a:lstStyle/>
          <a:p>
            <a:pPr>
              <a:defRPr/>
            </a:pPr>
            <a:r>
              <a:rPr lang="en-US"/>
              <a:t>Class Selector</a:t>
            </a:r>
          </a:p>
        </p:txBody>
      </p:sp>
    </p:spTree>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Content Placeholder 2">
            <a:extLst>
              <a:ext uri="{FF2B5EF4-FFF2-40B4-BE49-F238E27FC236}">
                <a16:creationId xmlns:a16="http://schemas.microsoft.com/office/drawing/2014/main" id="{6B7CA467-2584-435C-8A60-593F886F55CB}"/>
              </a:ext>
            </a:extLst>
          </p:cNvPr>
          <p:cNvSpPr>
            <a:spLocks noGrp="1"/>
          </p:cNvSpPr>
          <p:nvPr>
            <p:ph idx="1"/>
          </p:nvPr>
        </p:nvSpPr>
        <p:spPr/>
        <p:txBody>
          <a:bodyPr/>
          <a:lstStyle/>
          <a:p>
            <a:pPr eaLnBrk="1" hangingPunct="1">
              <a:spcBef>
                <a:spcPct val="0"/>
              </a:spcBef>
            </a:pPr>
            <a:r>
              <a:rPr lang="en-US" altLang="en-US"/>
              <a:t>Sử dụng nhiều lớp</a:t>
            </a:r>
          </a:p>
          <a:p>
            <a:pPr eaLnBrk="1" hangingPunct="1">
              <a:spcBef>
                <a:spcPct val="0"/>
              </a:spcBef>
            </a:pPr>
            <a:r>
              <a:rPr lang="en-US" altLang="en-US"/>
              <a:t>Một thẻ có thể gán nhiều lớp bằng cách chỉ ra các lớp, phân cách nhau bằng khoảng trắng</a:t>
            </a:r>
          </a:p>
          <a:p>
            <a:pPr eaLnBrk="1" hangingPunct="1">
              <a:spcBef>
                <a:spcPct val="0"/>
              </a:spcBef>
            </a:pPr>
            <a:r>
              <a:rPr lang="en-US" altLang="en-US"/>
              <a:t>VD:</a:t>
            </a:r>
          </a:p>
        </p:txBody>
      </p:sp>
      <p:sp>
        <p:nvSpPr>
          <p:cNvPr id="27651" name="TextBox 3">
            <a:extLst>
              <a:ext uri="{FF2B5EF4-FFF2-40B4-BE49-F238E27FC236}">
                <a16:creationId xmlns:a16="http://schemas.microsoft.com/office/drawing/2014/main" id="{A0731557-EAAD-48D2-ADC4-ADB6440F7F4E}"/>
              </a:ext>
            </a:extLst>
          </p:cNvPr>
          <p:cNvSpPr txBox="1">
            <a:spLocks noChangeArrowheads="1"/>
          </p:cNvSpPr>
          <p:nvPr/>
        </p:nvSpPr>
        <p:spPr bwMode="auto">
          <a:xfrm>
            <a:off x="3581400" y="3962401"/>
            <a:ext cx="4694238"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000" b="1">
                <a:latin typeface="Constantia" panose="02030602050306030303" pitchFamily="18" charset="0"/>
              </a:rPr>
              <a:t>.</a:t>
            </a:r>
            <a:r>
              <a:rPr lang="en-US" altLang="en-US" sz="2000" b="1">
                <a:solidFill>
                  <a:srgbClr val="FF0000"/>
                </a:solidFill>
                <a:latin typeface="Constantia" panose="02030602050306030303" pitchFamily="18" charset="0"/>
              </a:rPr>
              <a:t>warning</a:t>
            </a:r>
            <a:r>
              <a:rPr lang="en-US" altLang="en-US" sz="2000" b="1">
                <a:latin typeface="Constantia" panose="02030602050306030303" pitchFamily="18" charset="0"/>
              </a:rPr>
              <a:t>  {</a:t>
            </a:r>
            <a:r>
              <a:rPr lang="en-US" altLang="en-US" sz="2000" b="1">
                <a:solidFill>
                  <a:srgbClr val="0070C0"/>
                </a:solidFill>
                <a:latin typeface="Constantia" panose="02030602050306030303" pitchFamily="18" charset="0"/>
              </a:rPr>
              <a:t>color</a:t>
            </a:r>
            <a:r>
              <a:rPr lang="en-US" altLang="en-US" sz="2000" b="1">
                <a:latin typeface="Constantia" panose="02030602050306030303" pitchFamily="18" charset="0"/>
              </a:rPr>
              <a:t>: </a:t>
            </a:r>
            <a:r>
              <a:rPr lang="en-US" altLang="en-US" sz="2000" b="1">
                <a:solidFill>
                  <a:srgbClr val="00B050"/>
                </a:solidFill>
                <a:latin typeface="Constantia" panose="02030602050306030303" pitchFamily="18" charset="0"/>
              </a:rPr>
              <a:t>red</a:t>
            </a:r>
            <a:r>
              <a:rPr lang="en-US" altLang="en-US" sz="2000" b="1">
                <a:latin typeface="Constantia" panose="02030602050306030303" pitchFamily="18" charset="0"/>
              </a:rPr>
              <a:t>}</a:t>
            </a:r>
          </a:p>
          <a:p>
            <a:pPr eaLnBrk="1" hangingPunct="1"/>
            <a:r>
              <a:rPr lang="en-US" altLang="en-US" sz="2000" b="1">
                <a:latin typeface="Constantia" panose="02030602050306030303" pitchFamily="18" charset="0"/>
              </a:rPr>
              <a:t>.</a:t>
            </a:r>
            <a:r>
              <a:rPr lang="en-US" altLang="en-US" sz="2000" b="1">
                <a:solidFill>
                  <a:srgbClr val="FF0000"/>
                </a:solidFill>
                <a:latin typeface="Constantia" panose="02030602050306030303" pitchFamily="18" charset="0"/>
              </a:rPr>
              <a:t>highlight</a:t>
            </a:r>
            <a:r>
              <a:rPr lang="en-US" altLang="en-US" sz="2000" b="1">
                <a:latin typeface="Constantia" panose="02030602050306030303" pitchFamily="18" charset="0"/>
              </a:rPr>
              <a:t> {</a:t>
            </a:r>
            <a:r>
              <a:rPr lang="en-US" altLang="en-US" sz="2000" b="1">
                <a:solidFill>
                  <a:srgbClr val="0070C0"/>
                </a:solidFill>
                <a:latin typeface="Constantia" panose="02030602050306030303" pitchFamily="18" charset="0"/>
              </a:rPr>
              <a:t>background-color</a:t>
            </a:r>
            <a:r>
              <a:rPr lang="en-US" altLang="en-US" sz="2000" b="1">
                <a:latin typeface="Constantia" panose="02030602050306030303" pitchFamily="18" charset="0"/>
              </a:rPr>
              <a:t>: </a:t>
            </a:r>
            <a:r>
              <a:rPr lang="en-US" altLang="en-US" sz="2000" b="1">
                <a:solidFill>
                  <a:srgbClr val="00B050"/>
                </a:solidFill>
                <a:latin typeface="Constantia" panose="02030602050306030303" pitchFamily="18" charset="0"/>
              </a:rPr>
              <a:t>yellow</a:t>
            </a:r>
            <a:r>
              <a:rPr lang="en-US" altLang="en-US" sz="2000" b="1">
                <a:latin typeface="Constantia" panose="02030602050306030303" pitchFamily="18" charset="0"/>
              </a:rPr>
              <a:t>}</a:t>
            </a:r>
          </a:p>
        </p:txBody>
      </p:sp>
      <p:sp>
        <p:nvSpPr>
          <p:cNvPr id="27652" name="TextBox 4">
            <a:extLst>
              <a:ext uri="{FF2B5EF4-FFF2-40B4-BE49-F238E27FC236}">
                <a16:creationId xmlns:a16="http://schemas.microsoft.com/office/drawing/2014/main" id="{F9393769-37D7-49A0-B20F-ED191D690AB5}"/>
              </a:ext>
            </a:extLst>
          </p:cNvPr>
          <p:cNvSpPr txBox="1">
            <a:spLocks noChangeArrowheads="1"/>
          </p:cNvSpPr>
          <p:nvPr/>
        </p:nvSpPr>
        <p:spPr bwMode="auto">
          <a:xfrm>
            <a:off x="3505201" y="5029201"/>
            <a:ext cx="5819775"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000" b="1">
                <a:latin typeface="Constantia" panose="02030602050306030303" pitchFamily="18" charset="0"/>
              </a:rPr>
              <a:t>&lt;h3 </a:t>
            </a:r>
            <a:r>
              <a:rPr lang="en-US" altLang="en-US" sz="2000" b="1">
                <a:solidFill>
                  <a:srgbClr val="0070C0"/>
                </a:solidFill>
                <a:latin typeface="Constantia" panose="02030602050306030303" pitchFamily="18" charset="0"/>
              </a:rPr>
              <a:t>class</a:t>
            </a:r>
            <a:r>
              <a:rPr lang="en-US" altLang="en-US" sz="2000" b="1">
                <a:latin typeface="Constantia" panose="02030602050306030303" pitchFamily="18" charset="0"/>
              </a:rPr>
              <a:t> =</a:t>
            </a:r>
            <a:r>
              <a:rPr lang="en-US" altLang="en-US" sz="2000" b="1">
                <a:solidFill>
                  <a:srgbClr val="00B050"/>
                </a:solidFill>
                <a:latin typeface="Constantia" panose="02030602050306030303" pitchFamily="18" charset="0"/>
              </a:rPr>
              <a:t>"warning highlight"</a:t>
            </a:r>
            <a:r>
              <a:rPr lang="en-US" altLang="en-US" sz="2000" b="1">
                <a:latin typeface="Constantia" panose="02030602050306030303" pitchFamily="18" charset="0"/>
              </a:rPr>
              <a:t>&gt; Danger &lt;/h3&gt;</a:t>
            </a:r>
          </a:p>
          <a:p>
            <a:pPr eaLnBrk="1" hangingPunct="1"/>
            <a:r>
              <a:rPr lang="en-US" altLang="en-US" sz="2000" b="1">
                <a:latin typeface="Constantia" panose="02030602050306030303" pitchFamily="18" charset="0"/>
              </a:rPr>
              <a:t>&lt;p </a:t>
            </a:r>
            <a:r>
              <a:rPr lang="en-US" altLang="en-US" sz="2000" b="1">
                <a:solidFill>
                  <a:srgbClr val="0070C0"/>
                </a:solidFill>
                <a:latin typeface="Constantia" panose="02030602050306030303" pitchFamily="18" charset="0"/>
              </a:rPr>
              <a:t>class</a:t>
            </a:r>
            <a:r>
              <a:rPr lang="en-US" altLang="en-US" sz="2000" b="1">
                <a:latin typeface="Constantia" panose="02030602050306030303" pitchFamily="18" charset="0"/>
              </a:rPr>
              <a:t> =</a:t>
            </a:r>
            <a:r>
              <a:rPr lang="en-US" altLang="en-US" sz="2000" b="1">
                <a:solidFill>
                  <a:srgbClr val="00B050"/>
                </a:solidFill>
                <a:latin typeface="Constantia" panose="02030602050306030303" pitchFamily="18" charset="0"/>
              </a:rPr>
              <a:t> "highlight"</a:t>
            </a:r>
            <a:r>
              <a:rPr lang="en-US" altLang="en-US" sz="2000" b="1">
                <a:latin typeface="Constantia" panose="02030602050306030303" pitchFamily="18" charset="0"/>
              </a:rPr>
              <a:t>&gt; An important point &lt;/p&gt;</a:t>
            </a:r>
          </a:p>
        </p:txBody>
      </p:sp>
      <p:sp>
        <p:nvSpPr>
          <p:cNvPr id="6" name="Slide Number Placeholder 5">
            <a:extLst>
              <a:ext uri="{FF2B5EF4-FFF2-40B4-BE49-F238E27FC236}">
                <a16:creationId xmlns:a16="http://schemas.microsoft.com/office/drawing/2014/main" id="{B2398A81-F248-47C6-AA5C-8019C6DD6A26}"/>
              </a:ext>
            </a:extLst>
          </p:cNvPr>
          <p:cNvSpPr>
            <a:spLocks noGrp="1"/>
          </p:cNvSpPr>
          <p:nvPr>
            <p:ph type="sldNum" sz="quarter" idx="11"/>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320BC05A-3BF2-435C-B3D6-7B510F480703}" type="slidenum">
              <a:rPr lang="en-US" altLang="en-US">
                <a:solidFill>
                  <a:srgbClr val="045C75"/>
                </a:solidFill>
                <a:latin typeface="Constantia" panose="02030602050306030303" pitchFamily="18" charset="0"/>
              </a:rPr>
              <a:pPr eaLnBrk="1" hangingPunct="1"/>
              <a:t>218</a:t>
            </a:fld>
            <a:endParaRPr lang="en-US" altLang="en-US">
              <a:solidFill>
                <a:srgbClr val="045C75"/>
              </a:solidFill>
              <a:latin typeface="Constantia" panose="02030602050306030303" pitchFamily="18" charset="0"/>
            </a:endParaRPr>
          </a:p>
        </p:txBody>
      </p:sp>
      <p:sp>
        <p:nvSpPr>
          <p:cNvPr id="8" name="Title 7">
            <a:extLst>
              <a:ext uri="{FF2B5EF4-FFF2-40B4-BE49-F238E27FC236}">
                <a16:creationId xmlns:a16="http://schemas.microsoft.com/office/drawing/2014/main" id="{A0AD9ED9-31D8-4D23-A75A-D61E3484322A}"/>
              </a:ext>
            </a:extLst>
          </p:cNvPr>
          <p:cNvSpPr>
            <a:spLocks noGrp="1"/>
          </p:cNvSpPr>
          <p:nvPr>
            <p:ph type="title"/>
          </p:nvPr>
        </p:nvSpPr>
        <p:spPr>
          <a:xfrm>
            <a:off x="1981200" y="0"/>
            <a:ext cx="8458200" cy="666750"/>
          </a:xfrm>
        </p:spPr>
        <p:txBody>
          <a:bodyPr>
            <a:normAutofit fontScale="90000"/>
          </a:bodyPr>
          <a:lstStyle/>
          <a:p>
            <a:pPr>
              <a:defRPr/>
            </a:pPr>
            <a:r>
              <a:rPr lang="en-US"/>
              <a:t>Class Selector</a:t>
            </a:r>
          </a:p>
        </p:txBody>
      </p:sp>
    </p:spTree>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Content Placeholder 2">
            <a:extLst>
              <a:ext uri="{FF2B5EF4-FFF2-40B4-BE49-F238E27FC236}">
                <a16:creationId xmlns:a16="http://schemas.microsoft.com/office/drawing/2014/main" id="{A8772800-7B68-4119-9C31-599AA804E1F7}"/>
              </a:ext>
            </a:extLst>
          </p:cNvPr>
          <p:cNvSpPr>
            <a:spLocks noGrp="1"/>
          </p:cNvSpPr>
          <p:nvPr>
            <p:ph idx="1"/>
          </p:nvPr>
        </p:nvSpPr>
        <p:spPr/>
        <p:txBody>
          <a:bodyPr/>
          <a:lstStyle/>
          <a:p>
            <a:pPr algn="just" eaLnBrk="1" hangingPunct="1">
              <a:spcBef>
                <a:spcPct val="0"/>
              </a:spcBef>
            </a:pPr>
            <a:r>
              <a:rPr lang="vi-VN" altLang="en-US"/>
              <a:t>Đị</a:t>
            </a:r>
            <a:r>
              <a:rPr lang="en-US" altLang="en-US"/>
              <a:t>nh danh ID cho phép chia thẻ thành nhiều loại khác nhau</a:t>
            </a:r>
          </a:p>
          <a:p>
            <a:pPr algn="just" eaLnBrk="1" hangingPunct="1">
              <a:spcBef>
                <a:spcPct val="0"/>
              </a:spcBef>
            </a:pPr>
            <a:r>
              <a:rPr lang="en-US" altLang="en-US"/>
              <a:t>Một bộ chọn lớp có thể áp dụng nhiều lần ở các vị trí khác nhau</a:t>
            </a:r>
          </a:p>
          <a:p>
            <a:pPr algn="just" eaLnBrk="1" hangingPunct="1">
              <a:spcBef>
                <a:spcPct val="0"/>
              </a:spcBef>
            </a:pPr>
            <a:r>
              <a:rPr lang="vi-VN" altLang="en-US"/>
              <a:t>Đị</a:t>
            </a:r>
            <a:r>
              <a:rPr lang="en-US" altLang="en-US"/>
              <a:t>nh danh chỉ có thể áp dụng duy nhất cho 1 thẻ và tên của </a:t>
            </a:r>
            <a:r>
              <a:rPr lang="vi-VN" altLang="en-US"/>
              <a:t>đị</a:t>
            </a:r>
            <a:r>
              <a:rPr lang="en-US" altLang="en-US"/>
              <a:t>nh danh phải là duy nhất trên trang web</a:t>
            </a:r>
          </a:p>
          <a:p>
            <a:pPr algn="just" eaLnBrk="1" hangingPunct="1">
              <a:spcBef>
                <a:spcPct val="0"/>
              </a:spcBef>
            </a:pPr>
            <a:r>
              <a:rPr lang="en-US" altLang="en-US"/>
              <a:t>Cú pháp ID selector	</a:t>
            </a:r>
          </a:p>
        </p:txBody>
      </p:sp>
      <p:sp>
        <p:nvSpPr>
          <p:cNvPr id="28675" name="TextBox 3">
            <a:extLst>
              <a:ext uri="{FF2B5EF4-FFF2-40B4-BE49-F238E27FC236}">
                <a16:creationId xmlns:a16="http://schemas.microsoft.com/office/drawing/2014/main" id="{C76E52BA-9FD3-4D00-8F34-CC03A7613147}"/>
              </a:ext>
            </a:extLst>
          </p:cNvPr>
          <p:cNvSpPr txBox="1">
            <a:spLocks noChangeArrowheads="1"/>
          </p:cNvSpPr>
          <p:nvPr/>
        </p:nvSpPr>
        <p:spPr bwMode="auto">
          <a:xfrm>
            <a:off x="3581400" y="6019800"/>
            <a:ext cx="53340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000" b="1">
                <a:solidFill>
                  <a:schemeClr val="accent1"/>
                </a:solidFill>
                <a:latin typeface="Constantia" panose="02030602050306030303" pitchFamily="18" charset="0"/>
              </a:rPr>
              <a:t>[Tên thẻ]</a:t>
            </a:r>
            <a:r>
              <a:rPr lang="en-US" altLang="en-US" sz="2000" b="1">
                <a:latin typeface="Constantia" panose="02030602050306030303" pitchFamily="18" charset="0"/>
              </a:rPr>
              <a:t>#</a:t>
            </a:r>
            <a:r>
              <a:rPr lang="en-US" altLang="en-US" sz="2000" b="1">
                <a:solidFill>
                  <a:srgbClr val="00B050"/>
                </a:solidFill>
                <a:latin typeface="Constantia" panose="02030602050306030303" pitchFamily="18" charset="0"/>
              </a:rPr>
              <a:t>&lt;id của thẻ&gt;</a:t>
            </a:r>
            <a:r>
              <a:rPr lang="en-US" altLang="en-US" sz="2000" b="1">
                <a:latin typeface="Constantia" panose="02030602050306030303" pitchFamily="18" charset="0"/>
              </a:rPr>
              <a:t> { </a:t>
            </a:r>
            <a:r>
              <a:rPr lang="en-US" altLang="en-US" sz="2000" b="1">
                <a:solidFill>
                  <a:schemeClr val="accent1"/>
                </a:solidFill>
                <a:latin typeface="Constantia" panose="02030602050306030303" pitchFamily="18" charset="0"/>
              </a:rPr>
              <a:t>property</a:t>
            </a:r>
            <a:r>
              <a:rPr lang="en-US" altLang="en-US" sz="2000" b="1">
                <a:latin typeface="Constantia" panose="02030602050306030303" pitchFamily="18" charset="0"/>
              </a:rPr>
              <a:t>:  </a:t>
            </a:r>
            <a:r>
              <a:rPr lang="en-US" altLang="en-US" sz="2000" b="1">
                <a:solidFill>
                  <a:srgbClr val="00B050"/>
                </a:solidFill>
                <a:latin typeface="Constantia" panose="02030602050306030303" pitchFamily="18" charset="0"/>
              </a:rPr>
              <a:t>value</a:t>
            </a:r>
            <a:r>
              <a:rPr lang="en-US" altLang="en-US" sz="2000" b="1">
                <a:latin typeface="Constantia" panose="02030602050306030303" pitchFamily="18" charset="0"/>
              </a:rPr>
              <a:t> ; …}</a:t>
            </a:r>
          </a:p>
        </p:txBody>
      </p:sp>
      <p:sp>
        <p:nvSpPr>
          <p:cNvPr id="5" name="Slide Number Placeholder 4">
            <a:extLst>
              <a:ext uri="{FF2B5EF4-FFF2-40B4-BE49-F238E27FC236}">
                <a16:creationId xmlns:a16="http://schemas.microsoft.com/office/drawing/2014/main" id="{73F91652-A29B-470E-9A18-BE5D06DCD190}"/>
              </a:ext>
            </a:extLst>
          </p:cNvPr>
          <p:cNvSpPr>
            <a:spLocks noGrp="1"/>
          </p:cNvSpPr>
          <p:nvPr>
            <p:ph type="sldNum" sz="quarter" idx="11"/>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4D07709D-85C9-4F22-AF40-9DA8A5D8E97E}" type="slidenum">
              <a:rPr lang="en-US" altLang="en-US">
                <a:solidFill>
                  <a:srgbClr val="045C75"/>
                </a:solidFill>
                <a:latin typeface="Constantia" panose="02030602050306030303" pitchFamily="18" charset="0"/>
              </a:rPr>
              <a:pPr eaLnBrk="1" hangingPunct="1"/>
              <a:t>219</a:t>
            </a:fld>
            <a:endParaRPr lang="en-US" altLang="en-US">
              <a:solidFill>
                <a:srgbClr val="045C75"/>
              </a:solidFill>
              <a:latin typeface="Constantia" panose="02030602050306030303" pitchFamily="18" charset="0"/>
            </a:endParaRPr>
          </a:p>
        </p:txBody>
      </p:sp>
      <p:sp>
        <p:nvSpPr>
          <p:cNvPr id="7" name="Title 6">
            <a:extLst>
              <a:ext uri="{FF2B5EF4-FFF2-40B4-BE49-F238E27FC236}">
                <a16:creationId xmlns:a16="http://schemas.microsoft.com/office/drawing/2014/main" id="{64F6F7CE-6073-44B7-8927-DEABB99DCBCE}"/>
              </a:ext>
            </a:extLst>
          </p:cNvPr>
          <p:cNvSpPr>
            <a:spLocks noGrp="1"/>
          </p:cNvSpPr>
          <p:nvPr>
            <p:ph type="title"/>
          </p:nvPr>
        </p:nvSpPr>
        <p:spPr>
          <a:xfrm>
            <a:off x="1981200" y="0"/>
            <a:ext cx="8458200" cy="666750"/>
          </a:xfrm>
        </p:spPr>
        <p:txBody>
          <a:bodyPr>
            <a:normAutofit fontScale="90000"/>
          </a:bodyPr>
          <a:lstStyle/>
          <a:p>
            <a:pPr>
              <a:defRPr/>
            </a:pPr>
            <a:r>
              <a:rPr lang="en-US"/>
              <a:t>ID Selector</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074FCB9-5287-4BAE-9E7F-52D01E4E7920}"/>
              </a:ext>
            </a:extLst>
          </p:cNvPr>
          <p:cNvSpPr>
            <a:spLocks noGrp="1"/>
          </p:cNvSpPr>
          <p:nvPr>
            <p:ph idx="1"/>
          </p:nvPr>
        </p:nvSpPr>
        <p:spPr/>
        <p:txBody>
          <a:bodyPr/>
          <a:lstStyle/>
          <a:p>
            <a:pPr lvl="1">
              <a:spcBef>
                <a:spcPct val="0"/>
              </a:spcBef>
            </a:pPr>
            <a:r>
              <a:rPr lang="en-US" altLang="en-US"/>
              <a:t>HTTP (HyperText Transfer Protocol – Giao thức truyền tải siêu văn bản): </a:t>
            </a:r>
          </a:p>
          <a:p>
            <a:pPr lvl="2">
              <a:spcBef>
                <a:spcPct val="0"/>
              </a:spcBef>
            </a:pPr>
            <a:r>
              <a:rPr lang="en-US" altLang="en-US"/>
              <a:t>Công việc chính của HTTP chuyển nội dung một trang web vào một trình duyệt cho người truy cập web xem. </a:t>
            </a:r>
          </a:p>
          <a:p>
            <a:pPr lvl="2">
              <a:spcBef>
                <a:spcPct val="0"/>
              </a:spcBef>
            </a:pPr>
            <a:r>
              <a:rPr lang="en-US" altLang="en-US"/>
              <a:t>Là một giao thức dùng để chuyển các file từ một kho web vào một trình duyệt để người dùng xem được trang web đó trên mạng internet.</a:t>
            </a:r>
          </a:p>
          <a:p>
            <a:pPr lvl="2">
              <a:spcBef>
                <a:spcPct val="0"/>
              </a:spcBef>
              <a:buNone/>
            </a:pPr>
            <a:endParaRPr lang="en-US" altLang="en-US"/>
          </a:p>
          <a:p>
            <a:pPr lvl="2">
              <a:spcBef>
                <a:spcPct val="0"/>
              </a:spcBef>
            </a:pPr>
            <a:endParaRPr lang="en-US" altLang="en-US"/>
          </a:p>
          <a:p>
            <a:pPr>
              <a:spcBef>
                <a:spcPct val="0"/>
              </a:spcBef>
              <a:buNone/>
            </a:pPr>
            <a:endParaRPr lang="en-US" altLang="en-US"/>
          </a:p>
          <a:p>
            <a:endParaRPr lang="en-US"/>
          </a:p>
        </p:txBody>
      </p:sp>
      <p:sp>
        <p:nvSpPr>
          <p:cNvPr id="3" name="Title 2">
            <a:extLst>
              <a:ext uri="{FF2B5EF4-FFF2-40B4-BE49-F238E27FC236}">
                <a16:creationId xmlns:a16="http://schemas.microsoft.com/office/drawing/2014/main" id="{A240F612-11CC-4F4F-8C77-CA4A062DC23C}"/>
              </a:ext>
            </a:extLst>
          </p:cNvPr>
          <p:cNvSpPr>
            <a:spLocks noGrp="1"/>
          </p:cNvSpPr>
          <p:nvPr>
            <p:ph type="title"/>
          </p:nvPr>
        </p:nvSpPr>
        <p:spPr/>
        <p:txBody>
          <a:bodyPr/>
          <a:lstStyle/>
          <a:p>
            <a:r>
              <a:rPr lang="en-US"/>
              <a:t>Giao thức mạng (Protocol) (tt)</a:t>
            </a:r>
          </a:p>
        </p:txBody>
      </p:sp>
    </p:spTree>
    <p:extLst>
      <p:ext uri="{BB962C8B-B14F-4D97-AF65-F5344CB8AC3E}">
        <p14:creationId xmlns:p14="http://schemas.microsoft.com/office/powerpoint/2010/main" val="818937844"/>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Content Placeholder 2">
            <a:extLst>
              <a:ext uri="{FF2B5EF4-FFF2-40B4-BE49-F238E27FC236}">
                <a16:creationId xmlns:a16="http://schemas.microsoft.com/office/drawing/2014/main" id="{78B35763-3810-42DA-9179-EA02A9DFBEEA}"/>
              </a:ext>
            </a:extLst>
          </p:cNvPr>
          <p:cNvSpPr>
            <a:spLocks noGrp="1"/>
          </p:cNvSpPr>
          <p:nvPr>
            <p:ph idx="1"/>
          </p:nvPr>
        </p:nvSpPr>
        <p:spPr/>
        <p:txBody>
          <a:bodyPr/>
          <a:lstStyle/>
          <a:p>
            <a:pPr eaLnBrk="1" hangingPunct="1">
              <a:spcBef>
                <a:spcPct val="0"/>
              </a:spcBef>
            </a:pPr>
            <a:r>
              <a:rPr lang="en-US" altLang="en-US"/>
              <a:t>VD: </a:t>
            </a:r>
            <a:r>
              <a:rPr lang="vi-VN" altLang="en-US"/>
              <a:t>đoạn</a:t>
            </a:r>
            <a:r>
              <a:rPr lang="en-US" altLang="en-US"/>
              <a:t> mã sau có thể áp dụng cho thẻ &lt;p&gt; có id là para1</a:t>
            </a:r>
          </a:p>
        </p:txBody>
      </p:sp>
      <p:sp>
        <p:nvSpPr>
          <p:cNvPr id="29699" name="TextBox 3">
            <a:extLst>
              <a:ext uri="{FF2B5EF4-FFF2-40B4-BE49-F238E27FC236}">
                <a16:creationId xmlns:a16="http://schemas.microsoft.com/office/drawing/2014/main" id="{DC9DC431-73A1-494F-969F-460620FEEF5F}"/>
              </a:ext>
            </a:extLst>
          </p:cNvPr>
          <p:cNvSpPr txBox="1">
            <a:spLocks noChangeArrowheads="1"/>
          </p:cNvSpPr>
          <p:nvPr/>
        </p:nvSpPr>
        <p:spPr bwMode="auto">
          <a:xfrm>
            <a:off x="3505200" y="2819400"/>
            <a:ext cx="3429000" cy="163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000" b="1">
                <a:solidFill>
                  <a:srgbClr val="FF0000"/>
                </a:solidFill>
                <a:latin typeface="Constantia" panose="02030602050306030303" pitchFamily="18" charset="0"/>
              </a:rPr>
              <a:t>p#para1 </a:t>
            </a:r>
          </a:p>
          <a:p>
            <a:pPr eaLnBrk="1" hangingPunct="1"/>
            <a:r>
              <a:rPr lang="en-US" altLang="en-US" sz="2000" b="1">
                <a:latin typeface="Constantia" panose="02030602050306030303" pitchFamily="18" charset="0"/>
              </a:rPr>
              <a:t>{</a:t>
            </a:r>
          </a:p>
          <a:p>
            <a:pPr eaLnBrk="1" hangingPunct="1"/>
            <a:r>
              <a:rPr lang="en-US" altLang="en-US" sz="2000" b="1">
                <a:latin typeface="Constantia" panose="02030602050306030303" pitchFamily="18" charset="0"/>
              </a:rPr>
              <a:t>    </a:t>
            </a:r>
            <a:r>
              <a:rPr lang="en-US" altLang="en-US" sz="2000" b="1">
                <a:solidFill>
                  <a:srgbClr val="0070C0"/>
                </a:solidFill>
                <a:latin typeface="Constantia" panose="02030602050306030303" pitchFamily="18" charset="0"/>
              </a:rPr>
              <a:t>text-align</a:t>
            </a:r>
            <a:r>
              <a:rPr lang="en-US" altLang="en-US" sz="2000" b="1">
                <a:latin typeface="Constantia" panose="02030602050306030303" pitchFamily="18" charset="0"/>
              </a:rPr>
              <a:t>: </a:t>
            </a:r>
            <a:r>
              <a:rPr lang="en-US" altLang="en-US" sz="2000" b="1">
                <a:solidFill>
                  <a:srgbClr val="00B050"/>
                </a:solidFill>
                <a:latin typeface="Constantia" panose="02030602050306030303" pitchFamily="18" charset="0"/>
              </a:rPr>
              <a:t>center</a:t>
            </a:r>
            <a:r>
              <a:rPr lang="en-US" altLang="en-US" sz="2000" b="1">
                <a:latin typeface="Constantia" panose="02030602050306030303" pitchFamily="18" charset="0"/>
              </a:rPr>
              <a:t>;</a:t>
            </a:r>
          </a:p>
          <a:p>
            <a:pPr eaLnBrk="1" hangingPunct="1"/>
            <a:r>
              <a:rPr lang="en-US" altLang="en-US" sz="2000" b="1">
                <a:latin typeface="Constantia" panose="02030602050306030303" pitchFamily="18" charset="0"/>
              </a:rPr>
              <a:t>    </a:t>
            </a:r>
            <a:r>
              <a:rPr lang="en-US" altLang="en-US" sz="2000" b="1">
                <a:solidFill>
                  <a:srgbClr val="0070C0"/>
                </a:solidFill>
                <a:latin typeface="Constantia" panose="02030602050306030303" pitchFamily="18" charset="0"/>
              </a:rPr>
              <a:t>color</a:t>
            </a:r>
            <a:r>
              <a:rPr lang="en-US" altLang="en-US" sz="2000" b="1">
                <a:latin typeface="Constantia" panose="02030602050306030303" pitchFamily="18" charset="0"/>
              </a:rPr>
              <a:t>: </a:t>
            </a:r>
            <a:r>
              <a:rPr lang="en-US" altLang="en-US" sz="2000" b="1">
                <a:solidFill>
                  <a:srgbClr val="00B050"/>
                </a:solidFill>
                <a:latin typeface="Constantia" panose="02030602050306030303" pitchFamily="18" charset="0"/>
              </a:rPr>
              <a:t>red</a:t>
            </a:r>
          </a:p>
          <a:p>
            <a:pPr eaLnBrk="1" hangingPunct="1"/>
            <a:r>
              <a:rPr lang="en-US" altLang="en-US" sz="2000" b="1">
                <a:latin typeface="Constantia" panose="02030602050306030303" pitchFamily="18" charset="0"/>
              </a:rPr>
              <a:t>}</a:t>
            </a:r>
          </a:p>
        </p:txBody>
      </p:sp>
      <p:sp>
        <p:nvSpPr>
          <p:cNvPr id="5" name="TextBox 4">
            <a:extLst>
              <a:ext uri="{FF2B5EF4-FFF2-40B4-BE49-F238E27FC236}">
                <a16:creationId xmlns:a16="http://schemas.microsoft.com/office/drawing/2014/main" id="{73A0BC08-E6EB-4220-978F-030E9C777A0E}"/>
              </a:ext>
            </a:extLst>
          </p:cNvPr>
          <p:cNvSpPr txBox="1"/>
          <p:nvPr/>
        </p:nvSpPr>
        <p:spPr>
          <a:xfrm>
            <a:off x="3505200" y="5181600"/>
            <a:ext cx="4065588" cy="400050"/>
          </a:xfrm>
          <a:prstGeom prst="rect">
            <a:avLst/>
          </a:prstGeom>
          <a:noFill/>
        </p:spPr>
        <p:txBody>
          <a:bodyPr wrap="none">
            <a:spAutoFit/>
          </a:bodyPr>
          <a:lstStyle/>
          <a:p>
            <a:pPr>
              <a:defRPr/>
            </a:pPr>
            <a:r>
              <a:rPr lang="en-US" sz="2000" b="1"/>
              <a:t>&lt;p </a:t>
            </a:r>
            <a:r>
              <a:rPr lang="en-US" sz="2000" b="1">
                <a:solidFill>
                  <a:srgbClr val="0070C0"/>
                </a:solidFill>
              </a:rPr>
              <a:t>id</a:t>
            </a:r>
            <a:r>
              <a:rPr lang="en-US" sz="2000" b="1"/>
              <a:t>=</a:t>
            </a:r>
            <a:r>
              <a:rPr lang="en-US" sz="2000" b="1">
                <a:solidFill>
                  <a:srgbClr val="00B050"/>
                </a:solidFill>
              </a:rPr>
              <a:t>"para1"</a:t>
            </a:r>
            <a:r>
              <a:rPr lang="en-US" sz="2000" b="1"/>
              <a:t>&gt; </a:t>
            </a:r>
            <a:r>
              <a:rPr lang="vi-VN" sz="2000" b="1">
                <a:solidFill>
                  <a:schemeClr val="accent1">
                    <a:lumMod val="75000"/>
                  </a:schemeClr>
                </a:solidFill>
              </a:rPr>
              <a:t>đoạn</a:t>
            </a:r>
            <a:r>
              <a:rPr lang="en-US" sz="2000" b="1">
                <a:solidFill>
                  <a:schemeClr val="accent1">
                    <a:lumMod val="75000"/>
                  </a:schemeClr>
                </a:solidFill>
              </a:rPr>
              <a:t> v</a:t>
            </a:r>
            <a:r>
              <a:rPr lang="vi-VN" sz="2000" b="1">
                <a:solidFill>
                  <a:schemeClr val="accent1">
                    <a:lumMod val="75000"/>
                  </a:schemeClr>
                </a:solidFill>
              </a:rPr>
              <a:t>ă</a:t>
            </a:r>
            <a:r>
              <a:rPr lang="en-US" sz="2000" b="1">
                <a:solidFill>
                  <a:schemeClr val="accent1">
                    <a:lumMod val="75000"/>
                  </a:schemeClr>
                </a:solidFill>
              </a:rPr>
              <a:t>n bản </a:t>
            </a:r>
            <a:r>
              <a:rPr lang="en-US" sz="2000" b="1"/>
              <a:t>&lt;/p&gt;</a:t>
            </a:r>
          </a:p>
        </p:txBody>
      </p:sp>
      <p:sp>
        <p:nvSpPr>
          <p:cNvPr id="6" name="Slide Number Placeholder 5">
            <a:extLst>
              <a:ext uri="{FF2B5EF4-FFF2-40B4-BE49-F238E27FC236}">
                <a16:creationId xmlns:a16="http://schemas.microsoft.com/office/drawing/2014/main" id="{02E0DCEF-40CC-47E9-B28A-76A923A54E60}"/>
              </a:ext>
            </a:extLst>
          </p:cNvPr>
          <p:cNvSpPr>
            <a:spLocks noGrp="1"/>
          </p:cNvSpPr>
          <p:nvPr>
            <p:ph type="sldNum" sz="quarter" idx="11"/>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8EE55355-EDA1-40D4-A43E-E64CF98EF205}" type="slidenum">
              <a:rPr lang="en-US" altLang="en-US">
                <a:solidFill>
                  <a:srgbClr val="045C75"/>
                </a:solidFill>
                <a:latin typeface="Constantia" panose="02030602050306030303" pitchFamily="18" charset="0"/>
              </a:rPr>
              <a:pPr eaLnBrk="1" hangingPunct="1"/>
              <a:t>220</a:t>
            </a:fld>
            <a:endParaRPr lang="en-US" altLang="en-US">
              <a:solidFill>
                <a:srgbClr val="045C75"/>
              </a:solidFill>
              <a:latin typeface="Constantia" panose="02030602050306030303" pitchFamily="18" charset="0"/>
            </a:endParaRPr>
          </a:p>
        </p:txBody>
      </p:sp>
      <p:sp>
        <p:nvSpPr>
          <p:cNvPr id="8" name="Title 7">
            <a:extLst>
              <a:ext uri="{FF2B5EF4-FFF2-40B4-BE49-F238E27FC236}">
                <a16:creationId xmlns:a16="http://schemas.microsoft.com/office/drawing/2014/main" id="{914462A0-D287-4FE5-9B33-06DA3C02FE3C}"/>
              </a:ext>
            </a:extLst>
          </p:cNvPr>
          <p:cNvSpPr>
            <a:spLocks noGrp="1"/>
          </p:cNvSpPr>
          <p:nvPr>
            <p:ph type="title"/>
          </p:nvPr>
        </p:nvSpPr>
        <p:spPr>
          <a:xfrm>
            <a:off x="1981200" y="0"/>
            <a:ext cx="8458200" cy="666750"/>
          </a:xfrm>
        </p:spPr>
        <p:txBody>
          <a:bodyPr>
            <a:normAutofit fontScale="90000"/>
          </a:bodyPr>
          <a:lstStyle/>
          <a:p>
            <a:pPr>
              <a:defRPr/>
            </a:pPr>
            <a:r>
              <a:rPr lang="en-US"/>
              <a:t>ID Selector</a:t>
            </a:r>
          </a:p>
        </p:txBody>
      </p:sp>
    </p:spTree>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Content Placeholder 2">
            <a:extLst>
              <a:ext uri="{FF2B5EF4-FFF2-40B4-BE49-F238E27FC236}">
                <a16:creationId xmlns:a16="http://schemas.microsoft.com/office/drawing/2014/main" id="{33C78496-BED1-4EA4-962F-E037261E5751}"/>
              </a:ext>
            </a:extLst>
          </p:cNvPr>
          <p:cNvSpPr>
            <a:spLocks noGrp="1"/>
          </p:cNvSpPr>
          <p:nvPr>
            <p:ph idx="1"/>
          </p:nvPr>
        </p:nvSpPr>
        <p:spPr/>
        <p:txBody>
          <a:bodyPr/>
          <a:lstStyle/>
          <a:p>
            <a:pPr eaLnBrk="1" hangingPunct="1">
              <a:spcBef>
                <a:spcPct val="0"/>
              </a:spcBef>
            </a:pPr>
            <a:r>
              <a:rPr lang="en-US" altLang="en-US"/>
              <a:t>VD: </a:t>
            </a:r>
            <a:r>
              <a:rPr lang="vi-VN" altLang="en-US"/>
              <a:t>đoạn</a:t>
            </a:r>
            <a:r>
              <a:rPr lang="en-US" altLang="en-US"/>
              <a:t> mã sau </a:t>
            </a:r>
            <a:r>
              <a:rPr lang="vi-VN" altLang="en-US"/>
              <a:t>đâ</a:t>
            </a:r>
            <a:r>
              <a:rPr lang="en-US" altLang="en-US"/>
              <a:t>y có thể hiệu lực cho thẻ </a:t>
            </a:r>
            <a:r>
              <a:rPr lang="vi-VN" altLang="en-US"/>
              <a:t>đầ</a:t>
            </a:r>
            <a:r>
              <a:rPr lang="en-US" altLang="en-US"/>
              <a:t>u tiên có id là "xyz".</a:t>
            </a:r>
          </a:p>
          <a:p>
            <a:pPr eaLnBrk="1" hangingPunct="1">
              <a:spcBef>
                <a:spcPct val="0"/>
              </a:spcBef>
            </a:pPr>
            <a:endParaRPr lang="en-US" altLang="en-US"/>
          </a:p>
          <a:p>
            <a:pPr eaLnBrk="1" hangingPunct="1">
              <a:spcBef>
                <a:spcPct val="0"/>
              </a:spcBef>
            </a:pPr>
            <a:r>
              <a:rPr lang="en-US" altLang="en-US"/>
              <a:t>Khi sử dụng</a:t>
            </a:r>
          </a:p>
          <a:p>
            <a:pPr eaLnBrk="1" hangingPunct="1">
              <a:spcBef>
                <a:spcPct val="0"/>
              </a:spcBef>
            </a:pPr>
            <a:endParaRPr lang="en-US" altLang="en-US"/>
          </a:p>
        </p:txBody>
      </p:sp>
      <p:sp>
        <p:nvSpPr>
          <p:cNvPr id="30723" name="TextBox 3">
            <a:extLst>
              <a:ext uri="{FF2B5EF4-FFF2-40B4-BE49-F238E27FC236}">
                <a16:creationId xmlns:a16="http://schemas.microsoft.com/office/drawing/2014/main" id="{FA705CD8-9EED-4D19-AFFE-77A9268EBD91}"/>
              </a:ext>
            </a:extLst>
          </p:cNvPr>
          <p:cNvSpPr txBox="1">
            <a:spLocks noChangeArrowheads="1"/>
          </p:cNvSpPr>
          <p:nvPr/>
        </p:nvSpPr>
        <p:spPr bwMode="auto">
          <a:xfrm>
            <a:off x="4343400" y="2514601"/>
            <a:ext cx="29543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400" b="1">
                <a:solidFill>
                  <a:srgbClr val="FF0000"/>
                </a:solidFill>
                <a:latin typeface="Constantia" panose="02030602050306030303" pitchFamily="18" charset="0"/>
              </a:rPr>
              <a:t>#xyz   </a:t>
            </a:r>
            <a:r>
              <a:rPr lang="en-US" altLang="en-US" sz="2400" b="1">
                <a:latin typeface="Constantia" panose="02030602050306030303" pitchFamily="18" charset="0"/>
              </a:rPr>
              <a:t>{</a:t>
            </a:r>
            <a:r>
              <a:rPr lang="en-US" altLang="en-US" sz="2400" b="1">
                <a:solidFill>
                  <a:srgbClr val="0070C0"/>
                </a:solidFill>
                <a:latin typeface="Constantia" panose="02030602050306030303" pitchFamily="18" charset="0"/>
              </a:rPr>
              <a:t>color</a:t>
            </a:r>
            <a:r>
              <a:rPr lang="en-US" altLang="en-US" sz="2400" b="1">
                <a:latin typeface="Constantia" panose="02030602050306030303" pitchFamily="18" charset="0"/>
              </a:rPr>
              <a:t>: </a:t>
            </a:r>
            <a:r>
              <a:rPr lang="en-US" altLang="en-US" sz="2400" b="1">
                <a:solidFill>
                  <a:srgbClr val="00B050"/>
                </a:solidFill>
                <a:latin typeface="Constantia" panose="02030602050306030303" pitchFamily="18" charset="0"/>
              </a:rPr>
              <a:t>red</a:t>
            </a:r>
            <a:r>
              <a:rPr lang="en-US" altLang="en-US" sz="2400" b="1">
                <a:latin typeface="Constantia" panose="02030602050306030303" pitchFamily="18" charset="0"/>
              </a:rPr>
              <a:t>}	</a:t>
            </a:r>
          </a:p>
        </p:txBody>
      </p:sp>
      <p:sp>
        <p:nvSpPr>
          <p:cNvPr id="5" name="TextBox 4">
            <a:extLst>
              <a:ext uri="{FF2B5EF4-FFF2-40B4-BE49-F238E27FC236}">
                <a16:creationId xmlns:a16="http://schemas.microsoft.com/office/drawing/2014/main" id="{BB429857-E122-4787-8AF7-3F75AEA80182}"/>
              </a:ext>
            </a:extLst>
          </p:cNvPr>
          <p:cNvSpPr txBox="1"/>
          <p:nvPr/>
        </p:nvSpPr>
        <p:spPr>
          <a:xfrm>
            <a:off x="2819400" y="4343400"/>
            <a:ext cx="5742278" cy="707886"/>
          </a:xfrm>
          <a:prstGeom prst="rect">
            <a:avLst/>
          </a:prstGeom>
          <a:noFill/>
        </p:spPr>
        <p:txBody>
          <a:bodyPr wrap="none">
            <a:spAutoFit/>
          </a:bodyPr>
          <a:lstStyle/>
          <a:p>
            <a:pPr>
              <a:defRPr/>
            </a:pPr>
            <a:r>
              <a:rPr lang="en-US" sz="2000" b="1"/>
              <a:t>&lt;p </a:t>
            </a:r>
            <a:r>
              <a:rPr lang="en-US" sz="2000" b="1">
                <a:solidFill>
                  <a:srgbClr val="0070C0"/>
                </a:solidFill>
              </a:rPr>
              <a:t>id</a:t>
            </a:r>
            <a:r>
              <a:rPr lang="en-US" sz="2000" b="1"/>
              <a:t> = </a:t>
            </a:r>
            <a:r>
              <a:rPr lang="en-US" sz="2000" b="1">
                <a:solidFill>
                  <a:srgbClr val="00B050"/>
                </a:solidFill>
              </a:rPr>
              <a:t>"xyz"</a:t>
            </a:r>
            <a:r>
              <a:rPr lang="en-US" sz="2000" b="1"/>
              <a:t>&gt; </a:t>
            </a:r>
            <a:r>
              <a:rPr lang="vi-VN" sz="2000" b="1">
                <a:solidFill>
                  <a:schemeClr val="accent1">
                    <a:lumMod val="75000"/>
                  </a:schemeClr>
                </a:solidFill>
              </a:rPr>
              <a:t>đoạn</a:t>
            </a:r>
            <a:r>
              <a:rPr lang="en-US" sz="2000" b="1">
                <a:solidFill>
                  <a:schemeClr val="accent1">
                    <a:lumMod val="75000"/>
                  </a:schemeClr>
                </a:solidFill>
              </a:rPr>
              <a:t> v</a:t>
            </a:r>
            <a:r>
              <a:rPr lang="vi-VN" sz="2000" b="1">
                <a:solidFill>
                  <a:schemeClr val="accent1">
                    <a:lumMod val="75000"/>
                  </a:schemeClr>
                </a:solidFill>
              </a:rPr>
              <a:t>ă</a:t>
            </a:r>
            <a:r>
              <a:rPr lang="en-US" sz="2000" b="1">
                <a:solidFill>
                  <a:schemeClr val="accent1">
                    <a:lumMod val="75000"/>
                  </a:schemeClr>
                </a:solidFill>
              </a:rPr>
              <a:t>n bản có hiệu lực </a:t>
            </a:r>
            <a:r>
              <a:rPr lang="en-US" sz="2000" b="1"/>
              <a:t>&lt;/p&gt;</a:t>
            </a:r>
          </a:p>
          <a:p>
            <a:pPr>
              <a:defRPr/>
            </a:pPr>
            <a:r>
              <a:rPr lang="en-US" sz="2000" b="1"/>
              <a:t>&lt;b </a:t>
            </a:r>
            <a:r>
              <a:rPr lang="en-US" sz="2000" b="1">
                <a:solidFill>
                  <a:srgbClr val="0070C0"/>
                </a:solidFill>
              </a:rPr>
              <a:t>id</a:t>
            </a:r>
            <a:r>
              <a:rPr lang="en-US" sz="2000" b="1"/>
              <a:t> = </a:t>
            </a:r>
            <a:r>
              <a:rPr lang="en-US" sz="2000" b="1">
                <a:solidFill>
                  <a:srgbClr val="00B050"/>
                </a:solidFill>
              </a:rPr>
              <a:t>"xyz"</a:t>
            </a:r>
            <a:r>
              <a:rPr lang="en-US" sz="2000" b="1"/>
              <a:t>&gt; </a:t>
            </a:r>
            <a:r>
              <a:rPr lang="vi-VN" sz="2000" b="1">
                <a:solidFill>
                  <a:schemeClr val="accent1">
                    <a:lumMod val="75000"/>
                  </a:schemeClr>
                </a:solidFill>
              </a:rPr>
              <a:t>đoạn</a:t>
            </a:r>
            <a:r>
              <a:rPr lang="en-US" sz="2000" b="1">
                <a:solidFill>
                  <a:schemeClr val="accent1">
                    <a:lumMod val="75000"/>
                  </a:schemeClr>
                </a:solidFill>
              </a:rPr>
              <a:t> v</a:t>
            </a:r>
            <a:r>
              <a:rPr lang="vi-VN" sz="2000" b="1">
                <a:solidFill>
                  <a:schemeClr val="accent1">
                    <a:lumMod val="75000"/>
                  </a:schemeClr>
                </a:solidFill>
              </a:rPr>
              <a:t>ă</a:t>
            </a:r>
            <a:r>
              <a:rPr lang="en-US" sz="2000" b="1">
                <a:solidFill>
                  <a:schemeClr val="accent1">
                    <a:lumMod val="75000"/>
                  </a:schemeClr>
                </a:solidFill>
              </a:rPr>
              <a:t>n bản không có hiệu lực</a:t>
            </a:r>
            <a:r>
              <a:rPr lang="en-US" sz="2000" b="1"/>
              <a:t> &lt;/b&gt;</a:t>
            </a:r>
          </a:p>
        </p:txBody>
      </p:sp>
      <p:sp>
        <p:nvSpPr>
          <p:cNvPr id="6" name="Slide Number Placeholder 5">
            <a:extLst>
              <a:ext uri="{FF2B5EF4-FFF2-40B4-BE49-F238E27FC236}">
                <a16:creationId xmlns:a16="http://schemas.microsoft.com/office/drawing/2014/main" id="{A1A89F76-3E72-4FE1-8CD0-05B3570BFCBC}"/>
              </a:ext>
            </a:extLst>
          </p:cNvPr>
          <p:cNvSpPr>
            <a:spLocks noGrp="1"/>
          </p:cNvSpPr>
          <p:nvPr>
            <p:ph type="sldNum" sz="quarter" idx="11"/>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C2D09374-6D60-46EE-8B39-2FEEFFE28303}" type="slidenum">
              <a:rPr lang="en-US" altLang="en-US">
                <a:solidFill>
                  <a:srgbClr val="045C75"/>
                </a:solidFill>
                <a:latin typeface="Constantia" panose="02030602050306030303" pitchFamily="18" charset="0"/>
              </a:rPr>
              <a:pPr eaLnBrk="1" hangingPunct="1"/>
              <a:t>221</a:t>
            </a:fld>
            <a:endParaRPr lang="en-US" altLang="en-US">
              <a:solidFill>
                <a:srgbClr val="045C75"/>
              </a:solidFill>
              <a:latin typeface="Constantia" panose="02030602050306030303" pitchFamily="18" charset="0"/>
            </a:endParaRPr>
          </a:p>
        </p:txBody>
      </p:sp>
      <p:sp>
        <p:nvSpPr>
          <p:cNvPr id="8" name="Title 7">
            <a:extLst>
              <a:ext uri="{FF2B5EF4-FFF2-40B4-BE49-F238E27FC236}">
                <a16:creationId xmlns:a16="http://schemas.microsoft.com/office/drawing/2014/main" id="{C992826A-0495-42BE-AD49-1DF2456B2778}"/>
              </a:ext>
            </a:extLst>
          </p:cNvPr>
          <p:cNvSpPr>
            <a:spLocks noGrp="1"/>
          </p:cNvSpPr>
          <p:nvPr>
            <p:ph type="title"/>
          </p:nvPr>
        </p:nvSpPr>
        <p:spPr>
          <a:xfrm>
            <a:off x="1981200" y="0"/>
            <a:ext cx="8458200" cy="666750"/>
          </a:xfrm>
        </p:spPr>
        <p:txBody>
          <a:bodyPr>
            <a:normAutofit fontScale="90000"/>
          </a:bodyPr>
          <a:lstStyle/>
          <a:p>
            <a:pPr>
              <a:defRPr/>
            </a:pPr>
            <a:r>
              <a:rPr lang="en-US"/>
              <a:t>ID Selector</a:t>
            </a:r>
          </a:p>
        </p:txBody>
      </p:sp>
    </p:spTree>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Content Placeholder 2">
            <a:extLst>
              <a:ext uri="{FF2B5EF4-FFF2-40B4-BE49-F238E27FC236}">
                <a16:creationId xmlns:a16="http://schemas.microsoft.com/office/drawing/2014/main" id="{6DEC7422-3ACD-4804-8817-60C7CD204931}"/>
              </a:ext>
            </a:extLst>
          </p:cNvPr>
          <p:cNvSpPr>
            <a:spLocks noGrp="1"/>
          </p:cNvSpPr>
          <p:nvPr>
            <p:ph idx="1"/>
          </p:nvPr>
        </p:nvSpPr>
        <p:spPr/>
        <p:txBody>
          <a:bodyPr/>
          <a:lstStyle/>
          <a:p>
            <a:pPr algn="just" eaLnBrk="1" hangingPunct="1">
              <a:spcBef>
                <a:spcPct val="0"/>
              </a:spcBef>
            </a:pPr>
            <a:r>
              <a:rPr lang="en-US" altLang="en-US"/>
              <a:t>Dùng </a:t>
            </a:r>
            <a:r>
              <a:rPr lang="vi-VN" altLang="en-US"/>
              <a:t>để</a:t>
            </a:r>
            <a:r>
              <a:rPr lang="en-US" altLang="en-US"/>
              <a:t> chọn một thành phần/thẻ nằm bên trong thành phần/thẻ khác</a:t>
            </a:r>
          </a:p>
          <a:p>
            <a:pPr algn="just" eaLnBrk="1" hangingPunct="1">
              <a:spcBef>
                <a:spcPct val="0"/>
              </a:spcBef>
            </a:pPr>
            <a:r>
              <a:rPr lang="en-US" altLang="en-US"/>
              <a:t>VD: chỉ áp dụng style cho thẻ p nằm trong thẻ &lt;div&gt; </a:t>
            </a:r>
          </a:p>
        </p:txBody>
      </p:sp>
      <p:pic>
        <p:nvPicPr>
          <p:cNvPr id="31747" name="Picture 2">
            <a:extLst>
              <a:ext uri="{FF2B5EF4-FFF2-40B4-BE49-F238E27FC236}">
                <a16:creationId xmlns:a16="http://schemas.microsoft.com/office/drawing/2014/main" id="{E029C22B-25BE-4FA9-8481-F4C1ED9E11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8400" y="3505200"/>
            <a:ext cx="4800600" cy="305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48" name="Picture 3">
            <a:extLst>
              <a:ext uri="{FF2B5EF4-FFF2-40B4-BE49-F238E27FC236}">
                <a16:creationId xmlns:a16="http://schemas.microsoft.com/office/drawing/2014/main" id="{BF9B9E34-0231-43F4-B19D-F0190F903C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62801" y="3429001"/>
            <a:ext cx="3190875" cy="1266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Slide Number Placeholder 5">
            <a:extLst>
              <a:ext uri="{FF2B5EF4-FFF2-40B4-BE49-F238E27FC236}">
                <a16:creationId xmlns:a16="http://schemas.microsoft.com/office/drawing/2014/main" id="{C1F0FB20-1518-4159-ACA4-134F9E5C3F15}"/>
              </a:ext>
            </a:extLst>
          </p:cNvPr>
          <p:cNvSpPr>
            <a:spLocks noGrp="1"/>
          </p:cNvSpPr>
          <p:nvPr>
            <p:ph type="sldNum" sz="quarter" idx="11"/>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CFD8F013-7CD5-4546-A676-3A62ADFEC260}" type="slidenum">
              <a:rPr lang="en-US" altLang="en-US">
                <a:solidFill>
                  <a:srgbClr val="045C75"/>
                </a:solidFill>
                <a:latin typeface="Constantia" panose="02030602050306030303" pitchFamily="18" charset="0"/>
              </a:rPr>
              <a:pPr eaLnBrk="1" hangingPunct="1"/>
              <a:t>222</a:t>
            </a:fld>
            <a:endParaRPr lang="en-US" altLang="en-US">
              <a:solidFill>
                <a:srgbClr val="045C75"/>
              </a:solidFill>
              <a:latin typeface="Constantia" panose="02030602050306030303" pitchFamily="18" charset="0"/>
            </a:endParaRPr>
          </a:p>
        </p:txBody>
      </p:sp>
      <p:sp>
        <p:nvSpPr>
          <p:cNvPr id="8" name="Title 7">
            <a:extLst>
              <a:ext uri="{FF2B5EF4-FFF2-40B4-BE49-F238E27FC236}">
                <a16:creationId xmlns:a16="http://schemas.microsoft.com/office/drawing/2014/main" id="{22068670-15DE-47C2-A87E-0903C2FAB173}"/>
              </a:ext>
            </a:extLst>
          </p:cNvPr>
          <p:cNvSpPr>
            <a:spLocks noGrp="1"/>
          </p:cNvSpPr>
          <p:nvPr>
            <p:ph type="title"/>
          </p:nvPr>
        </p:nvSpPr>
        <p:spPr>
          <a:xfrm>
            <a:off x="1981200" y="0"/>
            <a:ext cx="8458200" cy="666750"/>
          </a:xfrm>
        </p:spPr>
        <p:txBody>
          <a:bodyPr>
            <a:normAutofit fontScale="90000"/>
          </a:bodyPr>
          <a:lstStyle/>
          <a:p>
            <a:pPr>
              <a:defRPr/>
            </a:pPr>
            <a:r>
              <a:rPr lang="en-US"/>
              <a:t>Descendant Selector</a:t>
            </a:r>
          </a:p>
        </p:txBody>
      </p:sp>
    </p:spTree>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Content Placeholder 2">
            <a:extLst>
              <a:ext uri="{FF2B5EF4-FFF2-40B4-BE49-F238E27FC236}">
                <a16:creationId xmlns:a16="http://schemas.microsoft.com/office/drawing/2014/main" id="{2BD80D61-CF4A-4D06-8CD5-D8F7781BD084}"/>
              </a:ext>
            </a:extLst>
          </p:cNvPr>
          <p:cNvSpPr>
            <a:spLocks noGrp="1"/>
          </p:cNvSpPr>
          <p:nvPr>
            <p:ph idx="1"/>
          </p:nvPr>
        </p:nvSpPr>
        <p:spPr/>
        <p:txBody>
          <a:bodyPr/>
          <a:lstStyle/>
          <a:p>
            <a:pPr eaLnBrk="1" hangingPunct="1">
              <a:spcBef>
                <a:spcPct val="0"/>
              </a:spcBef>
            </a:pPr>
            <a:r>
              <a:rPr lang="en-US" altLang="en-US"/>
              <a:t>Dùng </a:t>
            </a:r>
            <a:r>
              <a:rPr lang="vi-VN" altLang="en-US"/>
              <a:t>để</a:t>
            </a:r>
            <a:r>
              <a:rPr lang="en-US" altLang="en-US"/>
              <a:t> chọn thành phần/ thẻ con của một thành phần/thẻ khác</a:t>
            </a:r>
          </a:p>
          <a:p>
            <a:pPr eaLnBrk="1" hangingPunct="1">
              <a:spcBef>
                <a:spcPct val="0"/>
              </a:spcBef>
            </a:pPr>
            <a:r>
              <a:rPr lang="en-US" altLang="en-US"/>
              <a:t>Cú pháp:  </a:t>
            </a:r>
            <a:r>
              <a:rPr lang="en-US" altLang="en-US">
                <a:solidFill>
                  <a:srgbClr val="FF0000"/>
                </a:solidFill>
              </a:rPr>
              <a:t>thẻ</a:t>
            </a:r>
            <a:r>
              <a:rPr lang="en-US" altLang="en-US"/>
              <a:t> </a:t>
            </a:r>
            <a:r>
              <a:rPr lang="en-US" altLang="en-US">
                <a:solidFill>
                  <a:srgbClr val="FF0000"/>
                </a:solidFill>
              </a:rPr>
              <a:t>&gt; thẻ &gt; thẻ</a:t>
            </a:r>
            <a:r>
              <a:rPr lang="en-US" altLang="en-US"/>
              <a:t> …</a:t>
            </a:r>
          </a:p>
          <a:p>
            <a:pPr eaLnBrk="1" hangingPunct="1">
              <a:spcBef>
                <a:spcPct val="0"/>
              </a:spcBef>
            </a:pPr>
            <a:r>
              <a:rPr lang="en-US" altLang="en-US"/>
              <a:t>Ví dụ 1: chọn các thẻ p là con thẻ div</a:t>
            </a:r>
          </a:p>
          <a:p>
            <a:pPr eaLnBrk="1" hangingPunct="1">
              <a:spcBef>
                <a:spcPct val="0"/>
              </a:spcBef>
              <a:buFont typeface="Wingdings 2" panose="05020102010507070707" pitchFamily="18" charset="2"/>
              <a:buNone/>
            </a:pPr>
            <a:r>
              <a:rPr lang="en-US" altLang="en-US"/>
              <a:t>		</a:t>
            </a:r>
            <a:r>
              <a:rPr lang="en-US" altLang="en-US">
                <a:solidFill>
                  <a:srgbClr val="FF0000"/>
                </a:solidFill>
              </a:rPr>
              <a:t>div &gt; p</a:t>
            </a:r>
            <a:r>
              <a:rPr lang="en-US" altLang="en-US"/>
              <a:t> { color: red }</a:t>
            </a:r>
          </a:p>
          <a:p>
            <a:pPr eaLnBrk="1" hangingPunct="1">
              <a:spcBef>
                <a:spcPct val="0"/>
              </a:spcBef>
            </a:pPr>
            <a:r>
              <a:rPr lang="en-US" altLang="en-US"/>
              <a:t>Ví dụ 2: chọn các thẻ b là con thẻ p và thẻ p là con div</a:t>
            </a:r>
          </a:p>
          <a:p>
            <a:pPr eaLnBrk="1" hangingPunct="1">
              <a:spcBef>
                <a:spcPct val="0"/>
              </a:spcBef>
              <a:buFont typeface="Wingdings 2" panose="05020102010507070707" pitchFamily="18" charset="2"/>
              <a:buNone/>
            </a:pPr>
            <a:r>
              <a:rPr lang="en-US" altLang="en-US"/>
              <a:t>		</a:t>
            </a:r>
            <a:r>
              <a:rPr lang="en-US" altLang="en-US">
                <a:solidFill>
                  <a:srgbClr val="FF0000"/>
                </a:solidFill>
              </a:rPr>
              <a:t>div &gt; p &gt; b </a:t>
            </a:r>
            <a:r>
              <a:rPr lang="en-US" altLang="en-US"/>
              <a:t>{ color:red }</a:t>
            </a:r>
          </a:p>
        </p:txBody>
      </p:sp>
      <p:sp>
        <p:nvSpPr>
          <p:cNvPr id="4" name="Slide Number Placeholder 3">
            <a:extLst>
              <a:ext uri="{FF2B5EF4-FFF2-40B4-BE49-F238E27FC236}">
                <a16:creationId xmlns:a16="http://schemas.microsoft.com/office/drawing/2014/main" id="{D907F0DA-2A72-413A-90CD-6DEEB6164572}"/>
              </a:ext>
            </a:extLst>
          </p:cNvPr>
          <p:cNvSpPr>
            <a:spLocks noGrp="1"/>
          </p:cNvSpPr>
          <p:nvPr>
            <p:ph type="sldNum" sz="quarter" idx="11"/>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05FD1957-1712-4CFA-B48D-27CCE8D5EBDD}" type="slidenum">
              <a:rPr lang="en-US" altLang="en-US">
                <a:solidFill>
                  <a:srgbClr val="045C75"/>
                </a:solidFill>
                <a:latin typeface="Constantia" panose="02030602050306030303" pitchFamily="18" charset="0"/>
              </a:rPr>
              <a:pPr eaLnBrk="1" hangingPunct="1"/>
              <a:t>223</a:t>
            </a:fld>
            <a:endParaRPr lang="en-US" altLang="en-US">
              <a:solidFill>
                <a:srgbClr val="045C75"/>
              </a:solidFill>
              <a:latin typeface="Constantia" panose="02030602050306030303" pitchFamily="18" charset="0"/>
            </a:endParaRPr>
          </a:p>
        </p:txBody>
      </p:sp>
      <p:sp>
        <p:nvSpPr>
          <p:cNvPr id="6" name="Title 5">
            <a:extLst>
              <a:ext uri="{FF2B5EF4-FFF2-40B4-BE49-F238E27FC236}">
                <a16:creationId xmlns:a16="http://schemas.microsoft.com/office/drawing/2014/main" id="{86A71CBF-C883-467D-BCD2-B8284E64BDF2}"/>
              </a:ext>
            </a:extLst>
          </p:cNvPr>
          <p:cNvSpPr>
            <a:spLocks noGrp="1"/>
          </p:cNvSpPr>
          <p:nvPr>
            <p:ph type="title"/>
          </p:nvPr>
        </p:nvSpPr>
        <p:spPr>
          <a:xfrm>
            <a:off x="1981200" y="0"/>
            <a:ext cx="8458200" cy="666750"/>
          </a:xfrm>
        </p:spPr>
        <p:txBody>
          <a:bodyPr>
            <a:normAutofit fontScale="90000"/>
          </a:bodyPr>
          <a:lstStyle/>
          <a:p>
            <a:pPr>
              <a:defRPr/>
            </a:pPr>
            <a:r>
              <a:rPr lang="en-US"/>
              <a:t>Child Selector</a:t>
            </a:r>
          </a:p>
        </p:txBody>
      </p:sp>
    </p:spTree>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Content Placeholder 2">
            <a:extLst>
              <a:ext uri="{FF2B5EF4-FFF2-40B4-BE49-F238E27FC236}">
                <a16:creationId xmlns:a16="http://schemas.microsoft.com/office/drawing/2014/main" id="{C5041F95-00B7-4805-A2C4-D4F3BB21CFD9}"/>
              </a:ext>
            </a:extLst>
          </p:cNvPr>
          <p:cNvSpPr>
            <a:spLocks noGrp="1"/>
          </p:cNvSpPr>
          <p:nvPr>
            <p:ph idx="1"/>
          </p:nvPr>
        </p:nvSpPr>
        <p:spPr/>
        <p:txBody>
          <a:bodyPr/>
          <a:lstStyle/>
          <a:p>
            <a:pPr eaLnBrk="1" hangingPunct="1">
              <a:spcBef>
                <a:spcPct val="0"/>
              </a:spcBef>
            </a:pPr>
            <a:r>
              <a:rPr lang="en-US" altLang="en-US"/>
              <a:t>Cho phép chọn các phần tử/thẻ dựa vào thuộc tính của các phần tử thẻ</a:t>
            </a:r>
          </a:p>
        </p:txBody>
      </p:sp>
      <p:pic>
        <p:nvPicPr>
          <p:cNvPr id="33795" name="Picture 2">
            <a:extLst>
              <a:ext uri="{FF2B5EF4-FFF2-40B4-BE49-F238E27FC236}">
                <a16:creationId xmlns:a16="http://schemas.microsoft.com/office/drawing/2014/main" id="{EF0C259F-06E1-442F-821B-88AC2CB2F9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2201" y="2667000"/>
            <a:ext cx="7339013"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4">
            <a:extLst>
              <a:ext uri="{FF2B5EF4-FFF2-40B4-BE49-F238E27FC236}">
                <a16:creationId xmlns:a16="http://schemas.microsoft.com/office/drawing/2014/main" id="{5FEE6FF2-04D6-4DFC-97FF-C06FBF851F8B}"/>
              </a:ext>
            </a:extLst>
          </p:cNvPr>
          <p:cNvSpPr>
            <a:spLocks noGrp="1"/>
          </p:cNvSpPr>
          <p:nvPr>
            <p:ph type="sldNum" sz="quarter" idx="11"/>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5B970C9A-F5D5-4254-A272-86CA8E7C7714}" type="slidenum">
              <a:rPr lang="en-US" altLang="en-US">
                <a:solidFill>
                  <a:srgbClr val="045C75"/>
                </a:solidFill>
                <a:latin typeface="Constantia" panose="02030602050306030303" pitchFamily="18" charset="0"/>
              </a:rPr>
              <a:pPr eaLnBrk="1" hangingPunct="1"/>
              <a:t>224</a:t>
            </a:fld>
            <a:endParaRPr lang="en-US" altLang="en-US">
              <a:solidFill>
                <a:srgbClr val="045C75"/>
              </a:solidFill>
              <a:latin typeface="Constantia" panose="02030602050306030303" pitchFamily="18" charset="0"/>
            </a:endParaRPr>
          </a:p>
        </p:txBody>
      </p:sp>
      <p:sp>
        <p:nvSpPr>
          <p:cNvPr id="7" name="Title 6">
            <a:extLst>
              <a:ext uri="{FF2B5EF4-FFF2-40B4-BE49-F238E27FC236}">
                <a16:creationId xmlns:a16="http://schemas.microsoft.com/office/drawing/2014/main" id="{936EDD72-134C-40B4-961E-70213CA71547}"/>
              </a:ext>
            </a:extLst>
          </p:cNvPr>
          <p:cNvSpPr>
            <a:spLocks noGrp="1"/>
          </p:cNvSpPr>
          <p:nvPr>
            <p:ph type="title"/>
          </p:nvPr>
        </p:nvSpPr>
        <p:spPr>
          <a:xfrm>
            <a:off x="1981200" y="0"/>
            <a:ext cx="8458200" cy="666750"/>
          </a:xfrm>
        </p:spPr>
        <p:txBody>
          <a:bodyPr>
            <a:normAutofit fontScale="90000"/>
          </a:bodyPr>
          <a:lstStyle/>
          <a:p>
            <a:pPr>
              <a:defRPr/>
            </a:pPr>
            <a:r>
              <a:rPr lang="en-US"/>
              <a:t>Attribute Selector</a:t>
            </a:r>
          </a:p>
        </p:txBody>
      </p:sp>
    </p:spTree>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Content Placeholder 2">
            <a:extLst>
              <a:ext uri="{FF2B5EF4-FFF2-40B4-BE49-F238E27FC236}">
                <a16:creationId xmlns:a16="http://schemas.microsoft.com/office/drawing/2014/main" id="{3A5F1E1C-BD1B-4135-BF9F-8034EAB2B134}"/>
              </a:ext>
            </a:extLst>
          </p:cNvPr>
          <p:cNvSpPr>
            <a:spLocks noGrp="1"/>
          </p:cNvSpPr>
          <p:nvPr>
            <p:ph idx="1"/>
          </p:nvPr>
        </p:nvSpPr>
        <p:spPr/>
        <p:txBody>
          <a:bodyPr/>
          <a:lstStyle/>
          <a:p>
            <a:pPr eaLnBrk="1" hangingPunct="1">
              <a:spcBef>
                <a:spcPct val="0"/>
              </a:spcBef>
            </a:pPr>
            <a:r>
              <a:rPr lang="en-US" altLang="en-US" dirty="0"/>
              <a:t>VD 1: </a:t>
            </a:r>
            <a:r>
              <a:rPr lang="en-US" altLang="en-US" dirty="0" err="1"/>
              <a:t>chọn</a:t>
            </a:r>
            <a:r>
              <a:rPr lang="en-US" altLang="en-US" dirty="0"/>
              <a:t> </a:t>
            </a:r>
            <a:r>
              <a:rPr lang="en-US" altLang="en-US" dirty="0" err="1"/>
              <a:t>thẻ</a:t>
            </a:r>
            <a:r>
              <a:rPr lang="en-US" altLang="en-US" dirty="0"/>
              <a:t> p </a:t>
            </a:r>
            <a:r>
              <a:rPr lang="en-US" altLang="en-US" dirty="0" err="1"/>
              <a:t>có</a:t>
            </a:r>
            <a:r>
              <a:rPr lang="en-US" altLang="en-US" dirty="0"/>
              <a:t> </a:t>
            </a:r>
            <a:r>
              <a:rPr lang="en-US" altLang="en-US" dirty="0" err="1"/>
              <a:t>chứa</a:t>
            </a:r>
            <a:r>
              <a:rPr lang="en-US" altLang="en-US" dirty="0"/>
              <a:t> </a:t>
            </a:r>
            <a:r>
              <a:rPr lang="en-US" altLang="en-US" dirty="0" err="1"/>
              <a:t>thuộc</a:t>
            </a:r>
            <a:r>
              <a:rPr lang="en-US" altLang="en-US" dirty="0"/>
              <a:t> </a:t>
            </a:r>
            <a:r>
              <a:rPr lang="en-US" altLang="en-US" dirty="0" err="1"/>
              <a:t>tính</a:t>
            </a:r>
            <a:r>
              <a:rPr lang="en-US" altLang="en-US" dirty="0"/>
              <a:t> title</a:t>
            </a:r>
          </a:p>
          <a:p>
            <a:pPr eaLnBrk="1" hangingPunct="1">
              <a:spcBef>
                <a:spcPct val="0"/>
              </a:spcBef>
            </a:pPr>
            <a:endParaRPr lang="en-US" altLang="en-US" dirty="0"/>
          </a:p>
          <a:p>
            <a:pPr eaLnBrk="1" hangingPunct="1">
              <a:spcBef>
                <a:spcPct val="0"/>
              </a:spcBef>
            </a:pPr>
            <a:endParaRPr lang="en-US" altLang="en-US" dirty="0"/>
          </a:p>
          <a:p>
            <a:pPr eaLnBrk="1" hangingPunct="1">
              <a:spcBef>
                <a:spcPct val="0"/>
              </a:spcBef>
            </a:pPr>
            <a:endParaRPr lang="en-US" altLang="en-US" dirty="0"/>
          </a:p>
          <a:p>
            <a:pPr eaLnBrk="1" hangingPunct="1">
              <a:spcBef>
                <a:spcPct val="0"/>
              </a:spcBef>
            </a:pPr>
            <a:r>
              <a:rPr lang="en-US" altLang="en-US" dirty="0"/>
              <a:t>VD2: </a:t>
            </a:r>
            <a:r>
              <a:rPr lang="en-US" altLang="en-US" dirty="0" err="1"/>
              <a:t>chọn</a:t>
            </a:r>
            <a:r>
              <a:rPr lang="en-US" altLang="en-US" dirty="0"/>
              <a:t> </a:t>
            </a:r>
            <a:r>
              <a:rPr lang="en-US" altLang="en-US" dirty="0" err="1"/>
              <a:t>thẻ</a:t>
            </a:r>
            <a:r>
              <a:rPr lang="en-US" altLang="en-US" dirty="0"/>
              <a:t> </a:t>
            </a:r>
            <a:r>
              <a:rPr lang="en-US" altLang="en-US" dirty="0" err="1"/>
              <a:t>có</a:t>
            </a:r>
            <a:r>
              <a:rPr lang="en-US" altLang="en-US" dirty="0"/>
              <a:t> </a:t>
            </a:r>
            <a:r>
              <a:rPr lang="vi-VN" altLang="en-US" dirty="0"/>
              <a:t>đị</a:t>
            </a:r>
            <a:r>
              <a:rPr lang="en-US" altLang="en-US" dirty="0" err="1"/>
              <a:t>nh</a:t>
            </a:r>
            <a:r>
              <a:rPr lang="en-US" altLang="en-US" dirty="0"/>
              <a:t> </a:t>
            </a:r>
            <a:r>
              <a:rPr lang="en-US" altLang="en-US" dirty="0" err="1"/>
              <a:t>nghĩa</a:t>
            </a:r>
            <a:r>
              <a:rPr lang="en-US" altLang="en-US" dirty="0"/>
              <a:t> </a:t>
            </a:r>
            <a:r>
              <a:rPr lang="en-US" altLang="en-US" dirty="0" err="1"/>
              <a:t>thuộc</a:t>
            </a:r>
            <a:r>
              <a:rPr lang="en-US" altLang="en-US" dirty="0"/>
              <a:t> </a:t>
            </a:r>
            <a:r>
              <a:rPr lang="en-US" altLang="en-US" dirty="0" err="1"/>
              <a:t>tính</a:t>
            </a:r>
            <a:r>
              <a:rPr lang="en-US" altLang="en-US" dirty="0"/>
              <a:t> title </a:t>
            </a:r>
            <a:r>
              <a:rPr lang="en-US" altLang="en-US" dirty="0" err="1"/>
              <a:t>là</a:t>
            </a:r>
            <a:r>
              <a:rPr lang="en-US" altLang="en-US" dirty="0"/>
              <a:t> “</a:t>
            </a:r>
            <a:r>
              <a:rPr lang="en-US" altLang="en-US" dirty="0" err="1"/>
              <a:t>xyz</a:t>
            </a:r>
            <a:r>
              <a:rPr lang="en-US" altLang="en-US" dirty="0"/>
              <a:t>”</a:t>
            </a:r>
          </a:p>
          <a:p>
            <a:pPr eaLnBrk="1" hangingPunct="1">
              <a:spcBef>
                <a:spcPct val="0"/>
              </a:spcBef>
            </a:pPr>
            <a:endParaRPr lang="en-US" altLang="en-US" dirty="0"/>
          </a:p>
        </p:txBody>
      </p:sp>
      <p:pic>
        <p:nvPicPr>
          <p:cNvPr id="34819" name="Picture 2">
            <a:extLst>
              <a:ext uri="{FF2B5EF4-FFF2-40B4-BE49-F238E27FC236}">
                <a16:creationId xmlns:a16="http://schemas.microsoft.com/office/drawing/2014/main" id="{00AF6977-7F56-46B9-A48B-34349EF6B5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0800" y="2209800"/>
            <a:ext cx="70612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0" name="Picture 3">
            <a:extLst>
              <a:ext uri="{FF2B5EF4-FFF2-40B4-BE49-F238E27FC236}">
                <a16:creationId xmlns:a16="http://schemas.microsoft.com/office/drawing/2014/main" id="{21215560-E48E-4585-9CA7-26032E7991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4600" y="4648201"/>
            <a:ext cx="7086600" cy="1077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Slide Number Placeholder 5">
            <a:extLst>
              <a:ext uri="{FF2B5EF4-FFF2-40B4-BE49-F238E27FC236}">
                <a16:creationId xmlns:a16="http://schemas.microsoft.com/office/drawing/2014/main" id="{1B356845-DA34-4871-A1C3-779488948B54}"/>
              </a:ext>
            </a:extLst>
          </p:cNvPr>
          <p:cNvSpPr>
            <a:spLocks noGrp="1"/>
          </p:cNvSpPr>
          <p:nvPr>
            <p:ph type="sldNum" sz="quarter" idx="11"/>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8ECDBDD5-2845-47FB-88E8-319E3069D510}" type="slidenum">
              <a:rPr lang="en-US" altLang="en-US">
                <a:solidFill>
                  <a:srgbClr val="045C75"/>
                </a:solidFill>
                <a:latin typeface="Constantia" panose="02030602050306030303" pitchFamily="18" charset="0"/>
              </a:rPr>
              <a:pPr eaLnBrk="1" hangingPunct="1"/>
              <a:t>225</a:t>
            </a:fld>
            <a:endParaRPr lang="en-US" altLang="en-US">
              <a:solidFill>
                <a:srgbClr val="045C75"/>
              </a:solidFill>
              <a:latin typeface="Constantia" panose="02030602050306030303" pitchFamily="18" charset="0"/>
            </a:endParaRPr>
          </a:p>
        </p:txBody>
      </p:sp>
      <p:sp>
        <p:nvSpPr>
          <p:cNvPr id="8" name="Title 7">
            <a:extLst>
              <a:ext uri="{FF2B5EF4-FFF2-40B4-BE49-F238E27FC236}">
                <a16:creationId xmlns:a16="http://schemas.microsoft.com/office/drawing/2014/main" id="{4AA6B854-66DA-4876-A094-9A972E618097}"/>
              </a:ext>
            </a:extLst>
          </p:cNvPr>
          <p:cNvSpPr>
            <a:spLocks noGrp="1"/>
          </p:cNvSpPr>
          <p:nvPr>
            <p:ph type="title"/>
          </p:nvPr>
        </p:nvSpPr>
        <p:spPr>
          <a:xfrm>
            <a:off x="1981200" y="0"/>
            <a:ext cx="8458200" cy="666750"/>
          </a:xfrm>
        </p:spPr>
        <p:txBody>
          <a:bodyPr>
            <a:normAutofit fontScale="90000"/>
          </a:bodyPr>
          <a:lstStyle/>
          <a:p>
            <a:pPr>
              <a:defRPr/>
            </a:pPr>
            <a:r>
              <a:rPr lang="en-US"/>
              <a:t>Attribute Selector</a:t>
            </a:r>
          </a:p>
        </p:txBody>
      </p:sp>
    </p:spTree>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20B08A8-7B4B-4235-981C-F1D6D4CC04D6}"/>
              </a:ext>
            </a:extLst>
          </p:cNvPr>
          <p:cNvSpPr>
            <a:spLocks noGrp="1"/>
          </p:cNvSpPr>
          <p:nvPr>
            <p:ph idx="1"/>
          </p:nvPr>
        </p:nvSpPr>
        <p:spPr>
          <a:xfrm>
            <a:off x="1981200" y="1143000"/>
            <a:ext cx="8229600" cy="4800600"/>
          </a:xfrm>
        </p:spPr>
        <p:txBody>
          <a:bodyPr>
            <a:normAutofit/>
          </a:bodyPr>
          <a:lstStyle/>
          <a:p>
            <a:pPr marL="274320" indent="-274320">
              <a:buClr>
                <a:schemeClr val="accent3"/>
              </a:buClr>
              <a:buFont typeface="Wingdings 2"/>
              <a:buChar char=""/>
              <a:defRPr/>
            </a:pPr>
            <a:r>
              <a:rPr lang="en-US"/>
              <a:t>VD3: chọn thẻ h3 nếu trong danh sách các giá trị thuộc tính class có chứa giá trị class2</a:t>
            </a:r>
          </a:p>
          <a:p>
            <a:pPr marL="274320" indent="-274320">
              <a:buClr>
                <a:schemeClr val="accent3"/>
              </a:buClr>
              <a:buFont typeface="Wingdings 2"/>
              <a:buChar char=""/>
              <a:defRPr/>
            </a:pPr>
            <a:endParaRPr lang="en-US"/>
          </a:p>
          <a:p>
            <a:pPr marL="274320" indent="-274320">
              <a:buClr>
                <a:schemeClr val="accent3"/>
              </a:buClr>
              <a:buFont typeface="Wingdings 2"/>
              <a:buChar char=""/>
              <a:defRPr/>
            </a:pPr>
            <a:endParaRPr lang="en-US"/>
          </a:p>
          <a:p>
            <a:pPr marL="274320" indent="-274320">
              <a:buClr>
                <a:schemeClr val="accent3"/>
              </a:buClr>
              <a:buFont typeface="Wingdings 2"/>
              <a:buChar char=""/>
              <a:defRPr/>
            </a:pPr>
            <a:r>
              <a:rPr lang="en-US"/>
              <a:t>VD4: chọn thẻ a có giá trị thuộc tính href kết thúc là ".html“</a:t>
            </a:r>
          </a:p>
          <a:p>
            <a:pPr marL="274320" indent="-274320">
              <a:buClr>
                <a:schemeClr val="accent3"/>
              </a:buClr>
              <a:buFont typeface="Wingdings 2"/>
              <a:buChar char=""/>
              <a:defRPr/>
            </a:pPr>
            <a:endParaRPr lang="en-US"/>
          </a:p>
          <a:p>
            <a:pPr marL="274320" indent="-274320">
              <a:buClr>
                <a:schemeClr val="accent3"/>
              </a:buClr>
              <a:buFont typeface="Wingdings 2"/>
              <a:buChar char=""/>
              <a:defRPr/>
            </a:pPr>
            <a:r>
              <a:rPr lang="en-US"/>
              <a:t>VD5: chọn thẻ p có thuộc tính foo có dạng “bar-?”</a:t>
            </a:r>
          </a:p>
          <a:p>
            <a:pPr marL="274320" indent="-274320">
              <a:buClr>
                <a:schemeClr val="accent3"/>
              </a:buClr>
              <a:buFont typeface="Wingdings 2"/>
              <a:buChar char=""/>
              <a:defRPr/>
            </a:pPr>
            <a:endParaRPr lang="en-US"/>
          </a:p>
        </p:txBody>
      </p:sp>
      <p:pic>
        <p:nvPicPr>
          <p:cNvPr id="35843" name="Picture 2">
            <a:extLst>
              <a:ext uri="{FF2B5EF4-FFF2-40B4-BE49-F238E27FC236}">
                <a16:creationId xmlns:a16="http://schemas.microsoft.com/office/drawing/2014/main" id="{799361A6-7506-4D18-B4B9-7F005C7774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43201" y="2362200"/>
            <a:ext cx="7199313"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44" name="Picture 3">
            <a:extLst>
              <a:ext uri="{FF2B5EF4-FFF2-40B4-BE49-F238E27FC236}">
                <a16:creationId xmlns:a16="http://schemas.microsoft.com/office/drawing/2014/main" id="{67A8B8E1-E2AA-416E-8BA6-07B76C5A51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95600" y="4648200"/>
            <a:ext cx="49037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45" name="Picture 4">
            <a:extLst>
              <a:ext uri="{FF2B5EF4-FFF2-40B4-BE49-F238E27FC236}">
                <a16:creationId xmlns:a16="http://schemas.microsoft.com/office/drawing/2014/main" id="{236353E2-7580-4389-8BBF-97FA44B7C8C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19400" y="5715001"/>
            <a:ext cx="5619750" cy="1000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lide Number Placeholder 6">
            <a:extLst>
              <a:ext uri="{FF2B5EF4-FFF2-40B4-BE49-F238E27FC236}">
                <a16:creationId xmlns:a16="http://schemas.microsoft.com/office/drawing/2014/main" id="{C744FA8C-8F4A-433A-8BB9-B16FB8CB0FC5}"/>
              </a:ext>
            </a:extLst>
          </p:cNvPr>
          <p:cNvSpPr>
            <a:spLocks noGrp="1"/>
          </p:cNvSpPr>
          <p:nvPr>
            <p:ph type="sldNum" sz="quarter" idx="11"/>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DBE50DB5-3FCD-4EF1-8485-83FFB3C015A5}" type="slidenum">
              <a:rPr lang="en-US" altLang="en-US">
                <a:solidFill>
                  <a:srgbClr val="045C75"/>
                </a:solidFill>
                <a:latin typeface="Constantia" panose="02030602050306030303" pitchFamily="18" charset="0"/>
              </a:rPr>
              <a:pPr eaLnBrk="1" hangingPunct="1"/>
              <a:t>226</a:t>
            </a:fld>
            <a:endParaRPr lang="en-US" altLang="en-US">
              <a:solidFill>
                <a:srgbClr val="045C75"/>
              </a:solidFill>
              <a:latin typeface="Constantia" panose="02030602050306030303" pitchFamily="18" charset="0"/>
            </a:endParaRPr>
          </a:p>
        </p:txBody>
      </p:sp>
      <p:sp>
        <p:nvSpPr>
          <p:cNvPr id="9" name="Title 8">
            <a:extLst>
              <a:ext uri="{FF2B5EF4-FFF2-40B4-BE49-F238E27FC236}">
                <a16:creationId xmlns:a16="http://schemas.microsoft.com/office/drawing/2014/main" id="{8F3ABE0E-1EA2-4B10-AD34-55500A8C59CC}"/>
              </a:ext>
            </a:extLst>
          </p:cNvPr>
          <p:cNvSpPr>
            <a:spLocks noGrp="1"/>
          </p:cNvSpPr>
          <p:nvPr>
            <p:ph type="title"/>
          </p:nvPr>
        </p:nvSpPr>
        <p:spPr>
          <a:xfrm>
            <a:off x="1981200" y="0"/>
            <a:ext cx="8458200" cy="666750"/>
          </a:xfrm>
        </p:spPr>
        <p:txBody>
          <a:bodyPr>
            <a:normAutofit fontScale="90000"/>
          </a:bodyPr>
          <a:lstStyle/>
          <a:p>
            <a:pPr>
              <a:defRPr/>
            </a:pPr>
            <a:r>
              <a:rPr lang="en-US"/>
              <a:t>Attribute Selector</a:t>
            </a:r>
          </a:p>
        </p:txBody>
      </p:sp>
    </p:spTree>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Content Placeholder 2">
            <a:extLst>
              <a:ext uri="{FF2B5EF4-FFF2-40B4-BE49-F238E27FC236}">
                <a16:creationId xmlns:a16="http://schemas.microsoft.com/office/drawing/2014/main" id="{B779FB6B-4FA9-4377-A385-970C9D07404D}"/>
              </a:ext>
            </a:extLst>
          </p:cNvPr>
          <p:cNvSpPr>
            <a:spLocks noGrp="1"/>
          </p:cNvSpPr>
          <p:nvPr>
            <p:ph idx="1"/>
          </p:nvPr>
        </p:nvSpPr>
        <p:spPr/>
        <p:txBody>
          <a:bodyPr/>
          <a:lstStyle/>
          <a:p>
            <a:pPr eaLnBrk="1" hangingPunct="1">
              <a:spcBef>
                <a:spcPct val="0"/>
              </a:spcBef>
            </a:pPr>
            <a:r>
              <a:rPr lang="en-US" altLang="en-US"/>
              <a:t>Cho phép </a:t>
            </a:r>
            <a:r>
              <a:rPr lang="vi-VN" altLang="en-US"/>
              <a:t>đị</a:t>
            </a:r>
            <a:r>
              <a:rPr lang="en-US" altLang="en-US"/>
              <a:t>nh dạng các phần tử không nằm trong document tree.</a:t>
            </a:r>
          </a:p>
          <a:p>
            <a:pPr lvl="1" eaLnBrk="1" hangingPunct="1">
              <a:spcBef>
                <a:spcPct val="0"/>
              </a:spcBef>
            </a:pPr>
            <a:r>
              <a:rPr lang="vi-VN" altLang="en-US"/>
              <a:t>Đị</a:t>
            </a:r>
            <a:r>
              <a:rPr lang="en-US" altLang="en-US"/>
              <a:t>nh dạng trạng thái liên kết, </a:t>
            </a:r>
            <a:r>
              <a:rPr lang="vi-VN" altLang="en-US"/>
              <a:t>đị</a:t>
            </a:r>
            <a:r>
              <a:rPr lang="en-US" altLang="en-US"/>
              <a:t>nh dạng cho ký tự </a:t>
            </a:r>
            <a:r>
              <a:rPr lang="vi-VN" altLang="en-US"/>
              <a:t>đầ</a:t>
            </a:r>
            <a:r>
              <a:rPr lang="en-US" altLang="en-US"/>
              <a:t>u tiên trong v</a:t>
            </a:r>
            <a:r>
              <a:rPr lang="vi-VN" altLang="en-US"/>
              <a:t>ă</a:t>
            </a:r>
            <a:r>
              <a:rPr lang="en-US" altLang="en-US"/>
              <a:t>n bản</a:t>
            </a:r>
          </a:p>
          <a:p>
            <a:pPr eaLnBrk="1" hangingPunct="1">
              <a:spcBef>
                <a:spcPct val="0"/>
              </a:spcBef>
            </a:pPr>
            <a:r>
              <a:rPr lang="en-US" altLang="en-US"/>
              <a:t>Khái niệm lớp giả, hay phần tử giả cho phép </a:t>
            </a:r>
            <a:r>
              <a:rPr lang="vi-VN" altLang="en-US"/>
              <a:t>đị</a:t>
            </a:r>
            <a:r>
              <a:rPr lang="en-US" altLang="en-US"/>
              <a:t>nh dạng các phần tử thẻ dựa trên thông tin chứa bên ngoài document tree.</a:t>
            </a:r>
          </a:p>
        </p:txBody>
      </p:sp>
      <p:sp>
        <p:nvSpPr>
          <p:cNvPr id="4" name="Slide Number Placeholder 3">
            <a:extLst>
              <a:ext uri="{FF2B5EF4-FFF2-40B4-BE49-F238E27FC236}">
                <a16:creationId xmlns:a16="http://schemas.microsoft.com/office/drawing/2014/main" id="{B0CE9BFC-67B9-4901-A12B-7EA3CCDDB1C0}"/>
              </a:ext>
            </a:extLst>
          </p:cNvPr>
          <p:cNvSpPr>
            <a:spLocks noGrp="1"/>
          </p:cNvSpPr>
          <p:nvPr>
            <p:ph type="sldNum" sz="quarter" idx="11"/>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D3BA596F-60E0-4CC8-A12F-86069F12B219}" type="slidenum">
              <a:rPr lang="en-US" altLang="en-US">
                <a:solidFill>
                  <a:srgbClr val="045C75"/>
                </a:solidFill>
                <a:latin typeface="Constantia" panose="02030602050306030303" pitchFamily="18" charset="0"/>
              </a:rPr>
              <a:pPr eaLnBrk="1" hangingPunct="1"/>
              <a:t>227</a:t>
            </a:fld>
            <a:endParaRPr lang="en-US" altLang="en-US">
              <a:solidFill>
                <a:srgbClr val="045C75"/>
              </a:solidFill>
              <a:latin typeface="Constantia" panose="02030602050306030303" pitchFamily="18" charset="0"/>
            </a:endParaRPr>
          </a:p>
        </p:txBody>
      </p:sp>
      <p:sp>
        <p:nvSpPr>
          <p:cNvPr id="6" name="Title 5">
            <a:extLst>
              <a:ext uri="{FF2B5EF4-FFF2-40B4-BE49-F238E27FC236}">
                <a16:creationId xmlns:a16="http://schemas.microsoft.com/office/drawing/2014/main" id="{7EA1FCF7-7D4B-44E1-964B-8BE106D45A77}"/>
              </a:ext>
            </a:extLst>
          </p:cNvPr>
          <p:cNvSpPr>
            <a:spLocks noGrp="1"/>
          </p:cNvSpPr>
          <p:nvPr>
            <p:ph type="title"/>
          </p:nvPr>
        </p:nvSpPr>
        <p:spPr>
          <a:xfrm>
            <a:off x="1981200" y="0"/>
            <a:ext cx="8458200" cy="666750"/>
          </a:xfrm>
        </p:spPr>
        <p:txBody>
          <a:bodyPr>
            <a:normAutofit fontScale="90000"/>
          </a:bodyPr>
          <a:lstStyle/>
          <a:p>
            <a:pPr>
              <a:defRPr/>
            </a:pPr>
            <a:r>
              <a:rPr lang="en-US"/>
              <a:t>Pseudo Class Selector</a:t>
            </a:r>
          </a:p>
        </p:txBody>
      </p:sp>
    </p:spTree>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Content Placeholder 2">
            <a:extLst>
              <a:ext uri="{FF2B5EF4-FFF2-40B4-BE49-F238E27FC236}">
                <a16:creationId xmlns:a16="http://schemas.microsoft.com/office/drawing/2014/main" id="{7272A4ED-6D37-48E9-85EA-20B47A972B24}"/>
              </a:ext>
            </a:extLst>
          </p:cNvPr>
          <p:cNvSpPr>
            <a:spLocks noGrp="1"/>
          </p:cNvSpPr>
          <p:nvPr>
            <p:ph idx="1"/>
          </p:nvPr>
        </p:nvSpPr>
        <p:spPr/>
        <p:txBody>
          <a:bodyPr/>
          <a:lstStyle/>
          <a:p>
            <a:pPr eaLnBrk="1" hangingPunct="1">
              <a:spcBef>
                <a:spcPct val="0"/>
              </a:spcBef>
            </a:pPr>
            <a:r>
              <a:rPr lang="en-US" altLang="en-US"/>
              <a:t>Pseudo class: dùng </a:t>
            </a:r>
            <a:r>
              <a:rPr lang="vi-VN" altLang="en-US"/>
              <a:t>để</a:t>
            </a:r>
            <a:r>
              <a:rPr lang="en-US" altLang="en-US"/>
              <a:t> thêm vào các hiệu ứng </a:t>
            </a:r>
            <a:r>
              <a:rPr lang="vi-VN" altLang="en-US"/>
              <a:t>đặ</a:t>
            </a:r>
            <a:r>
              <a:rPr lang="en-US" altLang="en-US"/>
              <a:t>c biệt cho các bộ chọn. </a:t>
            </a:r>
          </a:p>
          <a:p>
            <a:pPr eaLnBrk="1" hangingPunct="1">
              <a:spcBef>
                <a:spcPct val="0"/>
              </a:spcBef>
            </a:pPr>
            <a:r>
              <a:rPr lang="en-US" altLang="en-US"/>
              <a:t>Cho phép bộ chọn chọn các phần tử mà không quan tâm </a:t>
            </a:r>
            <a:r>
              <a:rPr lang="vi-VN" altLang="en-US"/>
              <a:t>đế</a:t>
            </a:r>
            <a:r>
              <a:rPr lang="en-US" altLang="en-US"/>
              <a:t>n tên, thuộc tính hay nội dung</a:t>
            </a:r>
          </a:p>
          <a:p>
            <a:pPr eaLnBrk="1" hangingPunct="1">
              <a:spcBef>
                <a:spcPct val="0"/>
              </a:spcBef>
            </a:pPr>
            <a:r>
              <a:rPr lang="en-US" altLang="en-US"/>
              <a:t>Cú pháp</a:t>
            </a:r>
          </a:p>
        </p:txBody>
      </p:sp>
      <p:pic>
        <p:nvPicPr>
          <p:cNvPr id="37891" name="Picture 2">
            <a:extLst>
              <a:ext uri="{FF2B5EF4-FFF2-40B4-BE49-F238E27FC236}">
                <a16:creationId xmlns:a16="http://schemas.microsoft.com/office/drawing/2014/main" id="{F5EE77E4-A8ED-4012-9995-D93B7C942E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76600" y="4648201"/>
            <a:ext cx="57150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892" name="Picture 3">
            <a:extLst>
              <a:ext uri="{FF2B5EF4-FFF2-40B4-BE49-F238E27FC236}">
                <a16:creationId xmlns:a16="http://schemas.microsoft.com/office/drawing/2014/main" id="{BEE51AEE-9D65-4748-8AAC-DAFF486E9B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90801" y="5715001"/>
            <a:ext cx="7343775"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Slide Number Placeholder 5">
            <a:extLst>
              <a:ext uri="{FF2B5EF4-FFF2-40B4-BE49-F238E27FC236}">
                <a16:creationId xmlns:a16="http://schemas.microsoft.com/office/drawing/2014/main" id="{927C8FD2-8B34-410A-B84B-7B4101BC52DE}"/>
              </a:ext>
            </a:extLst>
          </p:cNvPr>
          <p:cNvSpPr>
            <a:spLocks noGrp="1"/>
          </p:cNvSpPr>
          <p:nvPr>
            <p:ph type="sldNum" sz="quarter" idx="11"/>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0377CFDF-FA67-43F1-8B64-7F0CB238A88C}" type="slidenum">
              <a:rPr lang="en-US" altLang="en-US">
                <a:solidFill>
                  <a:srgbClr val="045C75"/>
                </a:solidFill>
                <a:latin typeface="Constantia" panose="02030602050306030303" pitchFamily="18" charset="0"/>
              </a:rPr>
              <a:pPr eaLnBrk="1" hangingPunct="1"/>
              <a:t>228</a:t>
            </a:fld>
            <a:endParaRPr lang="en-US" altLang="en-US">
              <a:solidFill>
                <a:srgbClr val="045C75"/>
              </a:solidFill>
              <a:latin typeface="Constantia" panose="02030602050306030303" pitchFamily="18" charset="0"/>
            </a:endParaRPr>
          </a:p>
        </p:txBody>
      </p:sp>
      <p:sp>
        <p:nvSpPr>
          <p:cNvPr id="8" name="Title 7">
            <a:extLst>
              <a:ext uri="{FF2B5EF4-FFF2-40B4-BE49-F238E27FC236}">
                <a16:creationId xmlns:a16="http://schemas.microsoft.com/office/drawing/2014/main" id="{B652B78F-55B5-45CD-88FE-D45DC0B62FD6}"/>
              </a:ext>
            </a:extLst>
          </p:cNvPr>
          <p:cNvSpPr>
            <a:spLocks noGrp="1"/>
          </p:cNvSpPr>
          <p:nvPr>
            <p:ph type="title"/>
          </p:nvPr>
        </p:nvSpPr>
        <p:spPr>
          <a:xfrm>
            <a:off x="1981200" y="0"/>
            <a:ext cx="8458200" cy="666750"/>
          </a:xfrm>
        </p:spPr>
        <p:txBody>
          <a:bodyPr>
            <a:normAutofit fontScale="90000"/>
          </a:bodyPr>
          <a:lstStyle/>
          <a:p>
            <a:pPr>
              <a:defRPr/>
            </a:pPr>
            <a:r>
              <a:rPr lang="en-US"/>
              <a:t>Pseudo Class Selector</a:t>
            </a:r>
          </a:p>
        </p:txBody>
      </p:sp>
    </p:spTree>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Content Placeholder 2">
            <a:extLst>
              <a:ext uri="{FF2B5EF4-FFF2-40B4-BE49-F238E27FC236}">
                <a16:creationId xmlns:a16="http://schemas.microsoft.com/office/drawing/2014/main" id="{E385B567-119E-4EC6-958A-4B39D79F4B04}"/>
              </a:ext>
            </a:extLst>
          </p:cNvPr>
          <p:cNvSpPr>
            <a:spLocks noGrp="1"/>
          </p:cNvSpPr>
          <p:nvPr>
            <p:ph idx="1"/>
          </p:nvPr>
        </p:nvSpPr>
        <p:spPr/>
        <p:txBody>
          <a:bodyPr/>
          <a:lstStyle/>
          <a:p>
            <a:pPr eaLnBrk="1" hangingPunct="1">
              <a:spcBef>
                <a:spcPct val="0"/>
              </a:spcBef>
            </a:pPr>
            <a:r>
              <a:rPr lang="en-US" altLang="en-US"/>
              <a:t>:first-child: lớp ảo cho phép chọn phần tử </a:t>
            </a:r>
            <a:r>
              <a:rPr lang="vi-VN" altLang="en-US"/>
              <a:t>đầ</a:t>
            </a:r>
            <a:r>
              <a:rPr lang="en-US" altLang="en-US"/>
              <a:t>u tiên của một phần tử khác</a:t>
            </a:r>
          </a:p>
          <a:p>
            <a:pPr eaLnBrk="1" hangingPunct="1">
              <a:spcBef>
                <a:spcPct val="0"/>
              </a:spcBef>
            </a:pPr>
            <a:r>
              <a:rPr lang="en-US" altLang="en-US"/>
              <a:t>VD: chọn phần tử p </a:t>
            </a:r>
            <a:r>
              <a:rPr lang="vi-VN" altLang="en-US"/>
              <a:t>đầ</a:t>
            </a:r>
            <a:r>
              <a:rPr lang="en-US" altLang="en-US"/>
              <a:t>u tiên nằm trong phần tử div, quy </a:t>
            </a:r>
            <a:r>
              <a:rPr lang="vi-VN" altLang="en-US"/>
              <a:t>đị</a:t>
            </a:r>
            <a:r>
              <a:rPr lang="en-US" altLang="en-US"/>
              <a:t>nh khoản thụt </a:t>
            </a:r>
            <a:r>
              <a:rPr lang="vi-VN" altLang="en-US"/>
              <a:t>đầ</a:t>
            </a:r>
            <a:r>
              <a:rPr lang="en-US" altLang="en-US"/>
              <a:t>u dòng và in </a:t>
            </a:r>
            <a:r>
              <a:rPr lang="vi-VN" altLang="en-US"/>
              <a:t>đậ</a:t>
            </a:r>
            <a:r>
              <a:rPr lang="en-US" altLang="en-US"/>
              <a:t>m cho phần tử p này</a:t>
            </a:r>
          </a:p>
        </p:txBody>
      </p:sp>
      <p:sp>
        <p:nvSpPr>
          <p:cNvPr id="4" name="Slide Number Placeholder 3">
            <a:extLst>
              <a:ext uri="{FF2B5EF4-FFF2-40B4-BE49-F238E27FC236}">
                <a16:creationId xmlns:a16="http://schemas.microsoft.com/office/drawing/2014/main" id="{21FAAEF7-0C83-4F54-9F77-94600D35A87D}"/>
              </a:ext>
            </a:extLst>
          </p:cNvPr>
          <p:cNvSpPr>
            <a:spLocks noGrp="1"/>
          </p:cNvSpPr>
          <p:nvPr>
            <p:ph type="sldNum" sz="quarter" idx="11"/>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3CFAFE1B-1948-430C-8B23-28EC8A33B651}" type="slidenum">
              <a:rPr lang="en-US" altLang="en-US">
                <a:solidFill>
                  <a:srgbClr val="045C75"/>
                </a:solidFill>
                <a:latin typeface="Constantia" panose="02030602050306030303" pitchFamily="18" charset="0"/>
              </a:rPr>
              <a:pPr eaLnBrk="1" hangingPunct="1"/>
              <a:t>229</a:t>
            </a:fld>
            <a:endParaRPr lang="en-US" altLang="en-US">
              <a:solidFill>
                <a:srgbClr val="045C75"/>
              </a:solidFill>
              <a:latin typeface="Constantia" panose="02030602050306030303" pitchFamily="18" charset="0"/>
            </a:endParaRPr>
          </a:p>
        </p:txBody>
      </p:sp>
      <p:sp>
        <p:nvSpPr>
          <p:cNvPr id="6" name="Title 5">
            <a:extLst>
              <a:ext uri="{FF2B5EF4-FFF2-40B4-BE49-F238E27FC236}">
                <a16:creationId xmlns:a16="http://schemas.microsoft.com/office/drawing/2014/main" id="{F7BBAD6B-2AFF-4E20-9CB5-8DB683EC2DC3}"/>
              </a:ext>
            </a:extLst>
          </p:cNvPr>
          <p:cNvSpPr>
            <a:spLocks noGrp="1"/>
          </p:cNvSpPr>
          <p:nvPr>
            <p:ph type="title"/>
          </p:nvPr>
        </p:nvSpPr>
        <p:spPr>
          <a:xfrm>
            <a:off x="1981200" y="0"/>
            <a:ext cx="8458200" cy="666750"/>
          </a:xfrm>
        </p:spPr>
        <p:txBody>
          <a:bodyPr>
            <a:normAutofit fontScale="90000"/>
          </a:bodyPr>
          <a:lstStyle/>
          <a:p>
            <a:pPr>
              <a:defRPr/>
            </a:pPr>
            <a:r>
              <a:rPr lang="en-US"/>
              <a:t>Pseudo Class Selector – first-child</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4827E28-4652-4B9F-B4DE-C3420CB1C9F3}"/>
              </a:ext>
            </a:extLst>
          </p:cNvPr>
          <p:cNvSpPr>
            <a:spLocks noGrp="1"/>
          </p:cNvSpPr>
          <p:nvPr>
            <p:ph idx="1"/>
          </p:nvPr>
        </p:nvSpPr>
        <p:spPr/>
        <p:txBody>
          <a:bodyPr/>
          <a:lstStyle/>
          <a:p>
            <a:pPr>
              <a:spcBef>
                <a:spcPct val="0"/>
              </a:spcBef>
            </a:pPr>
            <a:r>
              <a:rPr lang="en-US" altLang="en-US"/>
              <a:t>Địa chỉ IP là một con số 32-bit dùng để xác định đối tượng nhận và gửi thông tin, dữ liệu trên mạng.</a:t>
            </a:r>
          </a:p>
          <a:p>
            <a:pPr>
              <a:spcBef>
                <a:spcPct val="0"/>
              </a:spcBef>
            </a:pPr>
            <a:r>
              <a:rPr lang="en-US" altLang="en-US"/>
              <a:t>Mỗi một máy tính trong mạng đều có địa chỉ IP riêng.</a:t>
            </a:r>
          </a:p>
          <a:p>
            <a:pPr>
              <a:spcBef>
                <a:spcPct val="0"/>
              </a:spcBef>
            </a:pPr>
            <a:r>
              <a:rPr lang="en-US" altLang="en-US"/>
              <a:t>Địa chỉ IP có dạng là 4 con số (mỗi số là 8 bit), 4 số này được viết cách nhau bởi dấu “.”.</a:t>
            </a:r>
          </a:p>
        </p:txBody>
      </p:sp>
      <p:sp>
        <p:nvSpPr>
          <p:cNvPr id="3" name="Title 2">
            <a:extLst>
              <a:ext uri="{FF2B5EF4-FFF2-40B4-BE49-F238E27FC236}">
                <a16:creationId xmlns:a16="http://schemas.microsoft.com/office/drawing/2014/main" id="{A4DE5019-29AD-4BAA-AD54-05C22C58D415}"/>
              </a:ext>
            </a:extLst>
          </p:cNvPr>
          <p:cNvSpPr>
            <a:spLocks noGrp="1"/>
          </p:cNvSpPr>
          <p:nvPr>
            <p:ph type="title"/>
          </p:nvPr>
        </p:nvSpPr>
        <p:spPr/>
        <p:txBody>
          <a:bodyPr>
            <a:normAutofit/>
          </a:bodyPr>
          <a:lstStyle/>
          <a:p>
            <a:r>
              <a:rPr lang="en-US" sz="3600"/>
              <a:t>Địa chỉ IP (Internet Protocol  Address</a:t>
            </a:r>
            <a:r>
              <a:rPr lang="en-US"/>
              <a:t>) </a:t>
            </a:r>
          </a:p>
        </p:txBody>
      </p:sp>
    </p:spTree>
    <p:extLst>
      <p:ext uri="{BB962C8B-B14F-4D97-AF65-F5344CB8AC3E}">
        <p14:creationId xmlns:p14="http://schemas.microsoft.com/office/powerpoint/2010/main" val="1596287772"/>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Content Placeholder 2">
            <a:extLst>
              <a:ext uri="{FF2B5EF4-FFF2-40B4-BE49-F238E27FC236}">
                <a16:creationId xmlns:a16="http://schemas.microsoft.com/office/drawing/2014/main" id="{12BDE9A4-8F4A-4E44-AE56-26C45D4E6449}"/>
              </a:ext>
            </a:extLst>
          </p:cNvPr>
          <p:cNvSpPr>
            <a:spLocks noGrp="1"/>
          </p:cNvSpPr>
          <p:nvPr>
            <p:ph idx="1"/>
          </p:nvPr>
        </p:nvSpPr>
        <p:spPr/>
        <p:txBody>
          <a:bodyPr/>
          <a:lstStyle/>
          <a:p>
            <a:pPr eaLnBrk="1" hangingPunct="1">
              <a:spcBef>
                <a:spcPct val="0"/>
              </a:spcBef>
            </a:pPr>
            <a:endParaRPr lang="en-US" altLang="en-US"/>
          </a:p>
        </p:txBody>
      </p:sp>
      <p:pic>
        <p:nvPicPr>
          <p:cNvPr id="39939" name="Picture 2">
            <a:extLst>
              <a:ext uri="{FF2B5EF4-FFF2-40B4-BE49-F238E27FC236}">
                <a16:creationId xmlns:a16="http://schemas.microsoft.com/office/drawing/2014/main" id="{19BBA24B-320B-435B-812C-1CF01067B0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7400" y="1600200"/>
            <a:ext cx="6819900" cy="447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6" name="Picture 4">
            <a:extLst>
              <a:ext uri="{FF2B5EF4-FFF2-40B4-BE49-F238E27FC236}">
                <a16:creationId xmlns:a16="http://schemas.microsoft.com/office/drawing/2014/main" id="{BC05AAE6-98E7-4990-8F83-EC9C824043AF}"/>
              </a:ext>
            </a:extLst>
          </p:cNvPr>
          <p:cNvPicPr>
            <a:picLocks noChangeAspect="1" noChangeArrowheads="1"/>
          </p:cNvPicPr>
          <p:nvPr/>
        </p:nvPicPr>
        <p:blipFill>
          <a:blip r:embed="rId3" cstate="print"/>
          <a:srcRect/>
          <a:stretch>
            <a:fillRect/>
          </a:stretch>
        </p:blipFill>
        <p:spPr bwMode="auto">
          <a:xfrm>
            <a:off x="8534401" y="1447800"/>
            <a:ext cx="1933575" cy="1619250"/>
          </a:xfrm>
          <a:prstGeom prst="rect">
            <a:avLst/>
          </a:prstGeom>
          <a:ln>
            <a:headEnd/>
            <a:tailEnd/>
          </a:ln>
        </p:spPr>
        <p:style>
          <a:lnRef idx="1">
            <a:schemeClr val="accent4"/>
          </a:lnRef>
          <a:fillRef idx="2">
            <a:schemeClr val="accent4"/>
          </a:fillRef>
          <a:effectRef idx="1">
            <a:schemeClr val="accent4"/>
          </a:effectRef>
          <a:fontRef idx="minor">
            <a:schemeClr val="dk1"/>
          </a:fontRef>
        </p:style>
      </p:pic>
      <p:sp>
        <p:nvSpPr>
          <p:cNvPr id="6" name="Slide Number Placeholder 5">
            <a:extLst>
              <a:ext uri="{FF2B5EF4-FFF2-40B4-BE49-F238E27FC236}">
                <a16:creationId xmlns:a16="http://schemas.microsoft.com/office/drawing/2014/main" id="{CF890783-0305-4377-9C9A-266586EFD1AC}"/>
              </a:ext>
            </a:extLst>
          </p:cNvPr>
          <p:cNvSpPr>
            <a:spLocks noGrp="1"/>
          </p:cNvSpPr>
          <p:nvPr>
            <p:ph type="sldNum" sz="quarter" idx="11"/>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C709D2F0-1C1E-421F-9140-3AB2E2E93AFF}" type="slidenum">
              <a:rPr lang="en-US" altLang="en-US">
                <a:solidFill>
                  <a:srgbClr val="045C75"/>
                </a:solidFill>
                <a:latin typeface="Constantia" panose="02030602050306030303" pitchFamily="18" charset="0"/>
              </a:rPr>
              <a:pPr eaLnBrk="1" hangingPunct="1"/>
              <a:t>230</a:t>
            </a:fld>
            <a:endParaRPr lang="en-US" altLang="en-US">
              <a:solidFill>
                <a:srgbClr val="045C75"/>
              </a:solidFill>
              <a:latin typeface="Constantia" panose="02030602050306030303" pitchFamily="18" charset="0"/>
            </a:endParaRPr>
          </a:p>
        </p:txBody>
      </p:sp>
      <p:sp>
        <p:nvSpPr>
          <p:cNvPr id="8" name="Title 7">
            <a:extLst>
              <a:ext uri="{FF2B5EF4-FFF2-40B4-BE49-F238E27FC236}">
                <a16:creationId xmlns:a16="http://schemas.microsoft.com/office/drawing/2014/main" id="{32E71FD7-3EF6-4B97-98B3-34EEE1BC3A59}"/>
              </a:ext>
            </a:extLst>
          </p:cNvPr>
          <p:cNvSpPr>
            <a:spLocks noGrp="1"/>
          </p:cNvSpPr>
          <p:nvPr>
            <p:ph type="title"/>
          </p:nvPr>
        </p:nvSpPr>
        <p:spPr>
          <a:xfrm>
            <a:off x="1981200" y="0"/>
            <a:ext cx="8458200" cy="666750"/>
          </a:xfrm>
        </p:spPr>
        <p:txBody>
          <a:bodyPr>
            <a:normAutofit fontScale="90000"/>
          </a:bodyPr>
          <a:lstStyle/>
          <a:p>
            <a:pPr>
              <a:defRPr/>
            </a:pPr>
            <a:r>
              <a:rPr lang="en-US"/>
              <a:t>Pseudo Class Selector – first-child</a:t>
            </a:r>
          </a:p>
        </p:txBody>
      </p:sp>
    </p:spTree>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Content Placeholder 2">
            <a:extLst>
              <a:ext uri="{FF2B5EF4-FFF2-40B4-BE49-F238E27FC236}">
                <a16:creationId xmlns:a16="http://schemas.microsoft.com/office/drawing/2014/main" id="{6FBA0381-7B89-42A0-A6B7-8E0254A13CD8}"/>
              </a:ext>
            </a:extLst>
          </p:cNvPr>
          <p:cNvSpPr>
            <a:spLocks noGrp="1"/>
          </p:cNvSpPr>
          <p:nvPr>
            <p:ph idx="1"/>
          </p:nvPr>
        </p:nvSpPr>
        <p:spPr/>
        <p:txBody>
          <a:bodyPr/>
          <a:lstStyle/>
          <a:p>
            <a:pPr eaLnBrk="1" hangingPunct="1">
              <a:spcBef>
                <a:spcPct val="0"/>
              </a:spcBef>
            </a:pPr>
            <a:r>
              <a:rPr lang="en-US" altLang="en-US"/>
              <a:t>Anchor pseudo class: lớp ảo </a:t>
            </a:r>
            <a:r>
              <a:rPr lang="vi-VN" altLang="en-US"/>
              <a:t>đị</a:t>
            </a:r>
            <a:r>
              <a:rPr lang="en-US" altLang="en-US"/>
              <a:t>nh nghĩa style cho các trạng thái link</a:t>
            </a:r>
          </a:p>
          <a:p>
            <a:pPr eaLnBrk="1" hangingPunct="1">
              <a:spcBef>
                <a:spcPct val="0"/>
              </a:spcBef>
            </a:pPr>
            <a:r>
              <a:rPr lang="en-US" altLang="en-US"/>
              <a:t>Có 4 trạng thái link</a:t>
            </a:r>
          </a:p>
          <a:p>
            <a:pPr lvl="1" eaLnBrk="1" hangingPunct="1">
              <a:spcBef>
                <a:spcPct val="0"/>
              </a:spcBef>
            </a:pPr>
            <a:r>
              <a:rPr lang="en-US" altLang="en-US"/>
              <a:t>link: link ch</a:t>
            </a:r>
            <a:r>
              <a:rPr lang="vi-VN" altLang="en-US"/>
              <a:t>ư</a:t>
            </a:r>
            <a:r>
              <a:rPr lang="en-US" altLang="en-US"/>
              <a:t>a </a:t>
            </a:r>
            <a:r>
              <a:rPr lang="vi-VN" altLang="en-US"/>
              <a:t>đượ</a:t>
            </a:r>
            <a:r>
              <a:rPr lang="en-US" altLang="en-US"/>
              <a:t>c mở (unvisited link)</a:t>
            </a:r>
          </a:p>
          <a:p>
            <a:pPr lvl="1" eaLnBrk="1" hangingPunct="1">
              <a:spcBef>
                <a:spcPct val="0"/>
              </a:spcBef>
            </a:pPr>
            <a:r>
              <a:rPr lang="en-US" altLang="en-US"/>
              <a:t>visited: link </a:t>
            </a:r>
            <a:r>
              <a:rPr lang="vi-VN" altLang="en-US"/>
              <a:t>đã</a:t>
            </a:r>
            <a:r>
              <a:rPr lang="en-US" altLang="en-US"/>
              <a:t> </a:t>
            </a:r>
            <a:r>
              <a:rPr lang="vi-VN" altLang="en-US"/>
              <a:t>đượ</a:t>
            </a:r>
            <a:r>
              <a:rPr lang="en-US" altLang="en-US"/>
              <a:t>c mở (visited link)</a:t>
            </a:r>
          </a:p>
          <a:p>
            <a:pPr lvl="1" eaLnBrk="1" hangingPunct="1">
              <a:spcBef>
                <a:spcPct val="0"/>
              </a:spcBef>
            </a:pPr>
            <a:r>
              <a:rPr lang="en-US" altLang="en-US"/>
              <a:t>hover: link </a:t>
            </a:r>
            <a:r>
              <a:rPr lang="vi-VN" altLang="en-US"/>
              <a:t>đ</a:t>
            </a:r>
            <a:r>
              <a:rPr lang="en-US" altLang="en-US"/>
              <a:t>ang rê chuột bên trên (mouse over link)</a:t>
            </a:r>
          </a:p>
          <a:p>
            <a:pPr lvl="1" eaLnBrk="1" hangingPunct="1">
              <a:spcBef>
                <a:spcPct val="0"/>
              </a:spcBef>
            </a:pPr>
            <a:r>
              <a:rPr lang="en-US" altLang="en-US"/>
              <a:t>active: link </a:t>
            </a:r>
            <a:r>
              <a:rPr lang="vi-VN" altLang="en-US"/>
              <a:t>đã</a:t>
            </a:r>
            <a:r>
              <a:rPr lang="en-US" altLang="en-US"/>
              <a:t> </a:t>
            </a:r>
            <a:r>
              <a:rPr lang="vi-VN" altLang="en-US"/>
              <a:t>đượ</a:t>
            </a:r>
            <a:r>
              <a:rPr lang="en-US" altLang="en-US"/>
              <a:t>c chọn (selected link)</a:t>
            </a:r>
          </a:p>
          <a:p>
            <a:pPr lvl="1" eaLnBrk="1" hangingPunct="1">
              <a:spcBef>
                <a:spcPct val="0"/>
              </a:spcBef>
            </a:pPr>
            <a:endParaRPr lang="en-US" altLang="en-US"/>
          </a:p>
        </p:txBody>
      </p:sp>
      <p:sp>
        <p:nvSpPr>
          <p:cNvPr id="4" name="Slide Number Placeholder 3">
            <a:extLst>
              <a:ext uri="{FF2B5EF4-FFF2-40B4-BE49-F238E27FC236}">
                <a16:creationId xmlns:a16="http://schemas.microsoft.com/office/drawing/2014/main" id="{833132AE-7884-43F0-A4A1-95B4E82CBB07}"/>
              </a:ext>
            </a:extLst>
          </p:cNvPr>
          <p:cNvSpPr>
            <a:spLocks noGrp="1"/>
          </p:cNvSpPr>
          <p:nvPr>
            <p:ph type="sldNum" sz="quarter" idx="11"/>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515C691A-C2D4-41D0-8F96-62C615CC13B1}" type="slidenum">
              <a:rPr lang="en-US" altLang="en-US">
                <a:solidFill>
                  <a:srgbClr val="045C75"/>
                </a:solidFill>
                <a:latin typeface="Constantia" panose="02030602050306030303" pitchFamily="18" charset="0"/>
              </a:rPr>
              <a:pPr eaLnBrk="1" hangingPunct="1"/>
              <a:t>231</a:t>
            </a:fld>
            <a:endParaRPr lang="en-US" altLang="en-US">
              <a:solidFill>
                <a:srgbClr val="045C75"/>
              </a:solidFill>
              <a:latin typeface="Constantia" panose="02030602050306030303" pitchFamily="18" charset="0"/>
            </a:endParaRPr>
          </a:p>
        </p:txBody>
      </p:sp>
      <p:sp>
        <p:nvSpPr>
          <p:cNvPr id="6" name="Title 5">
            <a:extLst>
              <a:ext uri="{FF2B5EF4-FFF2-40B4-BE49-F238E27FC236}">
                <a16:creationId xmlns:a16="http://schemas.microsoft.com/office/drawing/2014/main" id="{3E0C00D1-0297-4832-8BD7-5A4121522875}"/>
              </a:ext>
            </a:extLst>
          </p:cNvPr>
          <p:cNvSpPr>
            <a:spLocks noGrp="1"/>
          </p:cNvSpPr>
          <p:nvPr>
            <p:ph type="title"/>
          </p:nvPr>
        </p:nvSpPr>
        <p:spPr>
          <a:xfrm>
            <a:off x="1981200" y="0"/>
            <a:ext cx="8458200" cy="666750"/>
          </a:xfrm>
        </p:spPr>
        <p:txBody>
          <a:bodyPr>
            <a:normAutofit fontScale="90000"/>
          </a:bodyPr>
          <a:lstStyle/>
          <a:p>
            <a:pPr>
              <a:defRPr/>
            </a:pPr>
            <a:r>
              <a:rPr lang="en-US"/>
              <a:t>Pseudo Class Selector – Anchor</a:t>
            </a:r>
          </a:p>
        </p:txBody>
      </p:sp>
    </p:spTree>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Content Placeholder 2">
            <a:extLst>
              <a:ext uri="{FF2B5EF4-FFF2-40B4-BE49-F238E27FC236}">
                <a16:creationId xmlns:a16="http://schemas.microsoft.com/office/drawing/2014/main" id="{C5DBD72D-0E8B-4FBF-AFF6-12A5831DD13A}"/>
              </a:ext>
            </a:extLst>
          </p:cNvPr>
          <p:cNvSpPr>
            <a:spLocks noGrp="1"/>
          </p:cNvSpPr>
          <p:nvPr>
            <p:ph idx="1"/>
          </p:nvPr>
        </p:nvSpPr>
        <p:spPr/>
        <p:txBody>
          <a:bodyPr/>
          <a:lstStyle/>
          <a:p>
            <a:pPr lvl="1" eaLnBrk="1" hangingPunct="1">
              <a:spcBef>
                <a:spcPct val="0"/>
              </a:spcBef>
            </a:pPr>
            <a:endParaRPr lang="en-US" altLang="en-US"/>
          </a:p>
        </p:txBody>
      </p:sp>
      <p:pic>
        <p:nvPicPr>
          <p:cNvPr id="41987" name="Picture 2">
            <a:extLst>
              <a:ext uri="{FF2B5EF4-FFF2-40B4-BE49-F238E27FC236}">
                <a16:creationId xmlns:a16="http://schemas.microsoft.com/office/drawing/2014/main" id="{147E56BE-4078-4AA5-8E9D-957D6791960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0" y="1676401"/>
            <a:ext cx="7086600" cy="418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4">
            <a:extLst>
              <a:ext uri="{FF2B5EF4-FFF2-40B4-BE49-F238E27FC236}">
                <a16:creationId xmlns:a16="http://schemas.microsoft.com/office/drawing/2014/main" id="{E789BB5A-DEBF-4DD3-974E-8DF7039FB344}"/>
              </a:ext>
            </a:extLst>
          </p:cNvPr>
          <p:cNvSpPr>
            <a:spLocks noGrp="1"/>
          </p:cNvSpPr>
          <p:nvPr>
            <p:ph type="sldNum" sz="quarter" idx="11"/>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93A9CEFE-0DD4-457C-A561-F268E21D2A58}" type="slidenum">
              <a:rPr lang="en-US" altLang="en-US">
                <a:solidFill>
                  <a:srgbClr val="045C75"/>
                </a:solidFill>
                <a:latin typeface="Constantia" panose="02030602050306030303" pitchFamily="18" charset="0"/>
              </a:rPr>
              <a:pPr eaLnBrk="1" hangingPunct="1"/>
              <a:t>232</a:t>
            </a:fld>
            <a:endParaRPr lang="en-US" altLang="en-US">
              <a:solidFill>
                <a:srgbClr val="045C75"/>
              </a:solidFill>
              <a:latin typeface="Constantia" panose="02030602050306030303" pitchFamily="18" charset="0"/>
            </a:endParaRPr>
          </a:p>
        </p:txBody>
      </p:sp>
      <p:sp>
        <p:nvSpPr>
          <p:cNvPr id="7" name="Title 6">
            <a:extLst>
              <a:ext uri="{FF2B5EF4-FFF2-40B4-BE49-F238E27FC236}">
                <a16:creationId xmlns:a16="http://schemas.microsoft.com/office/drawing/2014/main" id="{07DB5A77-3DDD-4B85-8609-0AA73FB68D58}"/>
              </a:ext>
            </a:extLst>
          </p:cNvPr>
          <p:cNvSpPr>
            <a:spLocks noGrp="1"/>
          </p:cNvSpPr>
          <p:nvPr>
            <p:ph type="title"/>
          </p:nvPr>
        </p:nvSpPr>
        <p:spPr>
          <a:xfrm>
            <a:off x="1981200" y="0"/>
            <a:ext cx="8458200" cy="666750"/>
          </a:xfrm>
        </p:spPr>
        <p:txBody>
          <a:bodyPr>
            <a:normAutofit fontScale="90000"/>
          </a:bodyPr>
          <a:lstStyle/>
          <a:p>
            <a:pPr>
              <a:defRPr/>
            </a:pPr>
            <a:r>
              <a:rPr lang="en-US"/>
              <a:t>Pseudo Class Selector – Anchor</a:t>
            </a:r>
          </a:p>
        </p:txBody>
      </p:sp>
    </p:spTree>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Content Placeholder 2">
            <a:extLst>
              <a:ext uri="{FF2B5EF4-FFF2-40B4-BE49-F238E27FC236}">
                <a16:creationId xmlns:a16="http://schemas.microsoft.com/office/drawing/2014/main" id="{2F1BEF0B-F2B8-46B0-AD5B-BB2CE6361642}"/>
              </a:ext>
            </a:extLst>
          </p:cNvPr>
          <p:cNvSpPr>
            <a:spLocks noGrp="1"/>
          </p:cNvSpPr>
          <p:nvPr>
            <p:ph idx="1"/>
          </p:nvPr>
        </p:nvSpPr>
        <p:spPr/>
        <p:txBody>
          <a:bodyPr/>
          <a:lstStyle/>
          <a:p>
            <a:pPr eaLnBrk="1" hangingPunct="1">
              <a:spcBef>
                <a:spcPct val="0"/>
              </a:spcBef>
            </a:pPr>
            <a:r>
              <a:rPr lang="en-US" altLang="en-US"/>
              <a:t>Kết hợp css class và pseudo class</a:t>
            </a:r>
          </a:p>
        </p:txBody>
      </p:sp>
      <p:pic>
        <p:nvPicPr>
          <p:cNvPr id="43011" name="Picture 2">
            <a:extLst>
              <a:ext uri="{FF2B5EF4-FFF2-40B4-BE49-F238E27FC236}">
                <a16:creationId xmlns:a16="http://schemas.microsoft.com/office/drawing/2014/main" id="{4BF4177C-0D45-4AF1-9682-2836AAA713D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0" y="2057401"/>
            <a:ext cx="8001000" cy="4379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4">
            <a:extLst>
              <a:ext uri="{FF2B5EF4-FFF2-40B4-BE49-F238E27FC236}">
                <a16:creationId xmlns:a16="http://schemas.microsoft.com/office/drawing/2014/main" id="{8A2202DA-17F9-46A5-A7B5-80A5C502AC3B}"/>
              </a:ext>
            </a:extLst>
          </p:cNvPr>
          <p:cNvSpPr>
            <a:spLocks noGrp="1"/>
          </p:cNvSpPr>
          <p:nvPr>
            <p:ph type="sldNum" sz="quarter" idx="11"/>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1EF168F5-A14E-420A-933E-6BED110760F0}" type="slidenum">
              <a:rPr lang="en-US" altLang="en-US">
                <a:solidFill>
                  <a:srgbClr val="045C75"/>
                </a:solidFill>
                <a:latin typeface="Constantia" panose="02030602050306030303" pitchFamily="18" charset="0"/>
              </a:rPr>
              <a:pPr eaLnBrk="1" hangingPunct="1"/>
              <a:t>233</a:t>
            </a:fld>
            <a:endParaRPr lang="en-US" altLang="en-US">
              <a:solidFill>
                <a:srgbClr val="045C75"/>
              </a:solidFill>
              <a:latin typeface="Constantia" panose="02030602050306030303" pitchFamily="18" charset="0"/>
            </a:endParaRPr>
          </a:p>
        </p:txBody>
      </p:sp>
      <p:sp>
        <p:nvSpPr>
          <p:cNvPr id="7" name="Title 6">
            <a:extLst>
              <a:ext uri="{FF2B5EF4-FFF2-40B4-BE49-F238E27FC236}">
                <a16:creationId xmlns:a16="http://schemas.microsoft.com/office/drawing/2014/main" id="{5498D9ED-751B-4891-89B1-F37A9A277B1B}"/>
              </a:ext>
            </a:extLst>
          </p:cNvPr>
          <p:cNvSpPr>
            <a:spLocks noGrp="1"/>
          </p:cNvSpPr>
          <p:nvPr>
            <p:ph type="title"/>
          </p:nvPr>
        </p:nvSpPr>
        <p:spPr>
          <a:xfrm>
            <a:off x="1981200" y="0"/>
            <a:ext cx="8458200" cy="666750"/>
          </a:xfrm>
        </p:spPr>
        <p:txBody>
          <a:bodyPr>
            <a:normAutofit fontScale="90000"/>
          </a:bodyPr>
          <a:lstStyle/>
          <a:p>
            <a:pPr>
              <a:defRPr/>
            </a:pPr>
            <a:r>
              <a:rPr lang="en-US"/>
              <a:t>Pseudo Class Selector – Anchor</a:t>
            </a:r>
          </a:p>
        </p:txBody>
      </p:sp>
    </p:spTree>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Content Placeholder 2">
            <a:extLst>
              <a:ext uri="{FF2B5EF4-FFF2-40B4-BE49-F238E27FC236}">
                <a16:creationId xmlns:a16="http://schemas.microsoft.com/office/drawing/2014/main" id="{B274DD1D-F2F4-433A-B983-F709DA6BCC00}"/>
              </a:ext>
            </a:extLst>
          </p:cNvPr>
          <p:cNvSpPr>
            <a:spLocks noGrp="1"/>
          </p:cNvSpPr>
          <p:nvPr>
            <p:ph idx="1"/>
          </p:nvPr>
        </p:nvSpPr>
        <p:spPr/>
        <p:txBody>
          <a:bodyPr/>
          <a:lstStyle/>
          <a:p>
            <a:pPr eaLnBrk="1" hangingPunct="1">
              <a:spcBef>
                <a:spcPct val="0"/>
              </a:spcBef>
            </a:pPr>
            <a:r>
              <a:rPr lang="en-US" altLang="en-US"/>
              <a:t>:focus pseudo class: lớp ảo </a:t>
            </a:r>
            <a:r>
              <a:rPr lang="vi-VN" altLang="en-US"/>
              <a:t>đị</a:t>
            </a:r>
            <a:r>
              <a:rPr lang="en-US" altLang="en-US"/>
              <a:t>nh nghĩa style của phần tử khi phần tử </a:t>
            </a:r>
            <a:r>
              <a:rPr lang="vi-VN" altLang="en-US"/>
              <a:t>đ</a:t>
            </a:r>
            <a:r>
              <a:rPr lang="en-US" altLang="en-US"/>
              <a:t>ang focus</a:t>
            </a:r>
          </a:p>
        </p:txBody>
      </p:sp>
      <p:pic>
        <p:nvPicPr>
          <p:cNvPr id="44035" name="Picture 2">
            <a:extLst>
              <a:ext uri="{FF2B5EF4-FFF2-40B4-BE49-F238E27FC236}">
                <a16:creationId xmlns:a16="http://schemas.microsoft.com/office/drawing/2014/main" id="{5B0F59C5-5A24-4522-9938-79F202C4CF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0800" y="3505201"/>
            <a:ext cx="3333750" cy="1152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a:extLst>
              <a:ext uri="{FF2B5EF4-FFF2-40B4-BE49-F238E27FC236}">
                <a16:creationId xmlns:a16="http://schemas.microsoft.com/office/drawing/2014/main" id="{FF361CCB-8F06-4797-9F25-85F0C4384C60}"/>
              </a:ext>
            </a:extLst>
          </p:cNvPr>
          <p:cNvSpPr txBox="1"/>
          <p:nvPr/>
        </p:nvSpPr>
        <p:spPr>
          <a:xfrm>
            <a:off x="6781800" y="3657601"/>
            <a:ext cx="2971800" cy="646331"/>
          </a:xfrm>
          <a:prstGeom prst="rect">
            <a:avLst/>
          </a:prstGeom>
        </p:spPr>
        <p:style>
          <a:lnRef idx="1">
            <a:schemeClr val="accent5"/>
          </a:lnRef>
          <a:fillRef idx="2">
            <a:schemeClr val="accent5"/>
          </a:fillRef>
          <a:effectRef idx="1">
            <a:schemeClr val="accent5"/>
          </a:effectRef>
          <a:fontRef idx="minor">
            <a:schemeClr val="dk1"/>
          </a:fontRef>
        </p:style>
        <p:txBody>
          <a:bodyPr>
            <a:spAutoFit/>
          </a:bodyPr>
          <a:lstStyle/>
          <a:p>
            <a:pPr>
              <a:defRPr/>
            </a:pPr>
            <a:r>
              <a:rPr lang="en-US"/>
              <a:t>Link sẽ chuyển sang màu xanh lá cây khi focus</a:t>
            </a:r>
          </a:p>
        </p:txBody>
      </p:sp>
      <p:cxnSp>
        <p:nvCxnSpPr>
          <p:cNvPr id="7" name="Straight Arrow Connector 6">
            <a:extLst>
              <a:ext uri="{FF2B5EF4-FFF2-40B4-BE49-F238E27FC236}">
                <a16:creationId xmlns:a16="http://schemas.microsoft.com/office/drawing/2014/main" id="{F85F683B-AC60-4412-B3DD-D13843292997}"/>
              </a:ext>
            </a:extLst>
          </p:cNvPr>
          <p:cNvCxnSpPr/>
          <p:nvPr/>
        </p:nvCxnSpPr>
        <p:spPr>
          <a:xfrm rot="10800000" flipV="1">
            <a:off x="5943600" y="3962400"/>
            <a:ext cx="762000" cy="2286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8" name="Slide Number Placeholder 7">
            <a:extLst>
              <a:ext uri="{FF2B5EF4-FFF2-40B4-BE49-F238E27FC236}">
                <a16:creationId xmlns:a16="http://schemas.microsoft.com/office/drawing/2014/main" id="{3B2DF8B5-607D-4DA7-BC1D-1C5A1C3BE5FE}"/>
              </a:ext>
            </a:extLst>
          </p:cNvPr>
          <p:cNvSpPr>
            <a:spLocks noGrp="1"/>
          </p:cNvSpPr>
          <p:nvPr>
            <p:ph type="sldNum" sz="quarter" idx="11"/>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833EFFC5-245F-415A-B58D-D4E067486CD8}" type="slidenum">
              <a:rPr lang="en-US" altLang="en-US">
                <a:solidFill>
                  <a:srgbClr val="045C75"/>
                </a:solidFill>
                <a:latin typeface="Constantia" panose="02030602050306030303" pitchFamily="18" charset="0"/>
              </a:rPr>
              <a:pPr eaLnBrk="1" hangingPunct="1"/>
              <a:t>234</a:t>
            </a:fld>
            <a:endParaRPr lang="en-US" altLang="en-US">
              <a:solidFill>
                <a:srgbClr val="045C75"/>
              </a:solidFill>
              <a:latin typeface="Constantia" panose="02030602050306030303" pitchFamily="18" charset="0"/>
            </a:endParaRPr>
          </a:p>
        </p:txBody>
      </p:sp>
      <p:sp>
        <p:nvSpPr>
          <p:cNvPr id="10" name="Title 9">
            <a:extLst>
              <a:ext uri="{FF2B5EF4-FFF2-40B4-BE49-F238E27FC236}">
                <a16:creationId xmlns:a16="http://schemas.microsoft.com/office/drawing/2014/main" id="{042F769C-055C-4D3A-B4FA-504C58A83527}"/>
              </a:ext>
            </a:extLst>
          </p:cNvPr>
          <p:cNvSpPr>
            <a:spLocks noGrp="1"/>
          </p:cNvSpPr>
          <p:nvPr>
            <p:ph type="title"/>
          </p:nvPr>
        </p:nvSpPr>
        <p:spPr>
          <a:xfrm>
            <a:off x="1981200" y="0"/>
            <a:ext cx="8458200" cy="666750"/>
          </a:xfrm>
        </p:spPr>
        <p:txBody>
          <a:bodyPr>
            <a:normAutofit fontScale="90000"/>
          </a:bodyPr>
          <a:lstStyle/>
          <a:p>
            <a:pPr>
              <a:defRPr/>
            </a:pPr>
            <a:r>
              <a:rPr lang="en-US"/>
              <a:t>Pseudo Class Selector – focus</a:t>
            </a:r>
          </a:p>
        </p:txBody>
      </p:sp>
    </p:spTree>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Content Placeholder 2">
            <a:extLst>
              <a:ext uri="{FF2B5EF4-FFF2-40B4-BE49-F238E27FC236}">
                <a16:creationId xmlns:a16="http://schemas.microsoft.com/office/drawing/2014/main" id="{60E51879-A82E-416F-8F40-9E9ED201478A}"/>
              </a:ext>
            </a:extLst>
          </p:cNvPr>
          <p:cNvSpPr>
            <a:spLocks noGrp="1"/>
          </p:cNvSpPr>
          <p:nvPr>
            <p:ph idx="1"/>
          </p:nvPr>
        </p:nvSpPr>
        <p:spPr/>
        <p:txBody>
          <a:bodyPr/>
          <a:lstStyle/>
          <a:p>
            <a:pPr eaLnBrk="1" hangingPunct="1">
              <a:spcBef>
                <a:spcPct val="0"/>
              </a:spcBef>
            </a:pPr>
            <a:r>
              <a:rPr lang="en-US" altLang="en-US"/>
              <a:t>:lang pseudo class: cho phép </a:t>
            </a:r>
            <a:r>
              <a:rPr lang="vi-VN" altLang="en-US"/>
              <a:t>đị</a:t>
            </a:r>
            <a:r>
              <a:rPr lang="en-US" altLang="en-US"/>
              <a:t>nh nghĩa style ngôn ngữ khác nhau trong tài liệu</a:t>
            </a:r>
          </a:p>
        </p:txBody>
      </p:sp>
      <p:pic>
        <p:nvPicPr>
          <p:cNvPr id="45059" name="Picture 2">
            <a:extLst>
              <a:ext uri="{FF2B5EF4-FFF2-40B4-BE49-F238E27FC236}">
                <a16:creationId xmlns:a16="http://schemas.microsoft.com/office/drawing/2014/main" id="{4EB2E8F6-F9AE-4832-B0E1-C57580B659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0" y="3124200"/>
            <a:ext cx="7912100" cy="320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1" name="Picture 3">
            <a:extLst>
              <a:ext uri="{FF2B5EF4-FFF2-40B4-BE49-F238E27FC236}">
                <a16:creationId xmlns:a16="http://schemas.microsoft.com/office/drawing/2014/main" id="{AA99A699-74E8-4B21-AB3C-0020B8535821}"/>
              </a:ext>
            </a:extLst>
          </p:cNvPr>
          <p:cNvPicPr>
            <a:picLocks noChangeAspect="1" noChangeArrowheads="1"/>
          </p:cNvPicPr>
          <p:nvPr/>
        </p:nvPicPr>
        <p:blipFill>
          <a:blip r:embed="rId3" cstate="print"/>
          <a:srcRect/>
          <a:stretch>
            <a:fillRect/>
          </a:stretch>
        </p:blipFill>
        <p:spPr bwMode="auto">
          <a:xfrm>
            <a:off x="5410201" y="3200400"/>
            <a:ext cx="4943475" cy="266700"/>
          </a:xfrm>
          <a:prstGeom prst="rect">
            <a:avLst/>
          </a:prstGeom>
          <a:ln>
            <a:headEnd/>
            <a:tailEnd/>
          </a:ln>
        </p:spPr>
        <p:style>
          <a:lnRef idx="1">
            <a:schemeClr val="accent5"/>
          </a:lnRef>
          <a:fillRef idx="2">
            <a:schemeClr val="accent5"/>
          </a:fillRef>
          <a:effectRef idx="1">
            <a:schemeClr val="accent5"/>
          </a:effectRef>
          <a:fontRef idx="minor">
            <a:schemeClr val="dk1"/>
          </a:fontRef>
        </p:style>
      </p:pic>
      <p:sp>
        <p:nvSpPr>
          <p:cNvPr id="6" name="Slide Number Placeholder 5">
            <a:extLst>
              <a:ext uri="{FF2B5EF4-FFF2-40B4-BE49-F238E27FC236}">
                <a16:creationId xmlns:a16="http://schemas.microsoft.com/office/drawing/2014/main" id="{EF064C80-9EC4-4504-9E4C-36825F3A5C30}"/>
              </a:ext>
            </a:extLst>
          </p:cNvPr>
          <p:cNvSpPr>
            <a:spLocks noGrp="1"/>
          </p:cNvSpPr>
          <p:nvPr>
            <p:ph type="sldNum" sz="quarter" idx="11"/>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961A29F4-9E5E-4757-AF5D-11CD7F57A0B6}" type="slidenum">
              <a:rPr lang="en-US" altLang="en-US">
                <a:solidFill>
                  <a:srgbClr val="045C75"/>
                </a:solidFill>
                <a:latin typeface="Constantia" panose="02030602050306030303" pitchFamily="18" charset="0"/>
              </a:rPr>
              <a:pPr eaLnBrk="1" hangingPunct="1"/>
              <a:t>235</a:t>
            </a:fld>
            <a:endParaRPr lang="en-US" altLang="en-US">
              <a:solidFill>
                <a:srgbClr val="045C75"/>
              </a:solidFill>
              <a:latin typeface="Constantia" panose="02030602050306030303" pitchFamily="18" charset="0"/>
            </a:endParaRPr>
          </a:p>
        </p:txBody>
      </p:sp>
      <p:sp>
        <p:nvSpPr>
          <p:cNvPr id="8" name="Title 7">
            <a:extLst>
              <a:ext uri="{FF2B5EF4-FFF2-40B4-BE49-F238E27FC236}">
                <a16:creationId xmlns:a16="http://schemas.microsoft.com/office/drawing/2014/main" id="{7FB099FD-C79E-4BDE-853F-155968A5225F}"/>
              </a:ext>
            </a:extLst>
          </p:cNvPr>
          <p:cNvSpPr>
            <a:spLocks noGrp="1"/>
          </p:cNvSpPr>
          <p:nvPr>
            <p:ph type="title"/>
          </p:nvPr>
        </p:nvSpPr>
        <p:spPr>
          <a:xfrm>
            <a:off x="1981200" y="0"/>
            <a:ext cx="8458200" cy="666750"/>
          </a:xfrm>
        </p:spPr>
        <p:txBody>
          <a:bodyPr>
            <a:normAutofit fontScale="90000"/>
          </a:bodyPr>
          <a:lstStyle/>
          <a:p>
            <a:pPr>
              <a:defRPr/>
            </a:pPr>
            <a:r>
              <a:rPr lang="en-US"/>
              <a:t>Pseudo Class Selector – lang</a:t>
            </a:r>
          </a:p>
        </p:txBody>
      </p:sp>
    </p:spTree>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Content Placeholder 2">
            <a:extLst>
              <a:ext uri="{FF2B5EF4-FFF2-40B4-BE49-F238E27FC236}">
                <a16:creationId xmlns:a16="http://schemas.microsoft.com/office/drawing/2014/main" id="{825A9687-5637-43DF-ADCA-73D3F568BFDC}"/>
              </a:ext>
            </a:extLst>
          </p:cNvPr>
          <p:cNvSpPr>
            <a:spLocks noGrp="1"/>
          </p:cNvSpPr>
          <p:nvPr>
            <p:ph idx="1"/>
          </p:nvPr>
        </p:nvSpPr>
        <p:spPr/>
        <p:txBody>
          <a:bodyPr/>
          <a:lstStyle/>
          <a:p>
            <a:pPr eaLnBrk="1" hangingPunct="1">
              <a:spcBef>
                <a:spcPct val="0"/>
              </a:spcBef>
            </a:pPr>
            <a:r>
              <a:rPr lang="en-US" altLang="en-US"/>
              <a:t>Bổ sung một số hiệu ứng </a:t>
            </a:r>
            <a:r>
              <a:rPr lang="vi-VN" altLang="en-US"/>
              <a:t>đặ</a:t>
            </a:r>
            <a:r>
              <a:rPr lang="en-US" altLang="en-US"/>
              <a:t>c biệt cho bộ chọn. Cho phép chọn và </a:t>
            </a:r>
            <a:r>
              <a:rPr lang="vi-VN" altLang="en-US"/>
              <a:t>đị</a:t>
            </a:r>
            <a:r>
              <a:rPr lang="en-US" altLang="en-US"/>
              <a:t>nh dạng cho các phần </a:t>
            </a:r>
            <a:r>
              <a:rPr lang="en-US" altLang="en-US">
                <a:solidFill>
                  <a:srgbClr val="FF0000"/>
                </a:solidFill>
              </a:rPr>
              <a:t>v</a:t>
            </a:r>
            <a:r>
              <a:rPr lang="vi-VN" altLang="en-US">
                <a:solidFill>
                  <a:srgbClr val="FF0000"/>
                </a:solidFill>
              </a:rPr>
              <a:t>ă</a:t>
            </a:r>
            <a:r>
              <a:rPr lang="en-US" altLang="en-US">
                <a:solidFill>
                  <a:srgbClr val="FF0000"/>
                </a:solidFill>
              </a:rPr>
              <a:t>n bản </a:t>
            </a:r>
            <a:r>
              <a:rPr lang="vi-VN" altLang="en-US">
                <a:solidFill>
                  <a:srgbClr val="FF0000"/>
                </a:solidFill>
              </a:rPr>
              <a:t>đặ</a:t>
            </a:r>
            <a:r>
              <a:rPr lang="en-US" altLang="en-US">
                <a:solidFill>
                  <a:srgbClr val="FF0000"/>
                </a:solidFill>
              </a:rPr>
              <a:t>c biệt</a:t>
            </a:r>
            <a:r>
              <a:rPr lang="en-US" altLang="en-US"/>
              <a:t> trong tài liệu</a:t>
            </a:r>
          </a:p>
          <a:p>
            <a:pPr eaLnBrk="1" hangingPunct="1">
              <a:spcBef>
                <a:spcPct val="0"/>
              </a:spcBef>
            </a:pPr>
            <a:r>
              <a:rPr lang="en-US" altLang="en-US"/>
              <a:t>Cú pháp</a:t>
            </a:r>
          </a:p>
          <a:p>
            <a:pPr lvl="1" eaLnBrk="1" hangingPunct="1">
              <a:spcBef>
                <a:spcPct val="0"/>
              </a:spcBef>
            </a:pPr>
            <a:r>
              <a:rPr lang="en-US" altLang="en-US"/>
              <a:t>Cú pháp của pseudo-element</a:t>
            </a:r>
          </a:p>
          <a:p>
            <a:pPr lvl="1" eaLnBrk="1" hangingPunct="1">
              <a:spcBef>
                <a:spcPct val="0"/>
              </a:spcBef>
            </a:pPr>
            <a:endParaRPr lang="en-US" altLang="en-US"/>
          </a:p>
          <a:p>
            <a:pPr lvl="1" eaLnBrk="1" hangingPunct="1">
              <a:spcBef>
                <a:spcPct val="0"/>
              </a:spcBef>
            </a:pPr>
            <a:r>
              <a:rPr lang="en-US" altLang="en-US"/>
              <a:t>Kết hợp CSS class với pseudo element</a:t>
            </a:r>
          </a:p>
        </p:txBody>
      </p:sp>
      <p:pic>
        <p:nvPicPr>
          <p:cNvPr id="46083" name="Picture 2">
            <a:extLst>
              <a:ext uri="{FF2B5EF4-FFF2-40B4-BE49-F238E27FC236}">
                <a16:creationId xmlns:a16="http://schemas.microsoft.com/office/drawing/2014/main" id="{3B53746D-869B-40AB-8A6B-202D104E40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19400" y="4267200"/>
            <a:ext cx="61912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084" name="Picture 3">
            <a:extLst>
              <a:ext uri="{FF2B5EF4-FFF2-40B4-BE49-F238E27FC236}">
                <a16:creationId xmlns:a16="http://schemas.microsoft.com/office/drawing/2014/main" id="{2AB8565B-345C-4A35-9D0F-4C59D25838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2200" y="5486400"/>
            <a:ext cx="786765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Slide Number Placeholder 5">
            <a:extLst>
              <a:ext uri="{FF2B5EF4-FFF2-40B4-BE49-F238E27FC236}">
                <a16:creationId xmlns:a16="http://schemas.microsoft.com/office/drawing/2014/main" id="{E0EA3AFD-787B-492A-AB99-798B7F3917B7}"/>
              </a:ext>
            </a:extLst>
          </p:cNvPr>
          <p:cNvSpPr>
            <a:spLocks noGrp="1"/>
          </p:cNvSpPr>
          <p:nvPr>
            <p:ph type="sldNum" sz="quarter" idx="11"/>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979367E0-1ABE-4245-98C5-30012BE354D4}" type="slidenum">
              <a:rPr lang="en-US" altLang="en-US">
                <a:solidFill>
                  <a:srgbClr val="045C75"/>
                </a:solidFill>
                <a:latin typeface="Constantia" panose="02030602050306030303" pitchFamily="18" charset="0"/>
              </a:rPr>
              <a:pPr eaLnBrk="1" hangingPunct="1"/>
              <a:t>236</a:t>
            </a:fld>
            <a:endParaRPr lang="en-US" altLang="en-US">
              <a:solidFill>
                <a:srgbClr val="045C75"/>
              </a:solidFill>
              <a:latin typeface="Constantia" panose="02030602050306030303" pitchFamily="18" charset="0"/>
            </a:endParaRPr>
          </a:p>
        </p:txBody>
      </p:sp>
      <p:sp>
        <p:nvSpPr>
          <p:cNvPr id="8" name="Title 7">
            <a:extLst>
              <a:ext uri="{FF2B5EF4-FFF2-40B4-BE49-F238E27FC236}">
                <a16:creationId xmlns:a16="http://schemas.microsoft.com/office/drawing/2014/main" id="{32439224-D2D3-4FAA-AD7D-9E0C1F342A28}"/>
              </a:ext>
            </a:extLst>
          </p:cNvPr>
          <p:cNvSpPr>
            <a:spLocks noGrp="1"/>
          </p:cNvSpPr>
          <p:nvPr>
            <p:ph type="title"/>
          </p:nvPr>
        </p:nvSpPr>
        <p:spPr>
          <a:xfrm>
            <a:off x="1981200" y="0"/>
            <a:ext cx="8458200" cy="666750"/>
          </a:xfrm>
        </p:spPr>
        <p:txBody>
          <a:bodyPr>
            <a:normAutofit fontScale="90000"/>
          </a:bodyPr>
          <a:lstStyle/>
          <a:p>
            <a:pPr>
              <a:defRPr/>
            </a:pPr>
            <a:r>
              <a:rPr lang="en-US"/>
              <a:t>Pseudo Element</a:t>
            </a:r>
          </a:p>
        </p:txBody>
      </p:sp>
    </p:spTree>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Content Placeholder 2">
            <a:extLst>
              <a:ext uri="{FF2B5EF4-FFF2-40B4-BE49-F238E27FC236}">
                <a16:creationId xmlns:a16="http://schemas.microsoft.com/office/drawing/2014/main" id="{54251E4C-2589-4DD9-A7BB-F6AF288B4B66}"/>
              </a:ext>
            </a:extLst>
          </p:cNvPr>
          <p:cNvSpPr>
            <a:spLocks noGrp="1"/>
          </p:cNvSpPr>
          <p:nvPr>
            <p:ph idx="1"/>
          </p:nvPr>
        </p:nvSpPr>
        <p:spPr/>
        <p:txBody>
          <a:bodyPr/>
          <a:lstStyle/>
          <a:p>
            <a:pPr eaLnBrk="1" hangingPunct="1">
              <a:spcBef>
                <a:spcPct val="0"/>
              </a:spcBef>
            </a:pPr>
            <a:r>
              <a:rPr lang="en-US" altLang="en-US"/>
              <a:t>:first-letter pseudo element: phần tử mô tả cho ký tự </a:t>
            </a:r>
            <a:r>
              <a:rPr lang="vi-VN" altLang="en-US"/>
              <a:t>đầ</a:t>
            </a:r>
            <a:r>
              <a:rPr lang="en-US" altLang="en-US"/>
              <a:t>u tiên của paragraph.</a:t>
            </a:r>
          </a:p>
        </p:txBody>
      </p:sp>
      <p:pic>
        <p:nvPicPr>
          <p:cNvPr id="47107" name="Picture 3">
            <a:extLst>
              <a:ext uri="{FF2B5EF4-FFF2-40B4-BE49-F238E27FC236}">
                <a16:creationId xmlns:a16="http://schemas.microsoft.com/office/drawing/2014/main" id="{D98FDC2C-CEFE-4B3C-9A4C-2ED08A502A9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2201" y="2971801"/>
            <a:ext cx="6124575" cy="3667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698" name="Picture 2">
            <a:extLst>
              <a:ext uri="{FF2B5EF4-FFF2-40B4-BE49-F238E27FC236}">
                <a16:creationId xmlns:a16="http://schemas.microsoft.com/office/drawing/2014/main" id="{F9E7C195-785E-46C0-8584-2C1BECF5C153}"/>
              </a:ext>
            </a:extLst>
          </p:cNvPr>
          <p:cNvPicPr>
            <a:picLocks noChangeAspect="1" noChangeArrowheads="1"/>
          </p:cNvPicPr>
          <p:nvPr/>
        </p:nvPicPr>
        <p:blipFill>
          <a:blip r:embed="rId3" cstate="print"/>
          <a:srcRect/>
          <a:stretch>
            <a:fillRect/>
          </a:stretch>
        </p:blipFill>
        <p:spPr bwMode="auto">
          <a:xfrm>
            <a:off x="7239000" y="2819401"/>
            <a:ext cx="2857500" cy="561975"/>
          </a:xfrm>
          <a:prstGeom prst="rect">
            <a:avLst/>
          </a:prstGeom>
          <a:ln>
            <a:headEnd/>
            <a:tailEnd/>
          </a:ln>
        </p:spPr>
        <p:style>
          <a:lnRef idx="1">
            <a:schemeClr val="accent5"/>
          </a:lnRef>
          <a:fillRef idx="2">
            <a:schemeClr val="accent5"/>
          </a:fillRef>
          <a:effectRef idx="1">
            <a:schemeClr val="accent5"/>
          </a:effectRef>
          <a:fontRef idx="minor">
            <a:schemeClr val="dk1"/>
          </a:fontRef>
        </p:style>
      </p:pic>
      <p:sp>
        <p:nvSpPr>
          <p:cNvPr id="6" name="Slide Number Placeholder 5">
            <a:extLst>
              <a:ext uri="{FF2B5EF4-FFF2-40B4-BE49-F238E27FC236}">
                <a16:creationId xmlns:a16="http://schemas.microsoft.com/office/drawing/2014/main" id="{F45F0426-18B6-4BBD-B78C-AC2F6C01F44F}"/>
              </a:ext>
            </a:extLst>
          </p:cNvPr>
          <p:cNvSpPr>
            <a:spLocks noGrp="1"/>
          </p:cNvSpPr>
          <p:nvPr>
            <p:ph type="sldNum" sz="quarter" idx="11"/>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4B710E28-10B2-4CAA-981D-C1102032E6FB}" type="slidenum">
              <a:rPr lang="en-US" altLang="en-US">
                <a:solidFill>
                  <a:srgbClr val="045C75"/>
                </a:solidFill>
                <a:latin typeface="Constantia" panose="02030602050306030303" pitchFamily="18" charset="0"/>
              </a:rPr>
              <a:pPr eaLnBrk="1" hangingPunct="1"/>
              <a:t>237</a:t>
            </a:fld>
            <a:endParaRPr lang="en-US" altLang="en-US">
              <a:solidFill>
                <a:srgbClr val="045C75"/>
              </a:solidFill>
              <a:latin typeface="Constantia" panose="02030602050306030303" pitchFamily="18" charset="0"/>
            </a:endParaRPr>
          </a:p>
        </p:txBody>
      </p:sp>
      <p:sp>
        <p:nvSpPr>
          <p:cNvPr id="8" name="Title 7">
            <a:extLst>
              <a:ext uri="{FF2B5EF4-FFF2-40B4-BE49-F238E27FC236}">
                <a16:creationId xmlns:a16="http://schemas.microsoft.com/office/drawing/2014/main" id="{FDA18CAD-E29A-4CA6-AE83-8C1205D1FB06}"/>
              </a:ext>
            </a:extLst>
          </p:cNvPr>
          <p:cNvSpPr>
            <a:spLocks noGrp="1"/>
          </p:cNvSpPr>
          <p:nvPr>
            <p:ph type="title"/>
          </p:nvPr>
        </p:nvSpPr>
        <p:spPr>
          <a:xfrm>
            <a:off x="1981200" y="0"/>
            <a:ext cx="8458200" cy="666750"/>
          </a:xfrm>
        </p:spPr>
        <p:txBody>
          <a:bodyPr>
            <a:normAutofit fontScale="90000"/>
          </a:bodyPr>
          <a:lstStyle/>
          <a:p>
            <a:pPr>
              <a:defRPr/>
            </a:pPr>
            <a:r>
              <a:rPr lang="en-US"/>
              <a:t>Pseudo Element – first-letter</a:t>
            </a:r>
          </a:p>
        </p:txBody>
      </p:sp>
    </p:spTree>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Content Placeholder 2">
            <a:extLst>
              <a:ext uri="{FF2B5EF4-FFF2-40B4-BE49-F238E27FC236}">
                <a16:creationId xmlns:a16="http://schemas.microsoft.com/office/drawing/2014/main" id="{09704B55-95BB-4D1A-9C6E-130E3FA1605D}"/>
              </a:ext>
            </a:extLst>
          </p:cNvPr>
          <p:cNvSpPr>
            <a:spLocks noGrp="1"/>
          </p:cNvSpPr>
          <p:nvPr>
            <p:ph idx="1"/>
          </p:nvPr>
        </p:nvSpPr>
        <p:spPr>
          <a:xfrm>
            <a:off x="1981200" y="1028700"/>
            <a:ext cx="8229600" cy="4800600"/>
          </a:xfrm>
        </p:spPr>
        <p:txBody>
          <a:bodyPr/>
          <a:lstStyle/>
          <a:p>
            <a:pPr eaLnBrk="1" hangingPunct="1">
              <a:spcBef>
                <a:spcPct val="0"/>
              </a:spcBef>
            </a:pPr>
            <a:r>
              <a:rPr lang="en-US" altLang="en-US" dirty="0" err="1"/>
              <a:t>Các</a:t>
            </a:r>
            <a:r>
              <a:rPr lang="en-US" altLang="en-US" dirty="0"/>
              <a:t> </a:t>
            </a:r>
            <a:r>
              <a:rPr lang="en-US" altLang="en-US" dirty="0" err="1"/>
              <a:t>thuộc</a:t>
            </a:r>
            <a:r>
              <a:rPr lang="en-US" altLang="en-US" dirty="0"/>
              <a:t> </a:t>
            </a:r>
            <a:r>
              <a:rPr lang="en-US" altLang="en-US" dirty="0" err="1"/>
              <a:t>tính</a:t>
            </a:r>
            <a:r>
              <a:rPr lang="en-US" altLang="en-US" dirty="0"/>
              <a:t> </a:t>
            </a:r>
            <a:r>
              <a:rPr lang="en-US" altLang="en-US" dirty="0" err="1"/>
              <a:t>của</a:t>
            </a:r>
            <a:r>
              <a:rPr lang="en-US" altLang="en-US" dirty="0"/>
              <a:t> first-letter</a:t>
            </a:r>
          </a:p>
          <a:p>
            <a:pPr eaLnBrk="1" hangingPunct="1">
              <a:spcBef>
                <a:spcPct val="0"/>
              </a:spcBef>
            </a:pPr>
            <a:endParaRPr lang="en-US" altLang="en-US" dirty="0"/>
          </a:p>
        </p:txBody>
      </p:sp>
      <p:pic>
        <p:nvPicPr>
          <p:cNvPr id="48131" name="Picture 2">
            <a:extLst>
              <a:ext uri="{FF2B5EF4-FFF2-40B4-BE49-F238E27FC236}">
                <a16:creationId xmlns:a16="http://schemas.microsoft.com/office/drawing/2014/main" id="{9D05AFA0-61DA-4A49-9862-E86204870D6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86200" y="1975248"/>
            <a:ext cx="3105150" cy="427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4">
            <a:extLst>
              <a:ext uri="{FF2B5EF4-FFF2-40B4-BE49-F238E27FC236}">
                <a16:creationId xmlns:a16="http://schemas.microsoft.com/office/drawing/2014/main" id="{DDC9E7F5-E7F4-4725-9692-BCA88E755729}"/>
              </a:ext>
            </a:extLst>
          </p:cNvPr>
          <p:cNvSpPr>
            <a:spLocks noGrp="1"/>
          </p:cNvSpPr>
          <p:nvPr>
            <p:ph type="sldNum" sz="quarter" idx="11"/>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4CD1ED68-AE5C-442C-9E73-E523DC8D3FE7}" type="slidenum">
              <a:rPr lang="en-US" altLang="en-US">
                <a:solidFill>
                  <a:srgbClr val="045C75"/>
                </a:solidFill>
                <a:latin typeface="Constantia" panose="02030602050306030303" pitchFamily="18" charset="0"/>
              </a:rPr>
              <a:pPr eaLnBrk="1" hangingPunct="1"/>
              <a:t>238</a:t>
            </a:fld>
            <a:endParaRPr lang="en-US" altLang="en-US">
              <a:solidFill>
                <a:srgbClr val="045C75"/>
              </a:solidFill>
              <a:latin typeface="Constantia" panose="02030602050306030303" pitchFamily="18" charset="0"/>
            </a:endParaRPr>
          </a:p>
        </p:txBody>
      </p:sp>
      <p:sp>
        <p:nvSpPr>
          <p:cNvPr id="7" name="Title 6">
            <a:extLst>
              <a:ext uri="{FF2B5EF4-FFF2-40B4-BE49-F238E27FC236}">
                <a16:creationId xmlns:a16="http://schemas.microsoft.com/office/drawing/2014/main" id="{F453147F-C513-4C43-9D23-3769A4CE1AC0}"/>
              </a:ext>
            </a:extLst>
          </p:cNvPr>
          <p:cNvSpPr>
            <a:spLocks noGrp="1"/>
          </p:cNvSpPr>
          <p:nvPr>
            <p:ph type="title"/>
          </p:nvPr>
        </p:nvSpPr>
        <p:spPr>
          <a:xfrm>
            <a:off x="1981200" y="0"/>
            <a:ext cx="8458200" cy="666750"/>
          </a:xfrm>
        </p:spPr>
        <p:txBody>
          <a:bodyPr>
            <a:normAutofit fontScale="90000"/>
          </a:bodyPr>
          <a:lstStyle/>
          <a:p>
            <a:pPr>
              <a:defRPr/>
            </a:pPr>
            <a:r>
              <a:rPr lang="en-US"/>
              <a:t>Pseudo Element – first-letter</a:t>
            </a:r>
          </a:p>
        </p:txBody>
      </p:sp>
    </p:spTree>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Content Placeholder 2">
            <a:extLst>
              <a:ext uri="{FF2B5EF4-FFF2-40B4-BE49-F238E27FC236}">
                <a16:creationId xmlns:a16="http://schemas.microsoft.com/office/drawing/2014/main" id="{DE9F8832-2CF1-43FF-B6C4-F312173A920F}"/>
              </a:ext>
            </a:extLst>
          </p:cNvPr>
          <p:cNvSpPr>
            <a:spLocks noGrp="1"/>
          </p:cNvSpPr>
          <p:nvPr>
            <p:ph idx="1"/>
          </p:nvPr>
        </p:nvSpPr>
        <p:spPr/>
        <p:txBody>
          <a:bodyPr/>
          <a:lstStyle/>
          <a:p>
            <a:pPr eaLnBrk="1" hangingPunct="1">
              <a:spcBef>
                <a:spcPct val="0"/>
              </a:spcBef>
            </a:pPr>
            <a:r>
              <a:rPr lang="en-US" altLang="en-US"/>
              <a:t>Quy </a:t>
            </a:r>
            <a:r>
              <a:rPr lang="vi-VN" altLang="en-US"/>
              <a:t>đị</a:t>
            </a:r>
            <a:r>
              <a:rPr lang="en-US" altLang="en-US"/>
              <a:t>nh </a:t>
            </a:r>
            <a:r>
              <a:rPr lang="vi-VN" altLang="en-US"/>
              <a:t>đị</a:t>
            </a:r>
            <a:r>
              <a:rPr lang="en-US" altLang="en-US"/>
              <a:t>nh style cho dòng </a:t>
            </a:r>
            <a:r>
              <a:rPr lang="vi-VN" altLang="en-US"/>
              <a:t>đầ</a:t>
            </a:r>
            <a:r>
              <a:rPr lang="en-US" altLang="en-US"/>
              <a:t>u tiên</a:t>
            </a:r>
          </a:p>
        </p:txBody>
      </p:sp>
      <p:pic>
        <p:nvPicPr>
          <p:cNvPr id="49155" name="Picture 2">
            <a:extLst>
              <a:ext uri="{FF2B5EF4-FFF2-40B4-BE49-F238E27FC236}">
                <a16:creationId xmlns:a16="http://schemas.microsoft.com/office/drawing/2014/main" id="{53615B66-3164-454A-9C29-2831B70E5B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0" y="2286001"/>
            <a:ext cx="6762750" cy="3705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47" name="Picture 3">
            <a:extLst>
              <a:ext uri="{FF2B5EF4-FFF2-40B4-BE49-F238E27FC236}">
                <a16:creationId xmlns:a16="http://schemas.microsoft.com/office/drawing/2014/main" id="{23E739C6-63F9-439D-8156-5C3F4C1326A1}"/>
              </a:ext>
            </a:extLst>
          </p:cNvPr>
          <p:cNvPicPr>
            <a:picLocks noChangeAspect="1" noChangeArrowheads="1"/>
          </p:cNvPicPr>
          <p:nvPr/>
        </p:nvPicPr>
        <p:blipFill>
          <a:blip r:embed="rId3" cstate="print"/>
          <a:srcRect/>
          <a:stretch>
            <a:fillRect/>
          </a:stretch>
        </p:blipFill>
        <p:spPr bwMode="auto">
          <a:xfrm>
            <a:off x="7696201" y="2286000"/>
            <a:ext cx="2638425" cy="457200"/>
          </a:xfrm>
          <a:prstGeom prst="rect">
            <a:avLst/>
          </a:prstGeom>
          <a:ln>
            <a:headEnd/>
            <a:tailEnd/>
          </a:ln>
        </p:spPr>
        <p:style>
          <a:lnRef idx="1">
            <a:schemeClr val="accent5"/>
          </a:lnRef>
          <a:fillRef idx="2">
            <a:schemeClr val="accent5"/>
          </a:fillRef>
          <a:effectRef idx="1">
            <a:schemeClr val="accent5"/>
          </a:effectRef>
          <a:fontRef idx="minor">
            <a:schemeClr val="dk1"/>
          </a:fontRef>
        </p:style>
      </p:pic>
      <p:sp>
        <p:nvSpPr>
          <p:cNvPr id="6" name="Slide Number Placeholder 5">
            <a:extLst>
              <a:ext uri="{FF2B5EF4-FFF2-40B4-BE49-F238E27FC236}">
                <a16:creationId xmlns:a16="http://schemas.microsoft.com/office/drawing/2014/main" id="{802B1403-8B14-45BA-98CD-25C3FE20E1F2}"/>
              </a:ext>
            </a:extLst>
          </p:cNvPr>
          <p:cNvSpPr>
            <a:spLocks noGrp="1"/>
          </p:cNvSpPr>
          <p:nvPr>
            <p:ph type="sldNum" sz="quarter" idx="11"/>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EAFDE658-C5B0-421C-AFA9-C68DC13789CC}" type="slidenum">
              <a:rPr lang="en-US" altLang="en-US">
                <a:solidFill>
                  <a:srgbClr val="045C75"/>
                </a:solidFill>
                <a:latin typeface="Constantia" panose="02030602050306030303" pitchFamily="18" charset="0"/>
              </a:rPr>
              <a:pPr eaLnBrk="1" hangingPunct="1"/>
              <a:t>239</a:t>
            </a:fld>
            <a:endParaRPr lang="en-US" altLang="en-US">
              <a:solidFill>
                <a:srgbClr val="045C75"/>
              </a:solidFill>
              <a:latin typeface="Constantia" panose="02030602050306030303" pitchFamily="18" charset="0"/>
            </a:endParaRPr>
          </a:p>
        </p:txBody>
      </p:sp>
      <p:sp>
        <p:nvSpPr>
          <p:cNvPr id="8" name="Title 7">
            <a:extLst>
              <a:ext uri="{FF2B5EF4-FFF2-40B4-BE49-F238E27FC236}">
                <a16:creationId xmlns:a16="http://schemas.microsoft.com/office/drawing/2014/main" id="{F6464EDF-A25D-4746-8504-D8FF37D358D7}"/>
              </a:ext>
            </a:extLst>
          </p:cNvPr>
          <p:cNvSpPr>
            <a:spLocks noGrp="1"/>
          </p:cNvSpPr>
          <p:nvPr>
            <p:ph type="title"/>
          </p:nvPr>
        </p:nvSpPr>
        <p:spPr>
          <a:xfrm>
            <a:off x="1981200" y="0"/>
            <a:ext cx="8458200" cy="666750"/>
          </a:xfrm>
        </p:spPr>
        <p:txBody>
          <a:bodyPr>
            <a:normAutofit fontScale="90000"/>
          </a:bodyPr>
          <a:lstStyle/>
          <a:p>
            <a:pPr>
              <a:defRPr/>
            </a:pPr>
            <a:r>
              <a:rPr lang="en-US"/>
              <a:t>Pseudo Element – first-line</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AAE3372-ABF1-48F0-B7AA-116294E207DB}"/>
              </a:ext>
            </a:extLst>
          </p:cNvPr>
          <p:cNvSpPr>
            <a:spLocks noGrp="1"/>
          </p:cNvSpPr>
          <p:nvPr>
            <p:ph idx="1"/>
          </p:nvPr>
        </p:nvSpPr>
        <p:spPr/>
        <p:txBody>
          <a:bodyPr/>
          <a:lstStyle/>
          <a:p>
            <a:pPr>
              <a:spcBef>
                <a:spcPct val="0"/>
              </a:spcBef>
            </a:pPr>
            <a:r>
              <a:rPr lang="en-US" altLang="en-US" sz="2400"/>
              <a:t>Địa chỉ IP có dạng: a.b.c.d (0&lt;a,b,c,d&lt;255) </a:t>
            </a:r>
          </a:p>
          <a:p>
            <a:pPr lvl="1">
              <a:spcBef>
                <a:spcPct val="0"/>
              </a:spcBef>
            </a:pPr>
            <a:r>
              <a:rPr lang="en-US" altLang="en-US" sz="2000"/>
              <a:t>VD: địa chỉ website của ĐH Công nghệ GTVT là:</a:t>
            </a:r>
          </a:p>
          <a:p>
            <a:pPr lvl="2">
              <a:spcBef>
                <a:spcPct val="0"/>
              </a:spcBef>
              <a:buNone/>
            </a:pPr>
            <a:r>
              <a:rPr lang="en-US" altLang="en-US" sz="2400">
                <a:hlinkClick r:id="rId2"/>
              </a:rPr>
              <a:t>www.utt.edu.vn</a:t>
            </a:r>
            <a:r>
              <a:rPr lang="en-US" altLang="en-US" sz="2400"/>
              <a:t> tương ứng IP là 112.213.88.104</a:t>
            </a:r>
          </a:p>
          <a:p>
            <a:pPr lvl="2">
              <a:spcBef>
                <a:spcPct val="0"/>
              </a:spcBef>
              <a:buNone/>
            </a:pPr>
            <a:r>
              <a:rPr lang="en-US" altLang="en-US" sz="2400"/>
              <a:t>Muốn biết được địa chỉ IP của các website ta làm như sau:</a:t>
            </a:r>
          </a:p>
          <a:p>
            <a:pPr lvl="2">
              <a:spcBef>
                <a:spcPct val="0"/>
              </a:spcBef>
              <a:buNone/>
            </a:pPr>
            <a:r>
              <a:rPr lang="en-US" altLang="en-US" sz="2400"/>
              <a:t>Start </a:t>
            </a:r>
            <a:r>
              <a:rPr lang="en-US" altLang="en-US" sz="2400">
                <a:sym typeface="Wingdings" panose="05000000000000000000" pitchFamily="2" charset="2"/>
              </a:rPr>
              <a:t> Run  gõ vào CMD  gõ Ping </a:t>
            </a:r>
            <a:r>
              <a:rPr lang="en-US" altLang="en-US" sz="2400">
                <a:hlinkClick r:id="rId2"/>
              </a:rPr>
              <a:t>www.utt.edu.vn</a:t>
            </a:r>
            <a:r>
              <a:rPr lang="en-US" altLang="en-US" sz="2400"/>
              <a:t> và gõ enter.</a:t>
            </a:r>
          </a:p>
          <a:p>
            <a:pPr lvl="1">
              <a:spcBef>
                <a:spcPct val="0"/>
              </a:spcBef>
            </a:pPr>
            <a:r>
              <a:rPr lang="en-US" altLang="en-US" sz="2000"/>
              <a:t>Địa chỉ: 127.0.0.1 (localhost) là địa chỉ của chính máy tính đang sử dụng thường dùng để thử mạng và thử nghiệm các trang web.</a:t>
            </a:r>
          </a:p>
          <a:p>
            <a:pPr lvl="2">
              <a:spcBef>
                <a:spcPct val="0"/>
              </a:spcBef>
            </a:pPr>
            <a:endParaRPr lang="en-US" altLang="en-US" sz="2400"/>
          </a:p>
          <a:p>
            <a:endParaRPr lang="en-US"/>
          </a:p>
        </p:txBody>
      </p:sp>
      <p:sp>
        <p:nvSpPr>
          <p:cNvPr id="3" name="Title 2">
            <a:extLst>
              <a:ext uri="{FF2B5EF4-FFF2-40B4-BE49-F238E27FC236}">
                <a16:creationId xmlns:a16="http://schemas.microsoft.com/office/drawing/2014/main" id="{386910FB-7B34-4FA5-A28F-12631486B832}"/>
              </a:ext>
            </a:extLst>
          </p:cNvPr>
          <p:cNvSpPr>
            <a:spLocks noGrp="1"/>
          </p:cNvSpPr>
          <p:nvPr>
            <p:ph type="title"/>
          </p:nvPr>
        </p:nvSpPr>
        <p:spPr/>
        <p:txBody>
          <a:bodyPr>
            <a:normAutofit/>
          </a:bodyPr>
          <a:lstStyle/>
          <a:p>
            <a:r>
              <a:rPr lang="en-US"/>
              <a:t>Địa chỉ IP (tt) (Internet Protocol  Address)</a:t>
            </a:r>
          </a:p>
        </p:txBody>
      </p:sp>
    </p:spTree>
    <p:extLst>
      <p:ext uri="{BB962C8B-B14F-4D97-AF65-F5344CB8AC3E}">
        <p14:creationId xmlns:p14="http://schemas.microsoft.com/office/powerpoint/2010/main" val="110391327"/>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Content Placeholder 2">
            <a:extLst>
              <a:ext uri="{FF2B5EF4-FFF2-40B4-BE49-F238E27FC236}">
                <a16:creationId xmlns:a16="http://schemas.microsoft.com/office/drawing/2014/main" id="{94917742-99EE-4C35-853A-7168F10D8A33}"/>
              </a:ext>
            </a:extLst>
          </p:cNvPr>
          <p:cNvSpPr>
            <a:spLocks noGrp="1"/>
          </p:cNvSpPr>
          <p:nvPr>
            <p:ph idx="1"/>
          </p:nvPr>
        </p:nvSpPr>
        <p:spPr>
          <a:xfrm>
            <a:off x="1905000" y="1371600"/>
            <a:ext cx="8229600" cy="4800600"/>
          </a:xfrm>
        </p:spPr>
        <p:txBody>
          <a:bodyPr/>
          <a:lstStyle/>
          <a:p>
            <a:pPr eaLnBrk="1" hangingPunct="1">
              <a:spcBef>
                <a:spcPct val="0"/>
              </a:spcBef>
            </a:pPr>
            <a:r>
              <a:rPr lang="en-US" altLang="en-US"/>
              <a:t>Các thuộc tính của first-line</a:t>
            </a:r>
          </a:p>
        </p:txBody>
      </p:sp>
      <p:pic>
        <p:nvPicPr>
          <p:cNvPr id="50179" name="Picture 2">
            <a:extLst>
              <a:ext uri="{FF2B5EF4-FFF2-40B4-BE49-F238E27FC236}">
                <a16:creationId xmlns:a16="http://schemas.microsoft.com/office/drawing/2014/main" id="{0A411157-2866-43D3-BB9B-7D0D10AC72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62400" y="2286000"/>
            <a:ext cx="3181350" cy="3867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4">
            <a:extLst>
              <a:ext uri="{FF2B5EF4-FFF2-40B4-BE49-F238E27FC236}">
                <a16:creationId xmlns:a16="http://schemas.microsoft.com/office/drawing/2014/main" id="{6885B904-DDF7-4A4C-946F-6B7AD20D3948}"/>
              </a:ext>
            </a:extLst>
          </p:cNvPr>
          <p:cNvSpPr>
            <a:spLocks noGrp="1"/>
          </p:cNvSpPr>
          <p:nvPr>
            <p:ph type="sldNum" sz="quarter" idx="11"/>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D9AF70A8-BDB9-4A38-A3F2-20DED0C1EF24}" type="slidenum">
              <a:rPr lang="en-US" altLang="en-US">
                <a:solidFill>
                  <a:srgbClr val="045C75"/>
                </a:solidFill>
                <a:latin typeface="Constantia" panose="02030602050306030303" pitchFamily="18" charset="0"/>
              </a:rPr>
              <a:pPr eaLnBrk="1" hangingPunct="1"/>
              <a:t>240</a:t>
            </a:fld>
            <a:endParaRPr lang="en-US" altLang="en-US">
              <a:solidFill>
                <a:srgbClr val="045C75"/>
              </a:solidFill>
              <a:latin typeface="Constantia" panose="02030602050306030303" pitchFamily="18" charset="0"/>
            </a:endParaRPr>
          </a:p>
        </p:txBody>
      </p:sp>
      <p:sp>
        <p:nvSpPr>
          <p:cNvPr id="7" name="Title 6">
            <a:extLst>
              <a:ext uri="{FF2B5EF4-FFF2-40B4-BE49-F238E27FC236}">
                <a16:creationId xmlns:a16="http://schemas.microsoft.com/office/drawing/2014/main" id="{30FEDAEC-52C3-4DB8-9B1C-01561F3836B1}"/>
              </a:ext>
            </a:extLst>
          </p:cNvPr>
          <p:cNvSpPr>
            <a:spLocks noGrp="1"/>
          </p:cNvSpPr>
          <p:nvPr>
            <p:ph type="title"/>
          </p:nvPr>
        </p:nvSpPr>
        <p:spPr>
          <a:xfrm>
            <a:off x="1981200" y="0"/>
            <a:ext cx="8458200" cy="666750"/>
          </a:xfrm>
        </p:spPr>
        <p:txBody>
          <a:bodyPr>
            <a:normAutofit fontScale="90000"/>
          </a:bodyPr>
          <a:lstStyle/>
          <a:p>
            <a:pPr>
              <a:defRPr/>
            </a:pPr>
            <a:r>
              <a:rPr lang="en-US"/>
              <a:t>Pseudo Element – first-line</a:t>
            </a:r>
          </a:p>
        </p:txBody>
      </p:sp>
    </p:spTree>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Content Placeholder 2">
            <a:extLst>
              <a:ext uri="{FF2B5EF4-FFF2-40B4-BE49-F238E27FC236}">
                <a16:creationId xmlns:a16="http://schemas.microsoft.com/office/drawing/2014/main" id="{680C3F53-2D31-4D54-A7B9-760AD8538978}"/>
              </a:ext>
            </a:extLst>
          </p:cNvPr>
          <p:cNvSpPr>
            <a:spLocks noGrp="1"/>
          </p:cNvSpPr>
          <p:nvPr>
            <p:ph idx="1"/>
          </p:nvPr>
        </p:nvSpPr>
        <p:spPr/>
        <p:txBody>
          <a:bodyPr/>
          <a:lstStyle/>
          <a:p>
            <a:pPr eaLnBrk="1" hangingPunct="1">
              <a:spcBef>
                <a:spcPct val="0"/>
              </a:spcBef>
            </a:pPr>
            <a:r>
              <a:rPr lang="en-US" altLang="en-US"/>
              <a:t>Chèn nội dung phía tr</a:t>
            </a:r>
            <a:r>
              <a:rPr lang="vi-VN" altLang="en-US"/>
              <a:t>ướ</a:t>
            </a:r>
            <a:r>
              <a:rPr lang="en-US" altLang="en-US"/>
              <a:t>c nội dung của một thành phần</a:t>
            </a:r>
          </a:p>
        </p:txBody>
      </p:sp>
      <p:pic>
        <p:nvPicPr>
          <p:cNvPr id="51203" name="Picture 3">
            <a:extLst>
              <a:ext uri="{FF2B5EF4-FFF2-40B4-BE49-F238E27FC236}">
                <a16:creationId xmlns:a16="http://schemas.microsoft.com/office/drawing/2014/main" id="{4DF3F78D-A471-41B6-A62C-83CCB26F46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8400" y="3048001"/>
            <a:ext cx="5924550" cy="305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04" name="Picture 4">
            <a:extLst>
              <a:ext uri="{FF2B5EF4-FFF2-40B4-BE49-F238E27FC236}">
                <a16:creationId xmlns:a16="http://schemas.microsoft.com/office/drawing/2014/main" id="{7209F630-515C-48EF-863C-C0F0890EED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24601" y="2209801"/>
            <a:ext cx="4143375" cy="157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Slide Number Placeholder 5">
            <a:extLst>
              <a:ext uri="{FF2B5EF4-FFF2-40B4-BE49-F238E27FC236}">
                <a16:creationId xmlns:a16="http://schemas.microsoft.com/office/drawing/2014/main" id="{FDB49FAE-60C9-442D-AC4D-9AAFB68E3065}"/>
              </a:ext>
            </a:extLst>
          </p:cNvPr>
          <p:cNvSpPr>
            <a:spLocks noGrp="1"/>
          </p:cNvSpPr>
          <p:nvPr>
            <p:ph type="sldNum" sz="quarter" idx="11"/>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3232E080-F9A0-4848-A0A5-D860BB784D18}" type="slidenum">
              <a:rPr lang="en-US" altLang="en-US">
                <a:solidFill>
                  <a:srgbClr val="045C75"/>
                </a:solidFill>
                <a:latin typeface="Constantia" panose="02030602050306030303" pitchFamily="18" charset="0"/>
              </a:rPr>
              <a:pPr eaLnBrk="1" hangingPunct="1"/>
              <a:t>241</a:t>
            </a:fld>
            <a:endParaRPr lang="en-US" altLang="en-US">
              <a:solidFill>
                <a:srgbClr val="045C75"/>
              </a:solidFill>
              <a:latin typeface="Constantia" panose="02030602050306030303" pitchFamily="18" charset="0"/>
            </a:endParaRPr>
          </a:p>
        </p:txBody>
      </p:sp>
      <p:sp>
        <p:nvSpPr>
          <p:cNvPr id="8" name="Title 7">
            <a:extLst>
              <a:ext uri="{FF2B5EF4-FFF2-40B4-BE49-F238E27FC236}">
                <a16:creationId xmlns:a16="http://schemas.microsoft.com/office/drawing/2014/main" id="{E2B9336D-FD02-48A9-9B3F-401963A0BC5C}"/>
              </a:ext>
            </a:extLst>
          </p:cNvPr>
          <p:cNvSpPr>
            <a:spLocks noGrp="1"/>
          </p:cNvSpPr>
          <p:nvPr>
            <p:ph type="title"/>
          </p:nvPr>
        </p:nvSpPr>
        <p:spPr>
          <a:xfrm>
            <a:off x="1981200" y="0"/>
            <a:ext cx="8458200" cy="666750"/>
          </a:xfrm>
        </p:spPr>
        <p:txBody>
          <a:bodyPr>
            <a:normAutofit fontScale="90000"/>
          </a:bodyPr>
          <a:lstStyle/>
          <a:p>
            <a:pPr>
              <a:defRPr/>
            </a:pPr>
            <a:r>
              <a:rPr lang="en-US"/>
              <a:t>Pseudo Element – before</a:t>
            </a:r>
          </a:p>
        </p:txBody>
      </p:sp>
    </p:spTree>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6" name="Picture 3">
            <a:extLst>
              <a:ext uri="{FF2B5EF4-FFF2-40B4-BE49-F238E27FC236}">
                <a16:creationId xmlns:a16="http://schemas.microsoft.com/office/drawing/2014/main" id="{347D8A19-7859-4494-9D4E-4B7057E7CB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1201" y="2743201"/>
            <a:ext cx="5953125" cy="307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227" name="Content Placeholder 2">
            <a:extLst>
              <a:ext uri="{FF2B5EF4-FFF2-40B4-BE49-F238E27FC236}">
                <a16:creationId xmlns:a16="http://schemas.microsoft.com/office/drawing/2014/main" id="{5649D8A0-63CA-4121-B594-429057B73B40}"/>
              </a:ext>
            </a:extLst>
          </p:cNvPr>
          <p:cNvSpPr>
            <a:spLocks noGrp="1"/>
          </p:cNvSpPr>
          <p:nvPr>
            <p:ph idx="1"/>
          </p:nvPr>
        </p:nvSpPr>
        <p:spPr/>
        <p:txBody>
          <a:bodyPr/>
          <a:lstStyle/>
          <a:p>
            <a:pPr eaLnBrk="1" hangingPunct="1">
              <a:spcBef>
                <a:spcPct val="0"/>
              </a:spcBef>
            </a:pPr>
            <a:r>
              <a:rPr lang="en-US" altLang="en-US"/>
              <a:t>Chèn nội dung phía sau nội dung của một thành phần</a:t>
            </a:r>
          </a:p>
        </p:txBody>
      </p:sp>
      <p:pic>
        <p:nvPicPr>
          <p:cNvPr id="34818" name="Picture 2">
            <a:extLst>
              <a:ext uri="{FF2B5EF4-FFF2-40B4-BE49-F238E27FC236}">
                <a16:creationId xmlns:a16="http://schemas.microsoft.com/office/drawing/2014/main" id="{FD920A7E-BB71-40B7-9DF8-2FCFA351E207}"/>
              </a:ext>
            </a:extLst>
          </p:cNvPr>
          <p:cNvPicPr>
            <a:picLocks noChangeAspect="1" noChangeArrowheads="1"/>
          </p:cNvPicPr>
          <p:nvPr/>
        </p:nvPicPr>
        <p:blipFill>
          <a:blip r:embed="rId3" cstate="print"/>
          <a:srcRect/>
          <a:stretch>
            <a:fillRect/>
          </a:stretch>
        </p:blipFill>
        <p:spPr bwMode="auto">
          <a:xfrm>
            <a:off x="6477000" y="2286000"/>
            <a:ext cx="4019668" cy="1447800"/>
          </a:xfrm>
          <a:prstGeom prst="rect">
            <a:avLst/>
          </a:prstGeom>
          <a:ln>
            <a:headEnd/>
            <a:tailEnd/>
          </a:ln>
        </p:spPr>
        <p:style>
          <a:lnRef idx="1">
            <a:schemeClr val="accent5"/>
          </a:lnRef>
          <a:fillRef idx="2">
            <a:schemeClr val="accent5"/>
          </a:fillRef>
          <a:effectRef idx="1">
            <a:schemeClr val="accent5"/>
          </a:effectRef>
          <a:fontRef idx="minor">
            <a:schemeClr val="dk1"/>
          </a:fontRef>
        </p:style>
      </p:pic>
      <p:sp>
        <p:nvSpPr>
          <p:cNvPr id="6" name="Slide Number Placeholder 5">
            <a:extLst>
              <a:ext uri="{FF2B5EF4-FFF2-40B4-BE49-F238E27FC236}">
                <a16:creationId xmlns:a16="http://schemas.microsoft.com/office/drawing/2014/main" id="{994E8C64-F3A3-41CF-9337-1F4D13858E92}"/>
              </a:ext>
            </a:extLst>
          </p:cNvPr>
          <p:cNvSpPr>
            <a:spLocks noGrp="1"/>
          </p:cNvSpPr>
          <p:nvPr>
            <p:ph type="sldNum" sz="quarter" idx="11"/>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C7267D9A-C509-441E-9CE9-ED149810F1FD}" type="slidenum">
              <a:rPr lang="en-US" altLang="en-US">
                <a:solidFill>
                  <a:srgbClr val="045C75"/>
                </a:solidFill>
                <a:latin typeface="Constantia" panose="02030602050306030303" pitchFamily="18" charset="0"/>
              </a:rPr>
              <a:pPr eaLnBrk="1" hangingPunct="1"/>
              <a:t>242</a:t>
            </a:fld>
            <a:endParaRPr lang="en-US" altLang="en-US">
              <a:solidFill>
                <a:srgbClr val="045C75"/>
              </a:solidFill>
              <a:latin typeface="Constantia" panose="02030602050306030303" pitchFamily="18" charset="0"/>
            </a:endParaRPr>
          </a:p>
        </p:txBody>
      </p:sp>
      <p:sp>
        <p:nvSpPr>
          <p:cNvPr id="8" name="Title 7">
            <a:extLst>
              <a:ext uri="{FF2B5EF4-FFF2-40B4-BE49-F238E27FC236}">
                <a16:creationId xmlns:a16="http://schemas.microsoft.com/office/drawing/2014/main" id="{D32F8F91-A6CD-41C1-9EB5-C5AF26B2C32A}"/>
              </a:ext>
            </a:extLst>
          </p:cNvPr>
          <p:cNvSpPr>
            <a:spLocks noGrp="1"/>
          </p:cNvSpPr>
          <p:nvPr>
            <p:ph type="title"/>
          </p:nvPr>
        </p:nvSpPr>
        <p:spPr>
          <a:xfrm>
            <a:off x="1981200" y="0"/>
            <a:ext cx="8458200" cy="666750"/>
          </a:xfrm>
        </p:spPr>
        <p:txBody>
          <a:bodyPr>
            <a:normAutofit fontScale="90000"/>
          </a:bodyPr>
          <a:lstStyle/>
          <a:p>
            <a:pPr>
              <a:defRPr/>
            </a:pPr>
            <a:r>
              <a:rPr lang="en-US"/>
              <a:t>Pseudo Element – after</a:t>
            </a:r>
          </a:p>
        </p:txBody>
      </p:sp>
    </p:spTree>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Content Placeholder 2">
            <a:extLst>
              <a:ext uri="{FF2B5EF4-FFF2-40B4-BE49-F238E27FC236}">
                <a16:creationId xmlns:a16="http://schemas.microsoft.com/office/drawing/2014/main" id="{306F223D-0302-4C1F-80A9-F67A66A43A12}"/>
              </a:ext>
            </a:extLst>
          </p:cNvPr>
          <p:cNvSpPr>
            <a:spLocks noGrp="1"/>
          </p:cNvSpPr>
          <p:nvPr>
            <p:ph idx="1"/>
          </p:nvPr>
        </p:nvSpPr>
        <p:spPr>
          <a:xfrm>
            <a:off x="1981200" y="1066800"/>
            <a:ext cx="8229600" cy="5257800"/>
          </a:xfrm>
        </p:spPr>
        <p:txBody>
          <a:bodyPr/>
          <a:lstStyle/>
          <a:p>
            <a:pPr eaLnBrk="1" hangingPunct="1">
              <a:spcBef>
                <a:spcPct val="0"/>
              </a:spcBef>
            </a:pPr>
            <a:endParaRPr lang="en-US" altLang="en-US"/>
          </a:p>
        </p:txBody>
      </p:sp>
      <p:pic>
        <p:nvPicPr>
          <p:cNvPr id="53251" name="Picture 1">
            <a:extLst>
              <a:ext uri="{FF2B5EF4-FFF2-40B4-BE49-F238E27FC236}">
                <a16:creationId xmlns:a16="http://schemas.microsoft.com/office/drawing/2014/main" id="{D0569AA2-4C81-48AB-9002-8FE47930E3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9800" y="2057401"/>
            <a:ext cx="8077200" cy="399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4">
            <a:extLst>
              <a:ext uri="{FF2B5EF4-FFF2-40B4-BE49-F238E27FC236}">
                <a16:creationId xmlns:a16="http://schemas.microsoft.com/office/drawing/2014/main" id="{8BA8EA26-7603-4142-92D6-64FD23F28FF0}"/>
              </a:ext>
            </a:extLst>
          </p:cNvPr>
          <p:cNvSpPr>
            <a:spLocks noGrp="1"/>
          </p:cNvSpPr>
          <p:nvPr>
            <p:ph type="sldNum" sz="quarter" idx="11"/>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B503F4C1-B64F-44B0-8F97-4F9FDE333868}" type="slidenum">
              <a:rPr lang="en-US" altLang="en-US">
                <a:solidFill>
                  <a:srgbClr val="045C75"/>
                </a:solidFill>
                <a:latin typeface="Constantia" panose="02030602050306030303" pitchFamily="18" charset="0"/>
              </a:rPr>
              <a:pPr eaLnBrk="1" hangingPunct="1"/>
              <a:t>243</a:t>
            </a:fld>
            <a:endParaRPr lang="en-US" altLang="en-US">
              <a:solidFill>
                <a:srgbClr val="045C75"/>
              </a:solidFill>
              <a:latin typeface="Constantia" panose="02030602050306030303" pitchFamily="18" charset="0"/>
            </a:endParaRPr>
          </a:p>
        </p:txBody>
      </p:sp>
      <p:sp>
        <p:nvSpPr>
          <p:cNvPr id="7" name="Title 6">
            <a:extLst>
              <a:ext uri="{FF2B5EF4-FFF2-40B4-BE49-F238E27FC236}">
                <a16:creationId xmlns:a16="http://schemas.microsoft.com/office/drawing/2014/main" id="{5D8D5D3D-A415-44D4-9ABA-8F28E8F7CF80}"/>
              </a:ext>
            </a:extLst>
          </p:cNvPr>
          <p:cNvSpPr>
            <a:spLocks noGrp="1"/>
          </p:cNvSpPr>
          <p:nvPr>
            <p:ph type="title"/>
          </p:nvPr>
        </p:nvSpPr>
        <p:spPr>
          <a:xfrm>
            <a:off x="1981200" y="0"/>
            <a:ext cx="8458200" cy="666750"/>
          </a:xfrm>
        </p:spPr>
        <p:txBody>
          <a:bodyPr>
            <a:normAutofit fontScale="90000"/>
          </a:bodyPr>
          <a:lstStyle/>
          <a:p>
            <a:pPr>
              <a:defRPr/>
            </a:pPr>
            <a:r>
              <a:rPr lang="vi-VN"/>
              <a:t>Đơ</a:t>
            </a:r>
            <a:r>
              <a:rPr lang="en-US"/>
              <a:t>n vị </a:t>
            </a:r>
            <a:r>
              <a:rPr lang="vi-VN"/>
              <a:t>đ</a:t>
            </a:r>
            <a:r>
              <a:rPr lang="en-US"/>
              <a:t>o l</a:t>
            </a:r>
            <a:r>
              <a:rPr lang="vi-VN"/>
              <a:t>ườ</a:t>
            </a:r>
            <a:r>
              <a:rPr lang="en-US"/>
              <a:t>ng CSS</a:t>
            </a:r>
          </a:p>
        </p:txBody>
      </p:sp>
    </p:spTree>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Content Placeholder 2">
            <a:extLst>
              <a:ext uri="{FF2B5EF4-FFF2-40B4-BE49-F238E27FC236}">
                <a16:creationId xmlns:a16="http://schemas.microsoft.com/office/drawing/2014/main" id="{443183F0-4E51-48DA-B4A4-DA7525581F28}"/>
              </a:ext>
            </a:extLst>
          </p:cNvPr>
          <p:cNvSpPr>
            <a:spLocks noGrp="1"/>
          </p:cNvSpPr>
          <p:nvPr>
            <p:ph idx="1"/>
          </p:nvPr>
        </p:nvSpPr>
        <p:spPr>
          <a:xfrm>
            <a:off x="1981200" y="914400"/>
            <a:ext cx="8229600" cy="4953000"/>
          </a:xfrm>
        </p:spPr>
        <p:txBody>
          <a:bodyPr/>
          <a:lstStyle/>
          <a:p>
            <a:pPr eaLnBrk="1" hangingPunct="1">
              <a:spcBef>
                <a:spcPct val="0"/>
              </a:spcBef>
            </a:pPr>
            <a:r>
              <a:rPr lang="vi-VN" altLang="en-US" dirty="0"/>
              <a:t>Đơ</a:t>
            </a:r>
            <a:r>
              <a:rPr lang="en-US" altLang="en-US" dirty="0"/>
              <a:t>n </a:t>
            </a:r>
            <a:r>
              <a:rPr lang="en-US" altLang="en-US" dirty="0" err="1"/>
              <a:t>vị</a:t>
            </a:r>
            <a:r>
              <a:rPr lang="en-US" altLang="en-US" dirty="0"/>
              <a:t> </a:t>
            </a:r>
            <a:r>
              <a:rPr lang="en-US" altLang="en-US" dirty="0" err="1"/>
              <a:t>màu</a:t>
            </a:r>
            <a:r>
              <a:rPr lang="en-US" altLang="en-US" dirty="0"/>
              <a:t> </a:t>
            </a:r>
            <a:r>
              <a:rPr lang="en-US" altLang="en-US" dirty="0" err="1"/>
              <a:t>sắc</a:t>
            </a:r>
            <a:endParaRPr lang="en-US" altLang="en-US" dirty="0"/>
          </a:p>
        </p:txBody>
      </p:sp>
      <p:pic>
        <p:nvPicPr>
          <p:cNvPr id="54275" name="Picture 2">
            <a:extLst>
              <a:ext uri="{FF2B5EF4-FFF2-40B4-BE49-F238E27FC236}">
                <a16:creationId xmlns:a16="http://schemas.microsoft.com/office/drawing/2014/main" id="{A07B6997-91DB-4C0F-886E-95D437D91A4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8400" y="1600200"/>
            <a:ext cx="7767638" cy="1919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276" name="Picture 3">
            <a:extLst>
              <a:ext uri="{FF2B5EF4-FFF2-40B4-BE49-F238E27FC236}">
                <a16:creationId xmlns:a16="http://schemas.microsoft.com/office/drawing/2014/main" id="{A78C67F3-A0E8-4C02-A5B7-86DB80B21C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3201" y="3657601"/>
            <a:ext cx="6753225" cy="2409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Slide Number Placeholder 5">
            <a:extLst>
              <a:ext uri="{FF2B5EF4-FFF2-40B4-BE49-F238E27FC236}">
                <a16:creationId xmlns:a16="http://schemas.microsoft.com/office/drawing/2014/main" id="{70E21FBF-398A-44D1-AF1A-9E2E3EF867EA}"/>
              </a:ext>
            </a:extLst>
          </p:cNvPr>
          <p:cNvSpPr>
            <a:spLocks noGrp="1"/>
          </p:cNvSpPr>
          <p:nvPr>
            <p:ph type="sldNum" sz="quarter" idx="11"/>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3DCD2B8B-9960-4CC4-8275-406798C04D5E}" type="slidenum">
              <a:rPr lang="en-US" altLang="en-US">
                <a:solidFill>
                  <a:srgbClr val="045C75"/>
                </a:solidFill>
                <a:latin typeface="Constantia" panose="02030602050306030303" pitchFamily="18" charset="0"/>
              </a:rPr>
              <a:pPr eaLnBrk="1" hangingPunct="1"/>
              <a:t>244</a:t>
            </a:fld>
            <a:endParaRPr lang="en-US" altLang="en-US">
              <a:solidFill>
                <a:srgbClr val="045C75"/>
              </a:solidFill>
              <a:latin typeface="Constantia" panose="02030602050306030303" pitchFamily="18" charset="0"/>
            </a:endParaRPr>
          </a:p>
        </p:txBody>
      </p:sp>
      <p:sp>
        <p:nvSpPr>
          <p:cNvPr id="8" name="Title 7">
            <a:extLst>
              <a:ext uri="{FF2B5EF4-FFF2-40B4-BE49-F238E27FC236}">
                <a16:creationId xmlns:a16="http://schemas.microsoft.com/office/drawing/2014/main" id="{A48790AB-E627-4FA9-BF38-58BCDD6AFA51}"/>
              </a:ext>
            </a:extLst>
          </p:cNvPr>
          <p:cNvSpPr>
            <a:spLocks noGrp="1"/>
          </p:cNvSpPr>
          <p:nvPr>
            <p:ph type="title"/>
          </p:nvPr>
        </p:nvSpPr>
        <p:spPr>
          <a:xfrm>
            <a:off x="1981200" y="0"/>
            <a:ext cx="8458200" cy="666750"/>
          </a:xfrm>
        </p:spPr>
        <p:txBody>
          <a:bodyPr>
            <a:normAutofit fontScale="90000"/>
          </a:bodyPr>
          <a:lstStyle/>
          <a:p>
            <a:pPr>
              <a:defRPr/>
            </a:pPr>
            <a:r>
              <a:rPr lang="vi-VN"/>
              <a:t>Đơ</a:t>
            </a:r>
            <a:r>
              <a:rPr lang="en-US"/>
              <a:t>n vị </a:t>
            </a:r>
            <a:r>
              <a:rPr lang="vi-VN"/>
              <a:t>đ</a:t>
            </a:r>
            <a:r>
              <a:rPr lang="en-US"/>
              <a:t>o l</a:t>
            </a:r>
            <a:r>
              <a:rPr lang="vi-VN"/>
              <a:t>ườ</a:t>
            </a:r>
            <a:r>
              <a:rPr lang="en-US"/>
              <a:t>ng CSS</a:t>
            </a:r>
          </a:p>
        </p:txBody>
      </p:sp>
    </p:spTree>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A6CAC5C-0CEE-446F-92DD-93B12618FC9B}"/>
              </a:ext>
            </a:extLst>
          </p:cNvPr>
          <p:cNvSpPr>
            <a:spLocks noGrp="1"/>
          </p:cNvSpPr>
          <p:nvPr>
            <p:ph idx="1"/>
          </p:nvPr>
        </p:nvSpPr>
        <p:spPr/>
        <p:txBody>
          <a:bodyPr>
            <a:normAutofit/>
          </a:bodyPr>
          <a:lstStyle/>
          <a:p>
            <a:pPr marL="274320" indent="-274320" algn="just">
              <a:buClr>
                <a:schemeClr val="accent3"/>
              </a:buClr>
              <a:buFont typeface="Wingdings 2"/>
              <a:buChar char=""/>
              <a:defRPr/>
            </a:pPr>
            <a:r>
              <a:rPr lang="en-US" dirty="0" err="1"/>
              <a:t>Tài</a:t>
            </a:r>
            <a:r>
              <a:rPr lang="en-US" dirty="0"/>
              <a:t> </a:t>
            </a:r>
            <a:r>
              <a:rPr lang="en-US" dirty="0" err="1"/>
              <a:t>liệu</a:t>
            </a:r>
            <a:r>
              <a:rPr lang="en-US" dirty="0"/>
              <a:t> HTML </a:t>
            </a:r>
            <a:r>
              <a:rPr lang="vi-VN" dirty="0"/>
              <a:t>đượ</a:t>
            </a:r>
            <a:r>
              <a:rPr lang="en-US" dirty="0"/>
              <a:t>c </a:t>
            </a:r>
            <a:r>
              <a:rPr lang="en-US" dirty="0" err="1"/>
              <a:t>biểu</a:t>
            </a:r>
            <a:r>
              <a:rPr lang="en-US" dirty="0"/>
              <a:t> </a:t>
            </a:r>
            <a:r>
              <a:rPr lang="en-US" dirty="0" err="1"/>
              <a:t>diễn</a:t>
            </a:r>
            <a:r>
              <a:rPr lang="en-US" dirty="0"/>
              <a:t> </a:t>
            </a:r>
            <a:r>
              <a:rPr lang="en-US" dirty="0" err="1"/>
              <a:t>theo</a:t>
            </a:r>
            <a:r>
              <a:rPr lang="en-US" dirty="0"/>
              <a:t> </a:t>
            </a:r>
            <a:r>
              <a:rPr lang="en-US" dirty="0" err="1"/>
              <a:t>cấu</a:t>
            </a:r>
            <a:r>
              <a:rPr lang="en-US" dirty="0"/>
              <a:t> </a:t>
            </a:r>
            <a:r>
              <a:rPr lang="en-US" dirty="0" err="1"/>
              <a:t>trúc</a:t>
            </a:r>
            <a:r>
              <a:rPr lang="en-US" dirty="0"/>
              <a:t> </a:t>
            </a:r>
            <a:r>
              <a:rPr lang="en-US" dirty="0" err="1"/>
              <a:t>cây</a:t>
            </a:r>
            <a:r>
              <a:rPr lang="en-US" dirty="0"/>
              <a:t> (document tree)</a:t>
            </a:r>
          </a:p>
          <a:p>
            <a:pPr marL="274320" indent="-274320" algn="just">
              <a:buClr>
                <a:schemeClr val="accent3"/>
              </a:buClr>
              <a:buFont typeface="Wingdings 2"/>
              <a:buChar char=""/>
              <a:defRPr/>
            </a:pPr>
            <a:r>
              <a:rPr lang="en-US" dirty="0" err="1"/>
              <a:t>Các</a:t>
            </a:r>
            <a:r>
              <a:rPr lang="en-US" dirty="0"/>
              <a:t> </a:t>
            </a:r>
            <a:r>
              <a:rPr lang="en-US" dirty="0" err="1"/>
              <a:t>phần</a:t>
            </a:r>
            <a:r>
              <a:rPr lang="en-US" dirty="0"/>
              <a:t> </a:t>
            </a:r>
            <a:r>
              <a:rPr lang="en-US" dirty="0" err="1"/>
              <a:t>tử</a:t>
            </a:r>
            <a:r>
              <a:rPr lang="en-US" dirty="0"/>
              <a:t> con </a:t>
            </a:r>
            <a:r>
              <a:rPr lang="en-US" dirty="0" err="1"/>
              <a:t>sẽ</a:t>
            </a:r>
            <a:r>
              <a:rPr lang="en-US" dirty="0"/>
              <a:t> </a:t>
            </a:r>
            <a:r>
              <a:rPr lang="en-US" dirty="0" err="1"/>
              <a:t>kế</a:t>
            </a:r>
            <a:r>
              <a:rPr lang="en-US" dirty="0"/>
              <a:t> </a:t>
            </a:r>
            <a:r>
              <a:rPr lang="en-US" dirty="0" err="1"/>
              <a:t>thừa</a:t>
            </a:r>
            <a:r>
              <a:rPr lang="en-US" dirty="0"/>
              <a:t> </a:t>
            </a:r>
            <a:r>
              <a:rPr lang="en-US" dirty="0" err="1"/>
              <a:t>một</a:t>
            </a:r>
            <a:r>
              <a:rPr lang="en-US" dirty="0"/>
              <a:t> </a:t>
            </a:r>
            <a:r>
              <a:rPr lang="en-US" dirty="0" err="1"/>
              <a:t>số</a:t>
            </a:r>
            <a:r>
              <a:rPr lang="en-US" dirty="0"/>
              <a:t> </a:t>
            </a:r>
            <a:r>
              <a:rPr lang="en-US" dirty="0" err="1"/>
              <a:t>thuộc</a:t>
            </a:r>
            <a:r>
              <a:rPr lang="en-US" dirty="0"/>
              <a:t> </a:t>
            </a:r>
            <a:r>
              <a:rPr lang="en-US" dirty="0" err="1"/>
              <a:t>tính</a:t>
            </a:r>
            <a:r>
              <a:rPr lang="en-US" dirty="0"/>
              <a:t> </a:t>
            </a:r>
            <a:r>
              <a:rPr lang="en-US" dirty="0" err="1"/>
              <a:t>từ</a:t>
            </a:r>
            <a:r>
              <a:rPr lang="en-US" dirty="0"/>
              <a:t> </a:t>
            </a:r>
            <a:r>
              <a:rPr lang="en-US" dirty="0" err="1"/>
              <a:t>phần</a:t>
            </a:r>
            <a:r>
              <a:rPr lang="en-US" dirty="0"/>
              <a:t> </a:t>
            </a:r>
            <a:r>
              <a:rPr lang="en-US" dirty="0" err="1"/>
              <a:t>tử</a:t>
            </a:r>
            <a:r>
              <a:rPr lang="en-US" dirty="0"/>
              <a:t> cha. Hay </a:t>
            </a:r>
            <a:r>
              <a:rPr lang="en-US" dirty="0" err="1"/>
              <a:t>có</a:t>
            </a:r>
            <a:r>
              <a:rPr lang="en-US" dirty="0"/>
              <a:t> </a:t>
            </a:r>
            <a:r>
              <a:rPr lang="en-US" dirty="0" err="1"/>
              <a:t>thể</a:t>
            </a:r>
            <a:r>
              <a:rPr lang="en-US" dirty="0"/>
              <a:t> </a:t>
            </a:r>
            <a:r>
              <a:rPr lang="en-US" dirty="0" err="1"/>
              <a:t>nói</a:t>
            </a:r>
            <a:r>
              <a:rPr lang="en-US" dirty="0"/>
              <a:t> </a:t>
            </a:r>
            <a:r>
              <a:rPr lang="en-US" dirty="0" err="1"/>
              <a:t>phần</a:t>
            </a:r>
            <a:r>
              <a:rPr lang="en-US" dirty="0"/>
              <a:t> </a:t>
            </a:r>
            <a:r>
              <a:rPr lang="en-US" dirty="0" err="1"/>
              <a:t>tử</a:t>
            </a:r>
            <a:r>
              <a:rPr lang="en-US" dirty="0"/>
              <a:t> cha </a:t>
            </a:r>
            <a:r>
              <a:rPr lang="en-US" dirty="0" err="1"/>
              <a:t>truyền</a:t>
            </a:r>
            <a:r>
              <a:rPr lang="en-US" dirty="0"/>
              <a:t> </a:t>
            </a:r>
            <a:r>
              <a:rPr lang="en-US" dirty="0" err="1"/>
              <a:t>một</a:t>
            </a:r>
            <a:r>
              <a:rPr lang="en-US" dirty="0"/>
              <a:t> </a:t>
            </a:r>
            <a:r>
              <a:rPr lang="en-US" dirty="0" err="1"/>
              <a:t>số</a:t>
            </a:r>
            <a:r>
              <a:rPr lang="en-US" dirty="0"/>
              <a:t> </a:t>
            </a:r>
            <a:r>
              <a:rPr lang="en-US" dirty="0" err="1"/>
              <a:t>thuộc</a:t>
            </a:r>
            <a:r>
              <a:rPr lang="en-US" dirty="0"/>
              <a:t> </a:t>
            </a:r>
            <a:r>
              <a:rPr lang="en-US" dirty="0" err="1"/>
              <a:t>tính</a:t>
            </a:r>
            <a:r>
              <a:rPr lang="en-US" dirty="0"/>
              <a:t> </a:t>
            </a:r>
            <a:r>
              <a:rPr lang="en-US" dirty="0" err="1"/>
              <a:t>xuống</a:t>
            </a:r>
            <a:r>
              <a:rPr lang="en-US" dirty="0"/>
              <a:t> </a:t>
            </a:r>
            <a:r>
              <a:rPr lang="en-US" dirty="0" err="1"/>
              <a:t>phần</a:t>
            </a:r>
            <a:r>
              <a:rPr lang="en-US" dirty="0"/>
              <a:t> </a:t>
            </a:r>
            <a:r>
              <a:rPr lang="en-US" dirty="0" err="1"/>
              <a:t>tử</a:t>
            </a:r>
            <a:r>
              <a:rPr lang="en-US" dirty="0"/>
              <a:t> con.</a:t>
            </a:r>
          </a:p>
          <a:p>
            <a:pPr marL="274320" indent="-274320" algn="just">
              <a:buClr>
                <a:schemeClr val="accent3"/>
              </a:buClr>
              <a:buFont typeface="Wingdings 2"/>
              <a:buChar char=""/>
              <a:defRPr/>
            </a:pPr>
            <a:r>
              <a:rPr lang="en-US" dirty="0" err="1"/>
              <a:t>Một</a:t>
            </a:r>
            <a:r>
              <a:rPr lang="en-US" dirty="0"/>
              <a:t> </a:t>
            </a:r>
            <a:r>
              <a:rPr lang="en-US" dirty="0" err="1"/>
              <a:t>số</a:t>
            </a:r>
            <a:r>
              <a:rPr lang="en-US" dirty="0"/>
              <a:t> </a:t>
            </a:r>
            <a:r>
              <a:rPr lang="en-US" dirty="0" err="1"/>
              <a:t>thuộc</a:t>
            </a:r>
            <a:r>
              <a:rPr lang="en-US" dirty="0"/>
              <a:t> </a:t>
            </a:r>
            <a:r>
              <a:rPr lang="en-US" dirty="0" err="1"/>
              <a:t>tính</a:t>
            </a:r>
            <a:r>
              <a:rPr lang="en-US" dirty="0"/>
              <a:t> </a:t>
            </a:r>
            <a:r>
              <a:rPr lang="en-US" dirty="0" err="1"/>
              <a:t>kế</a:t>
            </a:r>
            <a:r>
              <a:rPr lang="en-US" dirty="0"/>
              <a:t> </a:t>
            </a:r>
            <a:r>
              <a:rPr lang="en-US" dirty="0" err="1"/>
              <a:t>thừa</a:t>
            </a:r>
            <a:r>
              <a:rPr lang="en-US" dirty="0"/>
              <a:t> </a:t>
            </a:r>
            <a:r>
              <a:rPr lang="en-US" dirty="0" err="1"/>
              <a:t>nh</a:t>
            </a:r>
            <a:r>
              <a:rPr lang="vi-VN" dirty="0"/>
              <a:t>ư</a:t>
            </a:r>
            <a:endParaRPr lang="en-US" dirty="0"/>
          </a:p>
          <a:p>
            <a:pPr marL="640080" lvl="1" indent="-246888" algn="just">
              <a:buFont typeface="Wingdings 2"/>
              <a:buChar char=""/>
              <a:defRPr/>
            </a:pPr>
            <a:r>
              <a:rPr lang="en-US" dirty="0" err="1"/>
              <a:t>Màu</a:t>
            </a:r>
            <a:r>
              <a:rPr lang="en-US" dirty="0"/>
              <a:t> </a:t>
            </a:r>
            <a:r>
              <a:rPr lang="en-US" dirty="0" err="1"/>
              <a:t>sắc</a:t>
            </a:r>
            <a:endParaRPr lang="en-US" dirty="0"/>
          </a:p>
          <a:p>
            <a:pPr marL="640080" lvl="1" indent="-246888" algn="just">
              <a:buFont typeface="Wingdings 2"/>
              <a:buChar char=""/>
              <a:defRPr/>
            </a:pPr>
            <a:r>
              <a:rPr lang="en-US" dirty="0"/>
              <a:t>Font</a:t>
            </a:r>
          </a:p>
          <a:p>
            <a:pPr marL="640080" lvl="1" indent="-246888" algn="just">
              <a:buFont typeface="Wingdings 2"/>
              <a:buChar char=""/>
              <a:defRPr/>
            </a:pPr>
            <a:r>
              <a:rPr lang="en-US" dirty="0" err="1"/>
              <a:t>Canh</a:t>
            </a:r>
            <a:r>
              <a:rPr lang="en-US" dirty="0"/>
              <a:t> </a:t>
            </a:r>
            <a:r>
              <a:rPr lang="en-US" dirty="0" err="1"/>
              <a:t>lề</a:t>
            </a:r>
            <a:endParaRPr lang="en-US" dirty="0"/>
          </a:p>
        </p:txBody>
      </p:sp>
      <p:sp>
        <p:nvSpPr>
          <p:cNvPr id="3" name="Title 2">
            <a:extLst>
              <a:ext uri="{FF2B5EF4-FFF2-40B4-BE49-F238E27FC236}">
                <a16:creationId xmlns:a16="http://schemas.microsoft.com/office/drawing/2014/main" id="{B8CE3729-6E2E-46D9-8956-B9F5F1F659B1}"/>
              </a:ext>
            </a:extLst>
          </p:cNvPr>
          <p:cNvSpPr>
            <a:spLocks noGrp="1"/>
          </p:cNvSpPr>
          <p:nvPr>
            <p:ph type="title"/>
          </p:nvPr>
        </p:nvSpPr>
        <p:spPr>
          <a:xfrm>
            <a:off x="1981200" y="0"/>
            <a:ext cx="8458200" cy="666750"/>
          </a:xfrm>
        </p:spPr>
        <p:txBody>
          <a:bodyPr>
            <a:normAutofit fontScale="90000"/>
          </a:bodyPr>
          <a:lstStyle/>
          <a:p>
            <a:pPr>
              <a:defRPr/>
            </a:pPr>
            <a:r>
              <a:rPr lang="en-US"/>
              <a:t>Kế thừa thuộc tính</a:t>
            </a:r>
          </a:p>
        </p:txBody>
      </p:sp>
      <p:sp>
        <p:nvSpPr>
          <p:cNvPr id="4" name="Slide Number Placeholder 3">
            <a:extLst>
              <a:ext uri="{FF2B5EF4-FFF2-40B4-BE49-F238E27FC236}">
                <a16:creationId xmlns:a16="http://schemas.microsoft.com/office/drawing/2014/main" id="{1F7DF376-8773-4EB2-B574-DEF95366AC63}"/>
              </a:ext>
            </a:extLst>
          </p:cNvPr>
          <p:cNvSpPr>
            <a:spLocks noGrp="1"/>
          </p:cNvSpPr>
          <p:nvPr>
            <p:ph type="sldNum" sz="quarter" idx="11"/>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872CEE03-A2A1-4FBB-9D17-83AB20ACA0F3}" type="slidenum">
              <a:rPr lang="en-US" altLang="en-US">
                <a:solidFill>
                  <a:srgbClr val="045C75"/>
                </a:solidFill>
                <a:latin typeface="Constantia" panose="02030602050306030303" pitchFamily="18" charset="0"/>
              </a:rPr>
              <a:pPr eaLnBrk="1" hangingPunct="1"/>
              <a:t>245</a:t>
            </a:fld>
            <a:endParaRPr lang="en-US" altLang="en-US">
              <a:solidFill>
                <a:srgbClr val="045C75"/>
              </a:solidFill>
              <a:latin typeface="Constantia" panose="02030602050306030303" pitchFamily="18" charset="0"/>
            </a:endParaRPr>
          </a:p>
        </p:txBody>
      </p:sp>
    </p:spTree>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Content Placeholder 1">
            <a:extLst>
              <a:ext uri="{FF2B5EF4-FFF2-40B4-BE49-F238E27FC236}">
                <a16:creationId xmlns:a16="http://schemas.microsoft.com/office/drawing/2014/main" id="{1ABBD607-FCDD-43E4-8C59-4BAD9AEC314F}"/>
              </a:ext>
            </a:extLst>
          </p:cNvPr>
          <p:cNvSpPr>
            <a:spLocks noGrp="1"/>
          </p:cNvSpPr>
          <p:nvPr>
            <p:ph idx="1"/>
          </p:nvPr>
        </p:nvSpPr>
        <p:spPr/>
        <p:txBody>
          <a:bodyPr/>
          <a:lstStyle/>
          <a:p>
            <a:pPr eaLnBrk="1" hangingPunct="1">
              <a:spcBef>
                <a:spcPct val="0"/>
              </a:spcBef>
            </a:pPr>
            <a:endParaRPr lang="en-US" altLang="en-US"/>
          </a:p>
        </p:txBody>
      </p:sp>
      <p:sp>
        <p:nvSpPr>
          <p:cNvPr id="3" name="Title 2">
            <a:extLst>
              <a:ext uri="{FF2B5EF4-FFF2-40B4-BE49-F238E27FC236}">
                <a16:creationId xmlns:a16="http://schemas.microsoft.com/office/drawing/2014/main" id="{ACB82697-EC71-44D2-973B-EFA6EC06614C}"/>
              </a:ext>
            </a:extLst>
          </p:cNvPr>
          <p:cNvSpPr>
            <a:spLocks noGrp="1"/>
          </p:cNvSpPr>
          <p:nvPr>
            <p:ph type="title"/>
          </p:nvPr>
        </p:nvSpPr>
        <p:spPr>
          <a:xfrm>
            <a:off x="1981200" y="0"/>
            <a:ext cx="8458200" cy="666750"/>
          </a:xfrm>
        </p:spPr>
        <p:txBody>
          <a:bodyPr>
            <a:normAutofit fontScale="90000"/>
          </a:bodyPr>
          <a:lstStyle/>
          <a:p>
            <a:pPr>
              <a:defRPr/>
            </a:pPr>
            <a:r>
              <a:rPr lang="en-US"/>
              <a:t>Kế thừa thuộc tính</a:t>
            </a:r>
          </a:p>
        </p:txBody>
      </p:sp>
      <p:sp>
        <p:nvSpPr>
          <p:cNvPr id="4" name="Slide Number Placeholder 3">
            <a:extLst>
              <a:ext uri="{FF2B5EF4-FFF2-40B4-BE49-F238E27FC236}">
                <a16:creationId xmlns:a16="http://schemas.microsoft.com/office/drawing/2014/main" id="{CEF2FE47-F171-49BC-B0AC-D0944902FEBF}"/>
              </a:ext>
            </a:extLst>
          </p:cNvPr>
          <p:cNvSpPr>
            <a:spLocks noGrp="1"/>
          </p:cNvSpPr>
          <p:nvPr>
            <p:ph type="sldNum" sz="quarter" idx="11"/>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408496E0-B656-4641-9D26-D65C70EB8F55}" type="slidenum">
              <a:rPr lang="en-US" altLang="en-US">
                <a:solidFill>
                  <a:srgbClr val="045C75"/>
                </a:solidFill>
                <a:latin typeface="Constantia" panose="02030602050306030303" pitchFamily="18" charset="0"/>
              </a:rPr>
              <a:pPr eaLnBrk="1" hangingPunct="1"/>
              <a:t>246</a:t>
            </a:fld>
            <a:endParaRPr lang="en-US" altLang="en-US">
              <a:solidFill>
                <a:srgbClr val="045C75"/>
              </a:solidFill>
              <a:latin typeface="Constantia" panose="02030602050306030303" pitchFamily="18" charset="0"/>
            </a:endParaRPr>
          </a:p>
        </p:txBody>
      </p:sp>
      <p:pic>
        <p:nvPicPr>
          <p:cNvPr id="56325" name="Picture 3">
            <a:extLst>
              <a:ext uri="{FF2B5EF4-FFF2-40B4-BE49-F238E27FC236}">
                <a16:creationId xmlns:a16="http://schemas.microsoft.com/office/drawing/2014/main" id="{5E50DEC6-2A0E-4C5B-977C-56BFBE24A2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1201" y="1219200"/>
            <a:ext cx="4867275" cy="320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6" name="Picture 2">
            <a:extLst>
              <a:ext uri="{FF2B5EF4-FFF2-40B4-BE49-F238E27FC236}">
                <a16:creationId xmlns:a16="http://schemas.microsoft.com/office/drawing/2014/main" id="{B461E52F-A94D-43B8-B338-3726ADE3A9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77001" y="3352800"/>
            <a:ext cx="3533775" cy="2419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Curved Down Arrow 6">
            <a:extLst>
              <a:ext uri="{FF2B5EF4-FFF2-40B4-BE49-F238E27FC236}">
                <a16:creationId xmlns:a16="http://schemas.microsoft.com/office/drawing/2014/main" id="{7865ED39-51F6-45E3-BACC-C80470E6CE11}"/>
              </a:ext>
            </a:extLst>
          </p:cNvPr>
          <p:cNvSpPr/>
          <p:nvPr/>
        </p:nvSpPr>
        <p:spPr>
          <a:xfrm rot="2073057">
            <a:off x="6707568" y="2503832"/>
            <a:ext cx="1447800" cy="457200"/>
          </a:xfrm>
          <a:prstGeom prst="curvedDownArrow">
            <a:avLst/>
          </a:prstGeom>
        </p:spPr>
        <p:style>
          <a:lnRef idx="0">
            <a:schemeClr val="accent3"/>
          </a:lnRef>
          <a:fillRef idx="3">
            <a:schemeClr val="accent3"/>
          </a:fillRef>
          <a:effectRef idx="3">
            <a:schemeClr val="accent3"/>
          </a:effectRef>
          <a:fontRef idx="minor">
            <a:schemeClr val="lt1"/>
          </a:fontRef>
        </p:style>
        <p:txBody>
          <a:bodyPr anchor="ctr"/>
          <a:lstStyle/>
          <a:p>
            <a:pPr algn="ctr">
              <a:defRPr/>
            </a:pPr>
            <a:endParaRPr lang="en-US">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2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026"/>
                                        </p:tgtEl>
                                        <p:attrNameLst>
                                          <p:attrName>style.visibility</p:attrName>
                                        </p:attrNameLst>
                                      </p:cBhvr>
                                      <p:to>
                                        <p:strVal val="visible"/>
                                      </p:to>
                                    </p:set>
                                    <p:animEffect transition="in" filter="fade">
                                      <p:cBhvr>
                                        <p:cTn id="10" dur="20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Content Placeholder 1">
            <a:extLst>
              <a:ext uri="{FF2B5EF4-FFF2-40B4-BE49-F238E27FC236}">
                <a16:creationId xmlns:a16="http://schemas.microsoft.com/office/drawing/2014/main" id="{021C9138-14DD-48DF-9C64-F5572DA66E09}"/>
              </a:ext>
            </a:extLst>
          </p:cNvPr>
          <p:cNvSpPr>
            <a:spLocks noGrp="1"/>
          </p:cNvSpPr>
          <p:nvPr>
            <p:ph idx="1"/>
          </p:nvPr>
        </p:nvSpPr>
        <p:spPr/>
        <p:txBody>
          <a:bodyPr/>
          <a:lstStyle/>
          <a:p>
            <a:pPr eaLnBrk="1" hangingPunct="1">
              <a:spcBef>
                <a:spcPct val="0"/>
              </a:spcBef>
            </a:pPr>
            <a:r>
              <a:rPr lang="en-US" altLang="en-US"/>
              <a:t>Các style có thể kế thừa từ phần tử cha</a:t>
            </a:r>
          </a:p>
        </p:txBody>
      </p:sp>
      <p:sp>
        <p:nvSpPr>
          <p:cNvPr id="3" name="Title 2">
            <a:extLst>
              <a:ext uri="{FF2B5EF4-FFF2-40B4-BE49-F238E27FC236}">
                <a16:creationId xmlns:a16="http://schemas.microsoft.com/office/drawing/2014/main" id="{281A5994-999F-453B-ABF9-0285C741720A}"/>
              </a:ext>
            </a:extLst>
          </p:cNvPr>
          <p:cNvSpPr>
            <a:spLocks noGrp="1"/>
          </p:cNvSpPr>
          <p:nvPr>
            <p:ph type="title"/>
          </p:nvPr>
        </p:nvSpPr>
        <p:spPr>
          <a:xfrm>
            <a:off x="1981200" y="0"/>
            <a:ext cx="8458200" cy="666750"/>
          </a:xfrm>
        </p:spPr>
        <p:txBody>
          <a:bodyPr>
            <a:normAutofit fontScale="90000"/>
          </a:bodyPr>
          <a:lstStyle/>
          <a:p>
            <a:pPr>
              <a:defRPr/>
            </a:pPr>
            <a:r>
              <a:rPr lang="en-US"/>
              <a:t>Kế thừa thuộc tính</a:t>
            </a:r>
          </a:p>
        </p:txBody>
      </p:sp>
      <p:sp>
        <p:nvSpPr>
          <p:cNvPr id="4" name="Slide Number Placeholder 3">
            <a:extLst>
              <a:ext uri="{FF2B5EF4-FFF2-40B4-BE49-F238E27FC236}">
                <a16:creationId xmlns:a16="http://schemas.microsoft.com/office/drawing/2014/main" id="{9557B387-6788-4CCA-937A-4EA5513B9EDD}"/>
              </a:ext>
            </a:extLst>
          </p:cNvPr>
          <p:cNvSpPr>
            <a:spLocks noGrp="1"/>
          </p:cNvSpPr>
          <p:nvPr>
            <p:ph type="sldNum" sz="quarter" idx="11"/>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622999FB-6D1B-48E6-9A9F-09C9DC0C4099}" type="slidenum">
              <a:rPr lang="en-US" altLang="en-US">
                <a:solidFill>
                  <a:srgbClr val="045C75"/>
                </a:solidFill>
                <a:latin typeface="Constantia" panose="02030602050306030303" pitchFamily="18" charset="0"/>
              </a:rPr>
              <a:pPr eaLnBrk="1" hangingPunct="1"/>
              <a:t>247</a:t>
            </a:fld>
            <a:endParaRPr lang="en-US" altLang="en-US">
              <a:solidFill>
                <a:srgbClr val="045C75"/>
              </a:solidFill>
              <a:latin typeface="Constantia" panose="02030602050306030303" pitchFamily="18" charset="0"/>
            </a:endParaRPr>
          </a:p>
        </p:txBody>
      </p:sp>
      <p:pic>
        <p:nvPicPr>
          <p:cNvPr id="57349" name="Picture 2">
            <a:extLst>
              <a:ext uri="{FF2B5EF4-FFF2-40B4-BE49-F238E27FC236}">
                <a16:creationId xmlns:a16="http://schemas.microsoft.com/office/drawing/2014/main" id="{CABE32CD-D270-44FD-B97B-AD2F796721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10201" y="4572000"/>
            <a:ext cx="4638675" cy="158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50" name="Picture 3">
            <a:extLst>
              <a:ext uri="{FF2B5EF4-FFF2-40B4-BE49-F238E27FC236}">
                <a16:creationId xmlns:a16="http://schemas.microsoft.com/office/drawing/2014/main" id="{87CB36FB-E3F6-4284-AFFA-9FF6458995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4600" y="2743200"/>
            <a:ext cx="6019800"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1" name="Straight Arrow Connector 10">
            <a:extLst>
              <a:ext uri="{FF2B5EF4-FFF2-40B4-BE49-F238E27FC236}">
                <a16:creationId xmlns:a16="http://schemas.microsoft.com/office/drawing/2014/main" id="{48E55175-7929-4853-A3CF-80DF7B928F9D}"/>
              </a:ext>
            </a:extLst>
          </p:cNvPr>
          <p:cNvCxnSpPr/>
          <p:nvPr/>
        </p:nvCxnSpPr>
        <p:spPr>
          <a:xfrm flipV="1">
            <a:off x="5791200" y="2286000"/>
            <a:ext cx="914400" cy="381000"/>
          </a:xfrm>
          <a:prstGeom prst="straightConnector1">
            <a:avLst/>
          </a:prstGeom>
          <a:ln>
            <a:tailEnd type="arrow"/>
          </a:ln>
        </p:spPr>
        <p:style>
          <a:lnRef idx="2">
            <a:schemeClr val="accent3"/>
          </a:lnRef>
          <a:fillRef idx="0">
            <a:schemeClr val="accent3"/>
          </a:fillRef>
          <a:effectRef idx="1">
            <a:schemeClr val="accent3"/>
          </a:effectRef>
          <a:fontRef idx="minor">
            <a:schemeClr val="tx1"/>
          </a:fontRef>
        </p:style>
      </p:cxnSp>
      <p:sp>
        <p:nvSpPr>
          <p:cNvPr id="12" name="TextBox 11">
            <a:extLst>
              <a:ext uri="{FF2B5EF4-FFF2-40B4-BE49-F238E27FC236}">
                <a16:creationId xmlns:a16="http://schemas.microsoft.com/office/drawing/2014/main" id="{6A5B1109-2F3B-41D0-8ACD-E5EF32E3716C}"/>
              </a:ext>
            </a:extLst>
          </p:cNvPr>
          <p:cNvSpPr txBox="1"/>
          <p:nvPr/>
        </p:nvSpPr>
        <p:spPr>
          <a:xfrm>
            <a:off x="6705600" y="2057400"/>
            <a:ext cx="3962400" cy="369332"/>
          </a:xfrm>
          <a:prstGeom prst="rect">
            <a:avLst/>
          </a:prstGeom>
        </p:spPr>
        <p:style>
          <a:lnRef idx="0">
            <a:schemeClr val="accent3"/>
          </a:lnRef>
          <a:fillRef idx="3">
            <a:schemeClr val="accent3"/>
          </a:fillRef>
          <a:effectRef idx="3">
            <a:schemeClr val="accent3"/>
          </a:effectRef>
          <a:fontRef idx="minor">
            <a:schemeClr val="lt1"/>
          </a:fontRef>
        </p:style>
        <p:txBody>
          <a:bodyPr wrap="square">
            <a:spAutoFit/>
          </a:bodyPr>
          <a:lstStyle/>
          <a:p>
            <a:pPr>
              <a:defRPr/>
            </a:pPr>
            <a:r>
              <a:rPr lang="en-US" dirty="0" err="1"/>
              <a:t>Không</a:t>
            </a:r>
            <a:r>
              <a:rPr lang="en-US" dirty="0"/>
              <a:t> </a:t>
            </a:r>
            <a:r>
              <a:rPr lang="en-US" dirty="0" err="1"/>
              <a:t>kế</a:t>
            </a:r>
            <a:r>
              <a:rPr lang="en-US" dirty="0"/>
              <a:t> </a:t>
            </a:r>
            <a:r>
              <a:rPr lang="en-US" dirty="0" err="1"/>
              <a:t>thừa</a:t>
            </a:r>
            <a:r>
              <a:rPr lang="en-US" dirty="0"/>
              <a:t> border &amp; padding</a:t>
            </a:r>
          </a:p>
        </p:txBody>
      </p:sp>
    </p:spTree>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Content Placeholder 1">
            <a:extLst>
              <a:ext uri="{FF2B5EF4-FFF2-40B4-BE49-F238E27FC236}">
                <a16:creationId xmlns:a16="http://schemas.microsoft.com/office/drawing/2014/main" id="{2ED2B110-5B6A-4046-B0F3-722C8CD812EB}"/>
              </a:ext>
            </a:extLst>
          </p:cNvPr>
          <p:cNvSpPr>
            <a:spLocks noGrp="1"/>
          </p:cNvSpPr>
          <p:nvPr>
            <p:ph idx="1"/>
          </p:nvPr>
        </p:nvSpPr>
        <p:spPr/>
        <p:txBody>
          <a:bodyPr/>
          <a:lstStyle/>
          <a:p>
            <a:pPr eaLnBrk="1" hangingPunct="1">
              <a:spcBef>
                <a:spcPct val="0"/>
              </a:spcBef>
            </a:pPr>
            <a:r>
              <a:rPr lang="en-US" altLang="en-US"/>
              <a:t>Ghi </a:t>
            </a:r>
            <a:r>
              <a:rPr lang="vi-VN" altLang="en-US"/>
              <a:t>đè</a:t>
            </a:r>
            <a:r>
              <a:rPr lang="en-US" altLang="en-US"/>
              <a:t> (over-ride) thuộc tính của phần tử cha (over-rule)</a:t>
            </a:r>
          </a:p>
        </p:txBody>
      </p:sp>
      <p:sp>
        <p:nvSpPr>
          <p:cNvPr id="3" name="Title 2">
            <a:extLst>
              <a:ext uri="{FF2B5EF4-FFF2-40B4-BE49-F238E27FC236}">
                <a16:creationId xmlns:a16="http://schemas.microsoft.com/office/drawing/2014/main" id="{2325EB23-9199-479F-8A0F-73361BC48D05}"/>
              </a:ext>
            </a:extLst>
          </p:cNvPr>
          <p:cNvSpPr>
            <a:spLocks noGrp="1"/>
          </p:cNvSpPr>
          <p:nvPr>
            <p:ph type="title"/>
          </p:nvPr>
        </p:nvSpPr>
        <p:spPr>
          <a:xfrm>
            <a:off x="1981200" y="0"/>
            <a:ext cx="8458200" cy="666750"/>
          </a:xfrm>
        </p:spPr>
        <p:txBody>
          <a:bodyPr>
            <a:normAutofit fontScale="90000"/>
          </a:bodyPr>
          <a:lstStyle/>
          <a:p>
            <a:pPr>
              <a:defRPr/>
            </a:pPr>
            <a:r>
              <a:rPr lang="en-US"/>
              <a:t>Kế thừa thuộc tính</a:t>
            </a:r>
          </a:p>
        </p:txBody>
      </p:sp>
      <p:sp>
        <p:nvSpPr>
          <p:cNvPr id="4" name="Slide Number Placeholder 3">
            <a:extLst>
              <a:ext uri="{FF2B5EF4-FFF2-40B4-BE49-F238E27FC236}">
                <a16:creationId xmlns:a16="http://schemas.microsoft.com/office/drawing/2014/main" id="{120DC226-6D6B-4384-B762-7900DF6341BE}"/>
              </a:ext>
            </a:extLst>
          </p:cNvPr>
          <p:cNvSpPr>
            <a:spLocks noGrp="1"/>
          </p:cNvSpPr>
          <p:nvPr>
            <p:ph type="sldNum" sz="quarter" idx="11"/>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BD615771-0332-4EAB-9C62-A7FFDD84A7A8}" type="slidenum">
              <a:rPr lang="en-US" altLang="en-US">
                <a:solidFill>
                  <a:srgbClr val="045C75"/>
                </a:solidFill>
                <a:latin typeface="Constantia" panose="02030602050306030303" pitchFamily="18" charset="0"/>
              </a:rPr>
              <a:pPr eaLnBrk="1" hangingPunct="1"/>
              <a:t>248</a:t>
            </a:fld>
            <a:endParaRPr lang="en-US" altLang="en-US">
              <a:solidFill>
                <a:srgbClr val="045C75"/>
              </a:solidFill>
              <a:latin typeface="Constantia" panose="02030602050306030303" pitchFamily="18" charset="0"/>
            </a:endParaRPr>
          </a:p>
        </p:txBody>
      </p:sp>
      <p:pic>
        <p:nvPicPr>
          <p:cNvPr id="58373" name="Picture 2">
            <a:extLst>
              <a:ext uri="{FF2B5EF4-FFF2-40B4-BE49-F238E27FC236}">
                <a16:creationId xmlns:a16="http://schemas.microsoft.com/office/drawing/2014/main" id="{A8DD2BA1-FCF1-49D3-9535-0F3787594A9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9801" y="2286001"/>
            <a:ext cx="6886575" cy="191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374" name="Picture 3">
            <a:extLst>
              <a:ext uri="{FF2B5EF4-FFF2-40B4-BE49-F238E27FC236}">
                <a16:creationId xmlns:a16="http://schemas.microsoft.com/office/drawing/2014/main" id="{9033AC90-ED95-4794-81BE-5C59BD7A4C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38801" y="4572001"/>
            <a:ext cx="4638675" cy="1095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Content Placeholder 1">
            <a:extLst>
              <a:ext uri="{FF2B5EF4-FFF2-40B4-BE49-F238E27FC236}">
                <a16:creationId xmlns:a16="http://schemas.microsoft.com/office/drawing/2014/main" id="{CE3723BE-BCBE-4169-881D-78F50B3A70B6}"/>
              </a:ext>
            </a:extLst>
          </p:cNvPr>
          <p:cNvSpPr>
            <a:spLocks noGrp="1"/>
          </p:cNvSpPr>
          <p:nvPr>
            <p:ph idx="1"/>
          </p:nvPr>
        </p:nvSpPr>
        <p:spPr/>
        <p:txBody>
          <a:bodyPr/>
          <a:lstStyle/>
          <a:p>
            <a:pPr eaLnBrk="1" hangingPunct="1">
              <a:spcBef>
                <a:spcPct val="0"/>
              </a:spcBef>
            </a:pPr>
            <a:r>
              <a:rPr lang="en-US" altLang="en-US"/>
              <a:t>Thuộc tính </a:t>
            </a:r>
            <a:r>
              <a:rPr lang="vi-VN" altLang="en-US"/>
              <a:t>đị</a:t>
            </a:r>
            <a:r>
              <a:rPr lang="en-US" altLang="en-US"/>
              <a:t>nh dạng font chữ, v</a:t>
            </a:r>
            <a:r>
              <a:rPr lang="vi-VN" altLang="en-US"/>
              <a:t>ă</a:t>
            </a:r>
            <a:r>
              <a:rPr lang="en-US" altLang="en-US"/>
              <a:t>n bản (font, text)</a:t>
            </a:r>
          </a:p>
          <a:p>
            <a:pPr eaLnBrk="1" hangingPunct="1">
              <a:spcBef>
                <a:spcPct val="0"/>
              </a:spcBef>
            </a:pPr>
            <a:r>
              <a:rPr lang="en-US" altLang="en-US"/>
              <a:t>Thuộc tính </a:t>
            </a:r>
            <a:r>
              <a:rPr lang="vi-VN" altLang="en-US"/>
              <a:t>đị</a:t>
            </a:r>
            <a:r>
              <a:rPr lang="en-US" altLang="en-US"/>
              <a:t>nh dạng nền (background)</a:t>
            </a:r>
          </a:p>
          <a:p>
            <a:pPr eaLnBrk="1" hangingPunct="1">
              <a:spcBef>
                <a:spcPct val="0"/>
              </a:spcBef>
            </a:pPr>
            <a:r>
              <a:rPr lang="en-US" altLang="en-US"/>
              <a:t>Mô hình hộp (box model)</a:t>
            </a:r>
          </a:p>
          <a:p>
            <a:pPr eaLnBrk="1" hangingPunct="1">
              <a:spcBef>
                <a:spcPct val="0"/>
              </a:spcBef>
            </a:pPr>
            <a:r>
              <a:rPr lang="en-US" altLang="en-US"/>
              <a:t>Các thuộc tính </a:t>
            </a:r>
            <a:r>
              <a:rPr lang="vi-VN" altLang="en-US"/>
              <a:t>đị</a:t>
            </a:r>
            <a:r>
              <a:rPr lang="en-US" altLang="en-US"/>
              <a:t>nh margin, padding, border</a:t>
            </a:r>
          </a:p>
          <a:p>
            <a:pPr eaLnBrk="1" hangingPunct="1">
              <a:spcBef>
                <a:spcPct val="0"/>
              </a:spcBef>
            </a:pPr>
            <a:r>
              <a:rPr lang="en-US" altLang="en-US"/>
              <a:t>Thuộc tính </a:t>
            </a:r>
            <a:r>
              <a:rPr lang="vi-VN" altLang="en-US"/>
              <a:t>đị</a:t>
            </a:r>
            <a:r>
              <a:rPr lang="en-US" altLang="en-US"/>
              <a:t>nh dạng cách hiển thị (display)</a:t>
            </a:r>
          </a:p>
          <a:p>
            <a:pPr eaLnBrk="1" hangingPunct="1">
              <a:spcBef>
                <a:spcPct val="0"/>
              </a:spcBef>
            </a:pPr>
            <a:r>
              <a:rPr lang="en-US" altLang="en-US"/>
              <a:t>Thuộc tính xác </a:t>
            </a:r>
            <a:r>
              <a:rPr lang="vi-VN" altLang="en-US"/>
              <a:t>đị</a:t>
            </a:r>
            <a:r>
              <a:rPr lang="en-US" altLang="en-US"/>
              <a:t>nh vị trí (position)</a:t>
            </a:r>
          </a:p>
          <a:p>
            <a:pPr eaLnBrk="1" hangingPunct="1">
              <a:spcBef>
                <a:spcPct val="0"/>
              </a:spcBef>
            </a:pPr>
            <a:endParaRPr lang="en-US" altLang="en-US"/>
          </a:p>
        </p:txBody>
      </p:sp>
      <p:sp>
        <p:nvSpPr>
          <p:cNvPr id="3" name="Title 2">
            <a:extLst>
              <a:ext uri="{FF2B5EF4-FFF2-40B4-BE49-F238E27FC236}">
                <a16:creationId xmlns:a16="http://schemas.microsoft.com/office/drawing/2014/main" id="{97FCB501-7595-40AA-A638-C5C719250F42}"/>
              </a:ext>
            </a:extLst>
          </p:cNvPr>
          <p:cNvSpPr>
            <a:spLocks noGrp="1"/>
          </p:cNvSpPr>
          <p:nvPr>
            <p:ph type="title"/>
          </p:nvPr>
        </p:nvSpPr>
        <p:spPr>
          <a:xfrm>
            <a:off x="1981200" y="0"/>
            <a:ext cx="8458200" cy="666750"/>
          </a:xfrm>
        </p:spPr>
        <p:txBody>
          <a:bodyPr>
            <a:normAutofit fontScale="90000"/>
          </a:bodyPr>
          <a:lstStyle/>
          <a:p>
            <a:pPr>
              <a:defRPr/>
            </a:pPr>
            <a:r>
              <a:rPr lang="en-US"/>
              <a:t>Các nhóm thuộc tính trong CSS</a:t>
            </a:r>
          </a:p>
        </p:txBody>
      </p:sp>
      <p:sp>
        <p:nvSpPr>
          <p:cNvPr id="4" name="Slide Number Placeholder 3">
            <a:extLst>
              <a:ext uri="{FF2B5EF4-FFF2-40B4-BE49-F238E27FC236}">
                <a16:creationId xmlns:a16="http://schemas.microsoft.com/office/drawing/2014/main" id="{B511DF8F-E7C4-4C8E-8A5E-46E4D1858002}"/>
              </a:ext>
            </a:extLst>
          </p:cNvPr>
          <p:cNvSpPr>
            <a:spLocks noGrp="1"/>
          </p:cNvSpPr>
          <p:nvPr>
            <p:ph type="sldNum" sz="quarter" idx="11"/>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52622FC6-D67B-4F6E-B371-48791DDED883}" type="slidenum">
              <a:rPr lang="en-US" altLang="en-US">
                <a:solidFill>
                  <a:srgbClr val="045C75"/>
                </a:solidFill>
                <a:latin typeface="Constantia" panose="02030602050306030303" pitchFamily="18" charset="0"/>
              </a:rPr>
              <a:pPr eaLnBrk="1" hangingPunct="1"/>
              <a:t>249</a:t>
            </a:fld>
            <a:endParaRPr lang="en-US" altLang="en-US">
              <a:solidFill>
                <a:srgbClr val="045C75"/>
              </a:solidFill>
              <a:latin typeface="Constantia" panose="02030602050306030303" pitchFamily="18" charset="0"/>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074FCB9-5287-4BAE-9E7F-52D01E4E7920}"/>
              </a:ext>
            </a:extLst>
          </p:cNvPr>
          <p:cNvSpPr>
            <a:spLocks noGrp="1"/>
          </p:cNvSpPr>
          <p:nvPr>
            <p:ph idx="1"/>
          </p:nvPr>
        </p:nvSpPr>
        <p:spPr/>
        <p:txBody>
          <a:bodyPr/>
          <a:lstStyle/>
          <a:p>
            <a:pPr>
              <a:spcBef>
                <a:spcPct val="0"/>
              </a:spcBef>
            </a:pPr>
            <a:r>
              <a:rPr lang="en-US" altLang="en-US"/>
              <a:t>Có thể được xem như là tên giao dịch của công ty hay tổ chức trên Internet.</a:t>
            </a:r>
          </a:p>
          <a:p>
            <a:pPr>
              <a:spcBef>
                <a:spcPct val="0"/>
              </a:spcBef>
            </a:pPr>
            <a:r>
              <a:rPr lang="en-US" altLang="en-US"/>
              <a:t>Tên miền được gắn với 1 địa chỉ IP</a:t>
            </a:r>
          </a:p>
          <a:p>
            <a:pPr>
              <a:spcBef>
                <a:spcPct val="0"/>
              </a:spcBef>
            </a:pPr>
            <a:r>
              <a:rPr lang="en-US" altLang="en-US"/>
              <a:t>Dạng văn bản nên tên miền thân thiện và dể sử dụng.</a:t>
            </a:r>
          </a:p>
          <a:p>
            <a:pPr>
              <a:spcBef>
                <a:spcPct val="0"/>
              </a:spcBef>
            </a:pPr>
            <a:r>
              <a:rPr lang="en-US" altLang="en-US"/>
              <a:t>Việc đưa ra tên miền giúp cho việc truy cập tài nguyên trên Internet một cách dễ dàng hơn.</a:t>
            </a:r>
            <a:endParaRPr lang="en-US"/>
          </a:p>
        </p:txBody>
      </p:sp>
      <p:sp>
        <p:nvSpPr>
          <p:cNvPr id="3" name="Title 2">
            <a:extLst>
              <a:ext uri="{FF2B5EF4-FFF2-40B4-BE49-F238E27FC236}">
                <a16:creationId xmlns:a16="http://schemas.microsoft.com/office/drawing/2014/main" id="{A240F612-11CC-4F4F-8C77-CA4A062DC23C}"/>
              </a:ext>
            </a:extLst>
          </p:cNvPr>
          <p:cNvSpPr>
            <a:spLocks noGrp="1"/>
          </p:cNvSpPr>
          <p:nvPr>
            <p:ph type="title"/>
          </p:nvPr>
        </p:nvSpPr>
        <p:spPr/>
        <p:txBody>
          <a:bodyPr/>
          <a:lstStyle/>
          <a:p>
            <a:r>
              <a:rPr lang="en-US"/>
              <a:t>Tên miền (Domain name) </a:t>
            </a:r>
          </a:p>
        </p:txBody>
      </p:sp>
    </p:spTree>
    <p:extLst>
      <p:ext uri="{BB962C8B-B14F-4D97-AF65-F5344CB8AC3E}">
        <p14:creationId xmlns:p14="http://schemas.microsoft.com/office/powerpoint/2010/main" val="3598897872"/>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Content Placeholder 1">
            <a:extLst>
              <a:ext uri="{FF2B5EF4-FFF2-40B4-BE49-F238E27FC236}">
                <a16:creationId xmlns:a16="http://schemas.microsoft.com/office/drawing/2014/main" id="{7016441F-AAEA-4488-B429-AE0247E4CDDF}"/>
              </a:ext>
            </a:extLst>
          </p:cNvPr>
          <p:cNvSpPr>
            <a:spLocks noGrp="1"/>
          </p:cNvSpPr>
          <p:nvPr>
            <p:ph idx="1"/>
          </p:nvPr>
        </p:nvSpPr>
        <p:spPr/>
        <p:txBody>
          <a:bodyPr/>
          <a:lstStyle/>
          <a:p>
            <a:pPr eaLnBrk="1" hangingPunct="1">
              <a:spcBef>
                <a:spcPct val="0"/>
              </a:spcBef>
            </a:pPr>
            <a:r>
              <a:rPr lang="en-US" altLang="en-US"/>
              <a:t>Các loại font chữ</a:t>
            </a:r>
          </a:p>
          <a:p>
            <a:pPr lvl="1" eaLnBrk="1" hangingPunct="1">
              <a:spcBef>
                <a:spcPct val="0"/>
              </a:spcBef>
            </a:pPr>
            <a:r>
              <a:rPr lang="en-US" altLang="en-US"/>
              <a:t>Font chữ có chân và font chữ không chân</a:t>
            </a:r>
          </a:p>
          <a:p>
            <a:pPr lvl="1" eaLnBrk="1" hangingPunct="1">
              <a:spcBef>
                <a:spcPct val="0"/>
              </a:spcBef>
            </a:pPr>
            <a:endParaRPr lang="en-US" altLang="en-US"/>
          </a:p>
          <a:p>
            <a:pPr lvl="1" eaLnBrk="1" hangingPunct="1">
              <a:spcBef>
                <a:spcPct val="0"/>
              </a:spcBef>
            </a:pPr>
            <a:endParaRPr lang="en-US" altLang="en-US"/>
          </a:p>
          <a:p>
            <a:pPr lvl="1" eaLnBrk="1" hangingPunct="1">
              <a:spcBef>
                <a:spcPct val="0"/>
              </a:spcBef>
            </a:pPr>
            <a:endParaRPr lang="en-US" altLang="en-US"/>
          </a:p>
          <a:p>
            <a:pPr lvl="1" eaLnBrk="1" hangingPunct="1">
              <a:spcBef>
                <a:spcPct val="0"/>
              </a:spcBef>
            </a:pPr>
            <a:r>
              <a:rPr lang="en-US" altLang="en-US"/>
              <a:t>Font chữ tỷ lệ hay font chữ </a:t>
            </a:r>
            <a:r>
              <a:rPr lang="vi-VN" altLang="en-US"/>
              <a:t>đề</a:t>
            </a:r>
            <a:r>
              <a:rPr lang="en-US" altLang="en-US"/>
              <a:t>u</a:t>
            </a:r>
          </a:p>
        </p:txBody>
      </p:sp>
      <p:sp>
        <p:nvSpPr>
          <p:cNvPr id="3" name="Title 2">
            <a:extLst>
              <a:ext uri="{FF2B5EF4-FFF2-40B4-BE49-F238E27FC236}">
                <a16:creationId xmlns:a16="http://schemas.microsoft.com/office/drawing/2014/main" id="{E585A911-4BE0-429C-A3AD-5E2758716093}"/>
              </a:ext>
            </a:extLst>
          </p:cNvPr>
          <p:cNvSpPr>
            <a:spLocks noGrp="1"/>
          </p:cNvSpPr>
          <p:nvPr>
            <p:ph type="title"/>
          </p:nvPr>
        </p:nvSpPr>
        <p:spPr>
          <a:xfrm>
            <a:off x="1981200" y="0"/>
            <a:ext cx="8458200" cy="666750"/>
          </a:xfrm>
        </p:spPr>
        <p:txBody>
          <a:bodyPr>
            <a:normAutofit fontScale="90000"/>
          </a:bodyPr>
          <a:lstStyle/>
          <a:p>
            <a:pPr>
              <a:defRPr/>
            </a:pPr>
            <a:r>
              <a:rPr lang="en-US"/>
              <a:t>Font chữ</a:t>
            </a:r>
          </a:p>
        </p:txBody>
      </p:sp>
      <p:sp>
        <p:nvSpPr>
          <p:cNvPr id="4" name="Slide Number Placeholder 3">
            <a:extLst>
              <a:ext uri="{FF2B5EF4-FFF2-40B4-BE49-F238E27FC236}">
                <a16:creationId xmlns:a16="http://schemas.microsoft.com/office/drawing/2014/main" id="{E0084CC9-E914-41A4-83AA-2D40B127ABA1}"/>
              </a:ext>
            </a:extLst>
          </p:cNvPr>
          <p:cNvSpPr>
            <a:spLocks noGrp="1"/>
          </p:cNvSpPr>
          <p:nvPr>
            <p:ph type="sldNum" sz="quarter" idx="11"/>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A35BC295-F1C9-4D48-AB29-ECDFA2292A2C}" type="slidenum">
              <a:rPr lang="en-US" altLang="en-US">
                <a:solidFill>
                  <a:srgbClr val="045C75"/>
                </a:solidFill>
                <a:latin typeface="Constantia" panose="02030602050306030303" pitchFamily="18" charset="0"/>
              </a:rPr>
              <a:pPr eaLnBrk="1" hangingPunct="1"/>
              <a:t>250</a:t>
            </a:fld>
            <a:endParaRPr lang="en-US" altLang="en-US">
              <a:solidFill>
                <a:srgbClr val="045C75"/>
              </a:solidFill>
              <a:latin typeface="Constantia" panose="02030602050306030303" pitchFamily="18" charset="0"/>
            </a:endParaRPr>
          </a:p>
        </p:txBody>
      </p:sp>
      <p:pic>
        <p:nvPicPr>
          <p:cNvPr id="60421" name="Picture 2">
            <a:extLst>
              <a:ext uri="{FF2B5EF4-FFF2-40B4-BE49-F238E27FC236}">
                <a16:creationId xmlns:a16="http://schemas.microsoft.com/office/drawing/2014/main" id="{E9C9A047-06FC-45F4-A805-8816B9B067F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24200" y="2514600"/>
            <a:ext cx="6153150" cy="1123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22" name="Picture 3">
            <a:extLst>
              <a:ext uri="{FF2B5EF4-FFF2-40B4-BE49-F238E27FC236}">
                <a16:creationId xmlns:a16="http://schemas.microsoft.com/office/drawing/2014/main" id="{AE856AAA-5054-46D4-B2E7-78BFFE124A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4201" y="4800600"/>
            <a:ext cx="6124575" cy="1181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Content Placeholder 1">
            <a:extLst>
              <a:ext uri="{FF2B5EF4-FFF2-40B4-BE49-F238E27FC236}">
                <a16:creationId xmlns:a16="http://schemas.microsoft.com/office/drawing/2014/main" id="{146CEF76-1C17-422E-AC28-A8B0DA97D31B}"/>
              </a:ext>
            </a:extLst>
          </p:cNvPr>
          <p:cNvSpPr>
            <a:spLocks noGrp="1"/>
          </p:cNvSpPr>
          <p:nvPr>
            <p:ph idx="1"/>
          </p:nvPr>
        </p:nvSpPr>
        <p:spPr/>
        <p:txBody>
          <a:bodyPr/>
          <a:lstStyle/>
          <a:p>
            <a:pPr eaLnBrk="1" hangingPunct="1">
              <a:spcBef>
                <a:spcPct val="0"/>
              </a:spcBef>
            </a:pPr>
            <a:r>
              <a:rPr lang="en-US" altLang="en-US"/>
              <a:t>Font chữ dạng viết tay</a:t>
            </a:r>
          </a:p>
          <a:p>
            <a:pPr eaLnBrk="1" hangingPunct="1">
              <a:spcBef>
                <a:spcPct val="0"/>
              </a:spcBef>
            </a:pPr>
            <a:endParaRPr lang="en-US" altLang="en-US"/>
          </a:p>
          <a:p>
            <a:pPr eaLnBrk="1" hangingPunct="1">
              <a:spcBef>
                <a:spcPct val="0"/>
              </a:spcBef>
            </a:pPr>
            <a:endParaRPr lang="en-US" altLang="en-US"/>
          </a:p>
          <a:p>
            <a:pPr eaLnBrk="1" hangingPunct="1">
              <a:spcBef>
                <a:spcPct val="0"/>
              </a:spcBef>
            </a:pPr>
            <a:endParaRPr lang="en-US" altLang="en-US"/>
          </a:p>
          <a:p>
            <a:pPr eaLnBrk="1" hangingPunct="1">
              <a:spcBef>
                <a:spcPct val="0"/>
              </a:spcBef>
            </a:pPr>
            <a:r>
              <a:rPr lang="en-US" altLang="en-US"/>
              <a:t>Font chữ trang trí</a:t>
            </a:r>
          </a:p>
        </p:txBody>
      </p:sp>
      <p:sp>
        <p:nvSpPr>
          <p:cNvPr id="3" name="Title 2">
            <a:extLst>
              <a:ext uri="{FF2B5EF4-FFF2-40B4-BE49-F238E27FC236}">
                <a16:creationId xmlns:a16="http://schemas.microsoft.com/office/drawing/2014/main" id="{ECAFFEFD-F04F-4D9C-B3F6-F85047F13B39}"/>
              </a:ext>
            </a:extLst>
          </p:cNvPr>
          <p:cNvSpPr>
            <a:spLocks noGrp="1"/>
          </p:cNvSpPr>
          <p:nvPr>
            <p:ph type="title"/>
          </p:nvPr>
        </p:nvSpPr>
        <p:spPr>
          <a:xfrm>
            <a:off x="1981200" y="0"/>
            <a:ext cx="8458200" cy="666750"/>
          </a:xfrm>
        </p:spPr>
        <p:txBody>
          <a:bodyPr>
            <a:normAutofit fontScale="90000"/>
          </a:bodyPr>
          <a:lstStyle/>
          <a:p>
            <a:pPr>
              <a:defRPr/>
            </a:pPr>
            <a:endParaRPr lang="en-US"/>
          </a:p>
        </p:txBody>
      </p:sp>
      <p:sp>
        <p:nvSpPr>
          <p:cNvPr id="4" name="Slide Number Placeholder 3">
            <a:extLst>
              <a:ext uri="{FF2B5EF4-FFF2-40B4-BE49-F238E27FC236}">
                <a16:creationId xmlns:a16="http://schemas.microsoft.com/office/drawing/2014/main" id="{367F7AB9-D9DC-4029-B63B-E2539DA6AFFD}"/>
              </a:ext>
            </a:extLst>
          </p:cNvPr>
          <p:cNvSpPr>
            <a:spLocks noGrp="1"/>
          </p:cNvSpPr>
          <p:nvPr>
            <p:ph type="sldNum" sz="quarter" idx="11"/>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4431EC65-3B43-434E-9344-A5E405BBF864}" type="slidenum">
              <a:rPr lang="en-US" altLang="en-US">
                <a:solidFill>
                  <a:srgbClr val="045C75"/>
                </a:solidFill>
                <a:latin typeface="Constantia" panose="02030602050306030303" pitchFamily="18" charset="0"/>
              </a:rPr>
              <a:pPr eaLnBrk="1" hangingPunct="1"/>
              <a:t>251</a:t>
            </a:fld>
            <a:endParaRPr lang="en-US" altLang="en-US">
              <a:solidFill>
                <a:srgbClr val="045C75"/>
              </a:solidFill>
              <a:latin typeface="Constantia" panose="02030602050306030303" pitchFamily="18" charset="0"/>
            </a:endParaRPr>
          </a:p>
        </p:txBody>
      </p:sp>
      <p:pic>
        <p:nvPicPr>
          <p:cNvPr id="61445" name="Picture 2">
            <a:extLst>
              <a:ext uri="{FF2B5EF4-FFF2-40B4-BE49-F238E27FC236}">
                <a16:creationId xmlns:a16="http://schemas.microsoft.com/office/drawing/2014/main" id="{69F8E1A6-8923-4DB1-846B-867C2966F7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5600" y="2057400"/>
            <a:ext cx="62865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46" name="Picture 3">
            <a:extLst>
              <a:ext uri="{FF2B5EF4-FFF2-40B4-BE49-F238E27FC236}">
                <a16:creationId xmlns:a16="http://schemas.microsoft.com/office/drawing/2014/main" id="{3C7548B1-263F-4975-BC42-52EEB852B5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95600" y="4495800"/>
            <a:ext cx="634365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Content Placeholder 1">
            <a:extLst>
              <a:ext uri="{FF2B5EF4-FFF2-40B4-BE49-F238E27FC236}">
                <a16:creationId xmlns:a16="http://schemas.microsoft.com/office/drawing/2014/main" id="{8984ED5D-BE00-4F07-AC6D-1544326D09A6}"/>
              </a:ext>
            </a:extLst>
          </p:cNvPr>
          <p:cNvSpPr>
            <a:spLocks noGrp="1"/>
          </p:cNvSpPr>
          <p:nvPr>
            <p:ph idx="1"/>
          </p:nvPr>
        </p:nvSpPr>
        <p:spPr/>
        <p:txBody>
          <a:bodyPr/>
          <a:lstStyle/>
          <a:p>
            <a:pPr eaLnBrk="1" hangingPunct="1">
              <a:spcBef>
                <a:spcPct val="0"/>
              </a:spcBef>
            </a:pPr>
            <a:endParaRPr lang="en-US" altLang="en-US"/>
          </a:p>
        </p:txBody>
      </p:sp>
      <p:sp>
        <p:nvSpPr>
          <p:cNvPr id="3" name="Title 2">
            <a:extLst>
              <a:ext uri="{FF2B5EF4-FFF2-40B4-BE49-F238E27FC236}">
                <a16:creationId xmlns:a16="http://schemas.microsoft.com/office/drawing/2014/main" id="{C412139E-4F35-4D0A-BC6E-ECFB3F42683A}"/>
              </a:ext>
            </a:extLst>
          </p:cNvPr>
          <p:cNvSpPr>
            <a:spLocks noGrp="1"/>
          </p:cNvSpPr>
          <p:nvPr>
            <p:ph type="title"/>
          </p:nvPr>
        </p:nvSpPr>
        <p:spPr>
          <a:xfrm>
            <a:off x="1981200" y="0"/>
            <a:ext cx="8458200" cy="666750"/>
          </a:xfrm>
        </p:spPr>
        <p:txBody>
          <a:bodyPr>
            <a:normAutofit fontScale="90000"/>
          </a:bodyPr>
          <a:lstStyle/>
          <a:p>
            <a:pPr>
              <a:defRPr/>
            </a:pPr>
            <a:r>
              <a:rPr lang="en-US"/>
              <a:t>Thông tin </a:t>
            </a:r>
            <a:r>
              <a:rPr lang="vi-VN"/>
              <a:t>đị</a:t>
            </a:r>
            <a:r>
              <a:rPr lang="en-US"/>
              <a:t>nh dạng font chữ</a:t>
            </a:r>
          </a:p>
        </p:txBody>
      </p:sp>
      <p:sp>
        <p:nvSpPr>
          <p:cNvPr id="4" name="Slide Number Placeholder 3">
            <a:extLst>
              <a:ext uri="{FF2B5EF4-FFF2-40B4-BE49-F238E27FC236}">
                <a16:creationId xmlns:a16="http://schemas.microsoft.com/office/drawing/2014/main" id="{665296CD-6B1B-4F00-993B-8CBD3798F416}"/>
              </a:ext>
            </a:extLst>
          </p:cNvPr>
          <p:cNvSpPr>
            <a:spLocks noGrp="1"/>
          </p:cNvSpPr>
          <p:nvPr>
            <p:ph type="sldNum" sz="quarter" idx="11"/>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7959652E-498F-4ACB-AECE-A5D62DFCA7DA}" type="slidenum">
              <a:rPr lang="en-US" altLang="en-US">
                <a:solidFill>
                  <a:srgbClr val="045C75"/>
                </a:solidFill>
                <a:latin typeface="Constantia" panose="02030602050306030303" pitchFamily="18" charset="0"/>
              </a:rPr>
              <a:pPr eaLnBrk="1" hangingPunct="1"/>
              <a:t>252</a:t>
            </a:fld>
            <a:endParaRPr lang="en-US" altLang="en-US">
              <a:solidFill>
                <a:srgbClr val="045C75"/>
              </a:solidFill>
              <a:latin typeface="Constantia" panose="02030602050306030303" pitchFamily="18" charset="0"/>
            </a:endParaRPr>
          </a:p>
        </p:txBody>
      </p:sp>
      <p:pic>
        <p:nvPicPr>
          <p:cNvPr id="62469" name="Picture 2">
            <a:extLst>
              <a:ext uri="{FF2B5EF4-FFF2-40B4-BE49-F238E27FC236}">
                <a16:creationId xmlns:a16="http://schemas.microsoft.com/office/drawing/2014/main" id="{3412D6B2-6C9F-4B51-B22B-3D646D0772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4601" y="1981200"/>
            <a:ext cx="7077075" cy="403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Content Placeholder 1">
            <a:extLst>
              <a:ext uri="{FF2B5EF4-FFF2-40B4-BE49-F238E27FC236}">
                <a16:creationId xmlns:a16="http://schemas.microsoft.com/office/drawing/2014/main" id="{439232FE-04CE-4BCA-A55D-25FC2DCD5536}"/>
              </a:ext>
            </a:extLst>
          </p:cNvPr>
          <p:cNvSpPr>
            <a:spLocks noGrp="1"/>
          </p:cNvSpPr>
          <p:nvPr>
            <p:ph idx="1"/>
          </p:nvPr>
        </p:nvSpPr>
        <p:spPr/>
        <p:txBody>
          <a:bodyPr/>
          <a:lstStyle/>
          <a:p>
            <a:pPr eaLnBrk="1" hangingPunct="1">
              <a:spcBef>
                <a:spcPct val="0"/>
              </a:spcBef>
            </a:pPr>
            <a:endParaRPr lang="en-US" altLang="en-US"/>
          </a:p>
        </p:txBody>
      </p:sp>
      <p:sp>
        <p:nvSpPr>
          <p:cNvPr id="3" name="Title 2">
            <a:extLst>
              <a:ext uri="{FF2B5EF4-FFF2-40B4-BE49-F238E27FC236}">
                <a16:creationId xmlns:a16="http://schemas.microsoft.com/office/drawing/2014/main" id="{B8903D45-D3E5-4F9F-8269-21A9BE6A0BCC}"/>
              </a:ext>
            </a:extLst>
          </p:cNvPr>
          <p:cNvSpPr>
            <a:spLocks noGrp="1"/>
          </p:cNvSpPr>
          <p:nvPr>
            <p:ph type="title"/>
          </p:nvPr>
        </p:nvSpPr>
        <p:spPr>
          <a:xfrm>
            <a:off x="1981200" y="0"/>
            <a:ext cx="8458200" cy="666750"/>
          </a:xfrm>
        </p:spPr>
        <p:txBody>
          <a:bodyPr>
            <a:normAutofit fontScale="90000"/>
          </a:bodyPr>
          <a:lstStyle/>
          <a:p>
            <a:pPr>
              <a:defRPr/>
            </a:pPr>
            <a:r>
              <a:rPr lang="en-US"/>
              <a:t>Thông tin </a:t>
            </a:r>
            <a:r>
              <a:rPr lang="vi-VN"/>
              <a:t>đị</a:t>
            </a:r>
            <a:r>
              <a:rPr lang="en-US"/>
              <a:t>nh dạng font chữ</a:t>
            </a:r>
          </a:p>
        </p:txBody>
      </p:sp>
      <p:sp>
        <p:nvSpPr>
          <p:cNvPr id="4" name="Slide Number Placeholder 3">
            <a:extLst>
              <a:ext uri="{FF2B5EF4-FFF2-40B4-BE49-F238E27FC236}">
                <a16:creationId xmlns:a16="http://schemas.microsoft.com/office/drawing/2014/main" id="{0A18F74D-D5CE-45E5-B341-7BC6D1619124}"/>
              </a:ext>
            </a:extLst>
          </p:cNvPr>
          <p:cNvSpPr>
            <a:spLocks noGrp="1"/>
          </p:cNvSpPr>
          <p:nvPr>
            <p:ph type="sldNum" sz="quarter" idx="11"/>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207A8BF5-9F2E-4832-8E4E-BADCE411FD5E}" type="slidenum">
              <a:rPr lang="en-US" altLang="en-US">
                <a:solidFill>
                  <a:srgbClr val="045C75"/>
                </a:solidFill>
                <a:latin typeface="Constantia" panose="02030602050306030303" pitchFamily="18" charset="0"/>
              </a:rPr>
              <a:pPr eaLnBrk="1" hangingPunct="1"/>
              <a:t>253</a:t>
            </a:fld>
            <a:endParaRPr lang="en-US" altLang="en-US">
              <a:solidFill>
                <a:srgbClr val="045C75"/>
              </a:solidFill>
              <a:latin typeface="Constantia" panose="02030602050306030303" pitchFamily="18" charset="0"/>
            </a:endParaRPr>
          </a:p>
        </p:txBody>
      </p:sp>
      <p:pic>
        <p:nvPicPr>
          <p:cNvPr id="63493" name="Picture 2">
            <a:extLst>
              <a:ext uri="{FF2B5EF4-FFF2-40B4-BE49-F238E27FC236}">
                <a16:creationId xmlns:a16="http://schemas.microsoft.com/office/drawing/2014/main" id="{1E60E8BA-B67C-4E55-A9C0-B67FDB0178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4600" y="1905001"/>
            <a:ext cx="7086600" cy="3952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Content Placeholder 1">
            <a:extLst>
              <a:ext uri="{FF2B5EF4-FFF2-40B4-BE49-F238E27FC236}">
                <a16:creationId xmlns:a16="http://schemas.microsoft.com/office/drawing/2014/main" id="{0A4D0046-95F4-469E-B009-14C845BBDBE1}"/>
              </a:ext>
            </a:extLst>
          </p:cNvPr>
          <p:cNvSpPr>
            <a:spLocks noGrp="1"/>
          </p:cNvSpPr>
          <p:nvPr>
            <p:ph idx="1"/>
          </p:nvPr>
        </p:nvSpPr>
        <p:spPr/>
        <p:txBody>
          <a:bodyPr/>
          <a:lstStyle/>
          <a:p>
            <a:pPr eaLnBrk="1" hangingPunct="1">
              <a:spcBef>
                <a:spcPct val="0"/>
              </a:spcBef>
            </a:pPr>
            <a:endParaRPr lang="en-US" altLang="en-US"/>
          </a:p>
        </p:txBody>
      </p:sp>
      <p:sp>
        <p:nvSpPr>
          <p:cNvPr id="3" name="Title 2">
            <a:extLst>
              <a:ext uri="{FF2B5EF4-FFF2-40B4-BE49-F238E27FC236}">
                <a16:creationId xmlns:a16="http://schemas.microsoft.com/office/drawing/2014/main" id="{9D1AFC54-EDEF-4C7C-986A-EB8C2242DD3C}"/>
              </a:ext>
            </a:extLst>
          </p:cNvPr>
          <p:cNvSpPr>
            <a:spLocks noGrp="1"/>
          </p:cNvSpPr>
          <p:nvPr>
            <p:ph type="title"/>
          </p:nvPr>
        </p:nvSpPr>
        <p:spPr>
          <a:xfrm>
            <a:off x="1981200" y="0"/>
            <a:ext cx="8458200" cy="666750"/>
          </a:xfrm>
        </p:spPr>
        <p:txBody>
          <a:bodyPr>
            <a:normAutofit fontScale="90000"/>
          </a:bodyPr>
          <a:lstStyle/>
          <a:p>
            <a:pPr>
              <a:defRPr/>
            </a:pPr>
            <a:r>
              <a:rPr lang="en-US"/>
              <a:t>Thông tin </a:t>
            </a:r>
            <a:r>
              <a:rPr lang="vi-VN"/>
              <a:t>đị</a:t>
            </a:r>
            <a:r>
              <a:rPr lang="en-US"/>
              <a:t>nh dạng font chữ</a:t>
            </a:r>
          </a:p>
        </p:txBody>
      </p:sp>
      <p:sp>
        <p:nvSpPr>
          <p:cNvPr id="4" name="Slide Number Placeholder 3">
            <a:extLst>
              <a:ext uri="{FF2B5EF4-FFF2-40B4-BE49-F238E27FC236}">
                <a16:creationId xmlns:a16="http://schemas.microsoft.com/office/drawing/2014/main" id="{322EEE5B-9F60-4F32-8AF7-BFD4A9154249}"/>
              </a:ext>
            </a:extLst>
          </p:cNvPr>
          <p:cNvSpPr>
            <a:spLocks noGrp="1"/>
          </p:cNvSpPr>
          <p:nvPr>
            <p:ph type="sldNum" sz="quarter" idx="11"/>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771EC91C-C64B-46DF-AFC6-B54723FFECCF}" type="slidenum">
              <a:rPr lang="en-US" altLang="en-US">
                <a:solidFill>
                  <a:srgbClr val="045C75"/>
                </a:solidFill>
                <a:latin typeface="Constantia" panose="02030602050306030303" pitchFamily="18" charset="0"/>
              </a:rPr>
              <a:pPr eaLnBrk="1" hangingPunct="1"/>
              <a:t>254</a:t>
            </a:fld>
            <a:endParaRPr lang="en-US" altLang="en-US">
              <a:solidFill>
                <a:srgbClr val="045C75"/>
              </a:solidFill>
              <a:latin typeface="Constantia" panose="02030602050306030303" pitchFamily="18" charset="0"/>
            </a:endParaRPr>
          </a:p>
        </p:txBody>
      </p:sp>
      <p:pic>
        <p:nvPicPr>
          <p:cNvPr id="64517" name="Picture 2">
            <a:extLst>
              <a:ext uri="{FF2B5EF4-FFF2-40B4-BE49-F238E27FC236}">
                <a16:creationId xmlns:a16="http://schemas.microsoft.com/office/drawing/2014/main" id="{CEE37EA9-FAE0-424B-8A92-A6DC0EFDEA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7000" y="2286001"/>
            <a:ext cx="6858000" cy="3286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Content Placeholder 1">
            <a:extLst>
              <a:ext uri="{FF2B5EF4-FFF2-40B4-BE49-F238E27FC236}">
                <a16:creationId xmlns:a16="http://schemas.microsoft.com/office/drawing/2014/main" id="{B8C49B93-D029-4FDD-B666-F5565D1089FB}"/>
              </a:ext>
            </a:extLst>
          </p:cNvPr>
          <p:cNvSpPr>
            <a:spLocks noGrp="1"/>
          </p:cNvSpPr>
          <p:nvPr>
            <p:ph idx="1"/>
          </p:nvPr>
        </p:nvSpPr>
        <p:spPr/>
        <p:txBody>
          <a:bodyPr/>
          <a:lstStyle/>
          <a:p>
            <a:pPr eaLnBrk="1" hangingPunct="1">
              <a:spcBef>
                <a:spcPct val="0"/>
              </a:spcBef>
            </a:pPr>
            <a:endParaRPr lang="en-US" altLang="en-US"/>
          </a:p>
        </p:txBody>
      </p:sp>
      <p:sp>
        <p:nvSpPr>
          <p:cNvPr id="3" name="Title 2">
            <a:extLst>
              <a:ext uri="{FF2B5EF4-FFF2-40B4-BE49-F238E27FC236}">
                <a16:creationId xmlns:a16="http://schemas.microsoft.com/office/drawing/2014/main" id="{94D63471-6CB6-4777-98D9-77ECC81F5F88}"/>
              </a:ext>
            </a:extLst>
          </p:cNvPr>
          <p:cNvSpPr>
            <a:spLocks noGrp="1"/>
          </p:cNvSpPr>
          <p:nvPr>
            <p:ph type="title"/>
          </p:nvPr>
        </p:nvSpPr>
        <p:spPr>
          <a:xfrm>
            <a:off x="1981200" y="0"/>
            <a:ext cx="8458200" cy="666750"/>
          </a:xfrm>
        </p:spPr>
        <p:txBody>
          <a:bodyPr>
            <a:normAutofit fontScale="90000"/>
          </a:bodyPr>
          <a:lstStyle/>
          <a:p>
            <a:pPr>
              <a:defRPr/>
            </a:pPr>
            <a:r>
              <a:rPr lang="en-US"/>
              <a:t>Thông tin </a:t>
            </a:r>
            <a:r>
              <a:rPr lang="vi-VN"/>
              <a:t>đị</a:t>
            </a:r>
            <a:r>
              <a:rPr lang="en-US"/>
              <a:t>nh dạng font chữ</a:t>
            </a:r>
          </a:p>
        </p:txBody>
      </p:sp>
      <p:sp>
        <p:nvSpPr>
          <p:cNvPr id="4" name="Slide Number Placeholder 3">
            <a:extLst>
              <a:ext uri="{FF2B5EF4-FFF2-40B4-BE49-F238E27FC236}">
                <a16:creationId xmlns:a16="http://schemas.microsoft.com/office/drawing/2014/main" id="{72235293-44D9-46C3-854E-9D22375C77B1}"/>
              </a:ext>
            </a:extLst>
          </p:cNvPr>
          <p:cNvSpPr>
            <a:spLocks noGrp="1"/>
          </p:cNvSpPr>
          <p:nvPr>
            <p:ph type="sldNum" sz="quarter" idx="11"/>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E4BD69CF-C39B-4C07-9C79-BEA8DFF94889}" type="slidenum">
              <a:rPr lang="en-US" altLang="en-US">
                <a:solidFill>
                  <a:srgbClr val="045C75"/>
                </a:solidFill>
                <a:latin typeface="Constantia" panose="02030602050306030303" pitchFamily="18" charset="0"/>
              </a:rPr>
              <a:pPr eaLnBrk="1" hangingPunct="1"/>
              <a:t>255</a:t>
            </a:fld>
            <a:endParaRPr lang="en-US" altLang="en-US">
              <a:solidFill>
                <a:srgbClr val="045C75"/>
              </a:solidFill>
              <a:latin typeface="Constantia" panose="02030602050306030303" pitchFamily="18" charset="0"/>
            </a:endParaRPr>
          </a:p>
        </p:txBody>
      </p:sp>
      <p:pic>
        <p:nvPicPr>
          <p:cNvPr id="65541" name="Picture 2">
            <a:extLst>
              <a:ext uri="{FF2B5EF4-FFF2-40B4-BE49-F238E27FC236}">
                <a16:creationId xmlns:a16="http://schemas.microsoft.com/office/drawing/2014/main" id="{6606549E-B027-46EA-9A99-85F357725E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0800" y="2057401"/>
            <a:ext cx="6781800" cy="3400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Content Placeholder 1">
            <a:extLst>
              <a:ext uri="{FF2B5EF4-FFF2-40B4-BE49-F238E27FC236}">
                <a16:creationId xmlns:a16="http://schemas.microsoft.com/office/drawing/2014/main" id="{51F899A3-0F1B-4D48-9533-B65FE61C629C}"/>
              </a:ext>
            </a:extLst>
          </p:cNvPr>
          <p:cNvSpPr>
            <a:spLocks noGrp="1"/>
          </p:cNvSpPr>
          <p:nvPr>
            <p:ph idx="1"/>
          </p:nvPr>
        </p:nvSpPr>
        <p:spPr/>
        <p:txBody>
          <a:bodyPr/>
          <a:lstStyle/>
          <a:p>
            <a:pPr eaLnBrk="1" hangingPunct="1">
              <a:spcBef>
                <a:spcPct val="0"/>
              </a:spcBef>
            </a:pPr>
            <a:endParaRPr lang="en-US" altLang="en-US"/>
          </a:p>
        </p:txBody>
      </p:sp>
      <p:sp>
        <p:nvSpPr>
          <p:cNvPr id="3" name="Title 2">
            <a:extLst>
              <a:ext uri="{FF2B5EF4-FFF2-40B4-BE49-F238E27FC236}">
                <a16:creationId xmlns:a16="http://schemas.microsoft.com/office/drawing/2014/main" id="{3E786114-2829-4376-ABAF-FE84A5C57500}"/>
              </a:ext>
            </a:extLst>
          </p:cNvPr>
          <p:cNvSpPr>
            <a:spLocks noGrp="1"/>
          </p:cNvSpPr>
          <p:nvPr>
            <p:ph type="title"/>
          </p:nvPr>
        </p:nvSpPr>
        <p:spPr>
          <a:xfrm>
            <a:off x="1981200" y="0"/>
            <a:ext cx="8458200" cy="666750"/>
          </a:xfrm>
        </p:spPr>
        <p:txBody>
          <a:bodyPr>
            <a:normAutofit fontScale="90000"/>
          </a:bodyPr>
          <a:lstStyle/>
          <a:p>
            <a:pPr>
              <a:defRPr/>
            </a:pPr>
            <a:r>
              <a:rPr lang="en-US"/>
              <a:t>Thông tin </a:t>
            </a:r>
            <a:r>
              <a:rPr lang="vi-VN"/>
              <a:t>đị</a:t>
            </a:r>
            <a:r>
              <a:rPr lang="en-US"/>
              <a:t>nh dạng v</a:t>
            </a:r>
            <a:r>
              <a:rPr lang="vi-VN"/>
              <a:t>ă</a:t>
            </a:r>
            <a:r>
              <a:rPr lang="en-US"/>
              <a:t>n bản</a:t>
            </a:r>
          </a:p>
        </p:txBody>
      </p:sp>
      <p:sp>
        <p:nvSpPr>
          <p:cNvPr id="4" name="Slide Number Placeholder 3">
            <a:extLst>
              <a:ext uri="{FF2B5EF4-FFF2-40B4-BE49-F238E27FC236}">
                <a16:creationId xmlns:a16="http://schemas.microsoft.com/office/drawing/2014/main" id="{134FC30A-EEE2-4F09-8630-4AE930D93ECC}"/>
              </a:ext>
            </a:extLst>
          </p:cNvPr>
          <p:cNvSpPr>
            <a:spLocks noGrp="1"/>
          </p:cNvSpPr>
          <p:nvPr>
            <p:ph type="sldNum" sz="quarter" idx="11"/>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713F2E14-B901-475F-A1BD-22BE285E96FC}" type="slidenum">
              <a:rPr lang="en-US" altLang="en-US">
                <a:solidFill>
                  <a:srgbClr val="045C75"/>
                </a:solidFill>
                <a:latin typeface="Constantia" panose="02030602050306030303" pitchFamily="18" charset="0"/>
              </a:rPr>
              <a:pPr eaLnBrk="1" hangingPunct="1"/>
              <a:t>256</a:t>
            </a:fld>
            <a:endParaRPr lang="en-US" altLang="en-US">
              <a:solidFill>
                <a:srgbClr val="045C75"/>
              </a:solidFill>
              <a:latin typeface="Constantia" panose="02030602050306030303" pitchFamily="18" charset="0"/>
            </a:endParaRPr>
          </a:p>
        </p:txBody>
      </p:sp>
      <p:pic>
        <p:nvPicPr>
          <p:cNvPr id="66565" name="Picture 2">
            <a:extLst>
              <a:ext uri="{FF2B5EF4-FFF2-40B4-BE49-F238E27FC236}">
                <a16:creationId xmlns:a16="http://schemas.microsoft.com/office/drawing/2014/main" id="{E57F9B73-7A40-4B91-886A-A69F664AAC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0801" y="1981200"/>
            <a:ext cx="7058025" cy="421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Content Placeholder 1">
            <a:extLst>
              <a:ext uri="{FF2B5EF4-FFF2-40B4-BE49-F238E27FC236}">
                <a16:creationId xmlns:a16="http://schemas.microsoft.com/office/drawing/2014/main" id="{8E32AB43-3455-44CE-AA7D-C5318EC646FB}"/>
              </a:ext>
            </a:extLst>
          </p:cNvPr>
          <p:cNvSpPr>
            <a:spLocks noGrp="1"/>
          </p:cNvSpPr>
          <p:nvPr>
            <p:ph idx="1"/>
          </p:nvPr>
        </p:nvSpPr>
        <p:spPr/>
        <p:txBody>
          <a:bodyPr/>
          <a:lstStyle/>
          <a:p>
            <a:pPr eaLnBrk="1" hangingPunct="1">
              <a:spcBef>
                <a:spcPct val="0"/>
              </a:spcBef>
            </a:pPr>
            <a:endParaRPr lang="en-US" altLang="en-US"/>
          </a:p>
        </p:txBody>
      </p:sp>
      <p:sp>
        <p:nvSpPr>
          <p:cNvPr id="3" name="Title 2">
            <a:extLst>
              <a:ext uri="{FF2B5EF4-FFF2-40B4-BE49-F238E27FC236}">
                <a16:creationId xmlns:a16="http://schemas.microsoft.com/office/drawing/2014/main" id="{63758049-19C0-446C-89DE-68A6F8FF6C1B}"/>
              </a:ext>
            </a:extLst>
          </p:cNvPr>
          <p:cNvSpPr>
            <a:spLocks noGrp="1"/>
          </p:cNvSpPr>
          <p:nvPr>
            <p:ph type="title"/>
          </p:nvPr>
        </p:nvSpPr>
        <p:spPr>
          <a:xfrm>
            <a:off x="1981200" y="0"/>
            <a:ext cx="8458200" cy="666750"/>
          </a:xfrm>
        </p:spPr>
        <p:txBody>
          <a:bodyPr>
            <a:normAutofit fontScale="90000"/>
          </a:bodyPr>
          <a:lstStyle/>
          <a:p>
            <a:pPr>
              <a:defRPr/>
            </a:pPr>
            <a:r>
              <a:rPr lang="en-US"/>
              <a:t>Thông tin </a:t>
            </a:r>
            <a:r>
              <a:rPr lang="vi-VN"/>
              <a:t>đị</a:t>
            </a:r>
            <a:r>
              <a:rPr lang="en-US"/>
              <a:t>nh dạng v</a:t>
            </a:r>
            <a:r>
              <a:rPr lang="vi-VN"/>
              <a:t>ă</a:t>
            </a:r>
            <a:r>
              <a:rPr lang="en-US"/>
              <a:t>n bản</a:t>
            </a:r>
          </a:p>
        </p:txBody>
      </p:sp>
      <p:sp>
        <p:nvSpPr>
          <p:cNvPr id="4" name="Slide Number Placeholder 3">
            <a:extLst>
              <a:ext uri="{FF2B5EF4-FFF2-40B4-BE49-F238E27FC236}">
                <a16:creationId xmlns:a16="http://schemas.microsoft.com/office/drawing/2014/main" id="{35DFE5D2-3E58-4CD7-ADF4-BCC4FC59134B}"/>
              </a:ext>
            </a:extLst>
          </p:cNvPr>
          <p:cNvSpPr>
            <a:spLocks noGrp="1"/>
          </p:cNvSpPr>
          <p:nvPr>
            <p:ph type="sldNum" sz="quarter" idx="11"/>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EC76480C-003C-4F01-8E18-669F40ACE620}" type="slidenum">
              <a:rPr lang="en-US" altLang="en-US">
                <a:solidFill>
                  <a:srgbClr val="045C75"/>
                </a:solidFill>
                <a:latin typeface="Constantia" panose="02030602050306030303" pitchFamily="18" charset="0"/>
              </a:rPr>
              <a:pPr eaLnBrk="1" hangingPunct="1"/>
              <a:t>257</a:t>
            </a:fld>
            <a:endParaRPr lang="en-US" altLang="en-US">
              <a:solidFill>
                <a:srgbClr val="045C75"/>
              </a:solidFill>
              <a:latin typeface="Constantia" panose="02030602050306030303" pitchFamily="18" charset="0"/>
            </a:endParaRPr>
          </a:p>
        </p:txBody>
      </p:sp>
      <p:pic>
        <p:nvPicPr>
          <p:cNvPr id="67589" name="Picture 2">
            <a:extLst>
              <a:ext uri="{FF2B5EF4-FFF2-40B4-BE49-F238E27FC236}">
                <a16:creationId xmlns:a16="http://schemas.microsoft.com/office/drawing/2014/main" id="{487DA4C9-A415-4B88-BDC0-FE06EFAEA5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4601" y="1828800"/>
            <a:ext cx="7096125" cy="422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Content Placeholder 1">
            <a:extLst>
              <a:ext uri="{FF2B5EF4-FFF2-40B4-BE49-F238E27FC236}">
                <a16:creationId xmlns:a16="http://schemas.microsoft.com/office/drawing/2014/main" id="{95A4FA43-89E4-4794-81EA-8583984EEAEA}"/>
              </a:ext>
            </a:extLst>
          </p:cNvPr>
          <p:cNvSpPr>
            <a:spLocks noGrp="1"/>
          </p:cNvSpPr>
          <p:nvPr>
            <p:ph idx="1"/>
          </p:nvPr>
        </p:nvSpPr>
        <p:spPr/>
        <p:txBody>
          <a:bodyPr/>
          <a:lstStyle/>
          <a:p>
            <a:pPr eaLnBrk="1" hangingPunct="1">
              <a:spcBef>
                <a:spcPct val="0"/>
              </a:spcBef>
            </a:pPr>
            <a:endParaRPr lang="en-US" altLang="en-US"/>
          </a:p>
        </p:txBody>
      </p:sp>
      <p:sp>
        <p:nvSpPr>
          <p:cNvPr id="3" name="Title 2">
            <a:extLst>
              <a:ext uri="{FF2B5EF4-FFF2-40B4-BE49-F238E27FC236}">
                <a16:creationId xmlns:a16="http://schemas.microsoft.com/office/drawing/2014/main" id="{8FDE9016-2E1C-473A-BBE2-AB20D1AA5549}"/>
              </a:ext>
            </a:extLst>
          </p:cNvPr>
          <p:cNvSpPr>
            <a:spLocks noGrp="1"/>
          </p:cNvSpPr>
          <p:nvPr>
            <p:ph type="title"/>
          </p:nvPr>
        </p:nvSpPr>
        <p:spPr>
          <a:xfrm>
            <a:off x="1981200" y="0"/>
            <a:ext cx="8458200" cy="666750"/>
          </a:xfrm>
        </p:spPr>
        <p:txBody>
          <a:bodyPr>
            <a:normAutofit fontScale="90000"/>
          </a:bodyPr>
          <a:lstStyle/>
          <a:p>
            <a:pPr>
              <a:defRPr/>
            </a:pPr>
            <a:r>
              <a:rPr lang="en-US"/>
              <a:t>Thông tin </a:t>
            </a:r>
            <a:r>
              <a:rPr lang="vi-VN"/>
              <a:t>đị</a:t>
            </a:r>
            <a:r>
              <a:rPr lang="en-US"/>
              <a:t>nh dạng v</a:t>
            </a:r>
            <a:r>
              <a:rPr lang="vi-VN"/>
              <a:t>ă</a:t>
            </a:r>
            <a:r>
              <a:rPr lang="en-US"/>
              <a:t>n bản</a:t>
            </a:r>
          </a:p>
        </p:txBody>
      </p:sp>
      <p:sp>
        <p:nvSpPr>
          <p:cNvPr id="4" name="Slide Number Placeholder 3">
            <a:extLst>
              <a:ext uri="{FF2B5EF4-FFF2-40B4-BE49-F238E27FC236}">
                <a16:creationId xmlns:a16="http://schemas.microsoft.com/office/drawing/2014/main" id="{DC8C8EC3-85FA-44E4-A87E-5926A3F9D769}"/>
              </a:ext>
            </a:extLst>
          </p:cNvPr>
          <p:cNvSpPr>
            <a:spLocks noGrp="1"/>
          </p:cNvSpPr>
          <p:nvPr>
            <p:ph type="sldNum" sz="quarter" idx="11"/>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A5753325-9CBC-4F46-A636-E6B74D1CF5B0}" type="slidenum">
              <a:rPr lang="en-US" altLang="en-US">
                <a:solidFill>
                  <a:srgbClr val="045C75"/>
                </a:solidFill>
                <a:latin typeface="Constantia" panose="02030602050306030303" pitchFamily="18" charset="0"/>
              </a:rPr>
              <a:pPr eaLnBrk="1" hangingPunct="1"/>
              <a:t>258</a:t>
            </a:fld>
            <a:endParaRPr lang="en-US" altLang="en-US">
              <a:solidFill>
                <a:srgbClr val="045C75"/>
              </a:solidFill>
              <a:latin typeface="Constantia" panose="02030602050306030303" pitchFamily="18" charset="0"/>
            </a:endParaRPr>
          </a:p>
        </p:txBody>
      </p:sp>
      <p:pic>
        <p:nvPicPr>
          <p:cNvPr id="68613" name="Picture 2">
            <a:extLst>
              <a:ext uri="{FF2B5EF4-FFF2-40B4-BE49-F238E27FC236}">
                <a16:creationId xmlns:a16="http://schemas.microsoft.com/office/drawing/2014/main" id="{BCA9437A-BDEB-4FDB-961C-2556657A9C1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7001" y="1905000"/>
            <a:ext cx="6734175" cy="3638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Content Placeholder 1">
            <a:extLst>
              <a:ext uri="{FF2B5EF4-FFF2-40B4-BE49-F238E27FC236}">
                <a16:creationId xmlns:a16="http://schemas.microsoft.com/office/drawing/2014/main" id="{2B5F4878-E767-4834-889A-6E48E9C9779C}"/>
              </a:ext>
            </a:extLst>
          </p:cNvPr>
          <p:cNvSpPr>
            <a:spLocks noGrp="1"/>
          </p:cNvSpPr>
          <p:nvPr>
            <p:ph idx="1"/>
          </p:nvPr>
        </p:nvSpPr>
        <p:spPr/>
        <p:txBody>
          <a:bodyPr/>
          <a:lstStyle/>
          <a:p>
            <a:pPr eaLnBrk="1" hangingPunct="1">
              <a:spcBef>
                <a:spcPct val="0"/>
              </a:spcBef>
            </a:pPr>
            <a:endParaRPr lang="en-US" altLang="en-US"/>
          </a:p>
        </p:txBody>
      </p:sp>
      <p:sp>
        <p:nvSpPr>
          <p:cNvPr id="3" name="Title 2">
            <a:extLst>
              <a:ext uri="{FF2B5EF4-FFF2-40B4-BE49-F238E27FC236}">
                <a16:creationId xmlns:a16="http://schemas.microsoft.com/office/drawing/2014/main" id="{1BAFC1E3-43AE-4D27-9B51-97B6B7FE4EF3}"/>
              </a:ext>
            </a:extLst>
          </p:cNvPr>
          <p:cNvSpPr>
            <a:spLocks noGrp="1"/>
          </p:cNvSpPr>
          <p:nvPr>
            <p:ph type="title"/>
          </p:nvPr>
        </p:nvSpPr>
        <p:spPr>
          <a:xfrm>
            <a:off x="1981200" y="0"/>
            <a:ext cx="8458200" cy="666750"/>
          </a:xfrm>
        </p:spPr>
        <p:txBody>
          <a:bodyPr>
            <a:normAutofit fontScale="90000"/>
          </a:bodyPr>
          <a:lstStyle/>
          <a:p>
            <a:pPr>
              <a:defRPr/>
            </a:pPr>
            <a:r>
              <a:rPr lang="en-US"/>
              <a:t>Thông tin </a:t>
            </a:r>
            <a:r>
              <a:rPr lang="vi-VN"/>
              <a:t>đị</a:t>
            </a:r>
            <a:r>
              <a:rPr lang="en-US"/>
              <a:t>nh dạng nền</a:t>
            </a:r>
          </a:p>
        </p:txBody>
      </p:sp>
      <p:sp>
        <p:nvSpPr>
          <p:cNvPr id="4" name="Slide Number Placeholder 3">
            <a:extLst>
              <a:ext uri="{FF2B5EF4-FFF2-40B4-BE49-F238E27FC236}">
                <a16:creationId xmlns:a16="http://schemas.microsoft.com/office/drawing/2014/main" id="{2FDF8317-A331-4874-8BA1-F5F025AD6E00}"/>
              </a:ext>
            </a:extLst>
          </p:cNvPr>
          <p:cNvSpPr>
            <a:spLocks noGrp="1"/>
          </p:cNvSpPr>
          <p:nvPr>
            <p:ph type="sldNum" sz="quarter" idx="11"/>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7E97C646-F76E-4905-BB79-3794C91641F7}" type="slidenum">
              <a:rPr lang="en-US" altLang="en-US">
                <a:solidFill>
                  <a:srgbClr val="045C75"/>
                </a:solidFill>
                <a:latin typeface="Constantia" panose="02030602050306030303" pitchFamily="18" charset="0"/>
              </a:rPr>
              <a:pPr eaLnBrk="1" hangingPunct="1"/>
              <a:t>259</a:t>
            </a:fld>
            <a:endParaRPr lang="en-US" altLang="en-US">
              <a:solidFill>
                <a:srgbClr val="045C75"/>
              </a:solidFill>
              <a:latin typeface="Constantia" panose="02030602050306030303" pitchFamily="18" charset="0"/>
            </a:endParaRPr>
          </a:p>
        </p:txBody>
      </p:sp>
      <p:pic>
        <p:nvPicPr>
          <p:cNvPr id="69637" name="Picture 2">
            <a:extLst>
              <a:ext uri="{FF2B5EF4-FFF2-40B4-BE49-F238E27FC236}">
                <a16:creationId xmlns:a16="http://schemas.microsoft.com/office/drawing/2014/main" id="{DC264D73-66C2-4B5E-842D-2E8ACE9BBD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8400" y="1828800"/>
            <a:ext cx="7105650" cy="3848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4827E28-4652-4B9F-B4DE-C3420CB1C9F3}"/>
              </a:ext>
            </a:extLst>
          </p:cNvPr>
          <p:cNvSpPr>
            <a:spLocks noGrp="1"/>
          </p:cNvSpPr>
          <p:nvPr>
            <p:ph idx="1"/>
          </p:nvPr>
        </p:nvSpPr>
        <p:spPr/>
        <p:txBody>
          <a:bodyPr/>
          <a:lstStyle/>
          <a:p>
            <a:pPr>
              <a:spcBef>
                <a:spcPct val="0"/>
              </a:spcBef>
            </a:pPr>
            <a:r>
              <a:rPr lang="en-US" altLang="en-US" sz="2900"/>
              <a:t>Tên miền được phân chia ra thành nhiều cấp, mỗi cấp cách nhau bởi dấu “.” và được đánh số cấp từ phải qua trái, bắt đầu từ cấp 1.</a:t>
            </a:r>
          </a:p>
          <a:p>
            <a:pPr lvl="1">
              <a:spcBef>
                <a:spcPct val="0"/>
              </a:spcBef>
            </a:pPr>
            <a:r>
              <a:rPr lang="en-US" altLang="en-US"/>
              <a:t>Ví dụ: utt.edu.vn</a:t>
            </a:r>
          </a:p>
          <a:p>
            <a:pPr lvl="2">
              <a:spcBef>
                <a:spcPct val="0"/>
              </a:spcBef>
            </a:pPr>
            <a:r>
              <a:rPr lang="en-US" altLang="en-US"/>
              <a:t>vn: Nước Việt Nam (cấp 1)</a:t>
            </a:r>
          </a:p>
          <a:p>
            <a:pPr lvl="2">
              <a:spcBef>
                <a:spcPct val="0"/>
              </a:spcBef>
            </a:pPr>
            <a:r>
              <a:rPr lang="en-US" altLang="en-US"/>
              <a:t>edu: Tổ chức giáo dục (cấp 2)</a:t>
            </a:r>
          </a:p>
          <a:p>
            <a:pPr lvl="2">
              <a:spcBef>
                <a:spcPct val="0"/>
              </a:spcBef>
            </a:pPr>
            <a:r>
              <a:rPr lang="en-US" altLang="en-US"/>
              <a:t>utt: Tên cơ quan, đ</a:t>
            </a:r>
            <a:r>
              <a:rPr lang="vi-VN" altLang="en-US"/>
              <a:t>ơ</a:t>
            </a:r>
            <a:r>
              <a:rPr lang="en-US" altLang="en-US"/>
              <a:t>n vị (cấp 3)</a:t>
            </a:r>
            <a:endParaRPr lang="en-US"/>
          </a:p>
        </p:txBody>
      </p:sp>
      <p:sp>
        <p:nvSpPr>
          <p:cNvPr id="3" name="Title 2">
            <a:extLst>
              <a:ext uri="{FF2B5EF4-FFF2-40B4-BE49-F238E27FC236}">
                <a16:creationId xmlns:a16="http://schemas.microsoft.com/office/drawing/2014/main" id="{A4DE5019-29AD-4BAA-AD54-05C22C58D415}"/>
              </a:ext>
            </a:extLst>
          </p:cNvPr>
          <p:cNvSpPr>
            <a:spLocks noGrp="1"/>
          </p:cNvSpPr>
          <p:nvPr>
            <p:ph type="title"/>
          </p:nvPr>
        </p:nvSpPr>
        <p:spPr/>
        <p:txBody>
          <a:bodyPr/>
          <a:lstStyle/>
          <a:p>
            <a:r>
              <a:rPr lang="en-US"/>
              <a:t>Tên miền (Domain name) (tt) </a:t>
            </a:r>
          </a:p>
        </p:txBody>
      </p:sp>
    </p:spTree>
    <p:extLst>
      <p:ext uri="{BB962C8B-B14F-4D97-AF65-F5344CB8AC3E}">
        <p14:creationId xmlns:p14="http://schemas.microsoft.com/office/powerpoint/2010/main" val="2382776755"/>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Content Placeholder 1">
            <a:extLst>
              <a:ext uri="{FF2B5EF4-FFF2-40B4-BE49-F238E27FC236}">
                <a16:creationId xmlns:a16="http://schemas.microsoft.com/office/drawing/2014/main" id="{7696B3B2-EA1D-4DCC-A352-3CC3ED5CCD2B}"/>
              </a:ext>
            </a:extLst>
          </p:cNvPr>
          <p:cNvSpPr>
            <a:spLocks noGrp="1"/>
          </p:cNvSpPr>
          <p:nvPr>
            <p:ph idx="1"/>
          </p:nvPr>
        </p:nvSpPr>
        <p:spPr/>
        <p:txBody>
          <a:bodyPr/>
          <a:lstStyle/>
          <a:p>
            <a:pPr eaLnBrk="1" hangingPunct="1">
              <a:spcBef>
                <a:spcPct val="0"/>
              </a:spcBef>
            </a:pPr>
            <a:endParaRPr lang="en-US" altLang="en-US"/>
          </a:p>
        </p:txBody>
      </p:sp>
      <p:sp>
        <p:nvSpPr>
          <p:cNvPr id="3" name="Title 2">
            <a:extLst>
              <a:ext uri="{FF2B5EF4-FFF2-40B4-BE49-F238E27FC236}">
                <a16:creationId xmlns:a16="http://schemas.microsoft.com/office/drawing/2014/main" id="{B41C50C0-2EF9-4F93-99C2-CEDBE1E0CFDE}"/>
              </a:ext>
            </a:extLst>
          </p:cNvPr>
          <p:cNvSpPr>
            <a:spLocks noGrp="1"/>
          </p:cNvSpPr>
          <p:nvPr>
            <p:ph type="title"/>
          </p:nvPr>
        </p:nvSpPr>
        <p:spPr>
          <a:xfrm>
            <a:off x="1981200" y="0"/>
            <a:ext cx="8458200" cy="666750"/>
          </a:xfrm>
        </p:spPr>
        <p:txBody>
          <a:bodyPr>
            <a:normAutofit fontScale="90000"/>
          </a:bodyPr>
          <a:lstStyle/>
          <a:p>
            <a:pPr>
              <a:defRPr/>
            </a:pPr>
            <a:r>
              <a:rPr lang="en-US"/>
              <a:t>Thông tin </a:t>
            </a:r>
            <a:r>
              <a:rPr lang="vi-VN"/>
              <a:t>đị</a:t>
            </a:r>
            <a:r>
              <a:rPr lang="en-US"/>
              <a:t>nh dạng nền</a:t>
            </a:r>
          </a:p>
        </p:txBody>
      </p:sp>
      <p:sp>
        <p:nvSpPr>
          <p:cNvPr id="4" name="Slide Number Placeholder 3">
            <a:extLst>
              <a:ext uri="{FF2B5EF4-FFF2-40B4-BE49-F238E27FC236}">
                <a16:creationId xmlns:a16="http://schemas.microsoft.com/office/drawing/2014/main" id="{D557CD9A-2FA0-4581-8D4D-D47620A2C9AF}"/>
              </a:ext>
            </a:extLst>
          </p:cNvPr>
          <p:cNvSpPr>
            <a:spLocks noGrp="1"/>
          </p:cNvSpPr>
          <p:nvPr>
            <p:ph type="sldNum" sz="quarter" idx="11"/>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D6293192-7DA8-41C2-9062-B6B1A78B0664}" type="slidenum">
              <a:rPr lang="en-US" altLang="en-US">
                <a:solidFill>
                  <a:srgbClr val="045C75"/>
                </a:solidFill>
                <a:latin typeface="Constantia" panose="02030602050306030303" pitchFamily="18" charset="0"/>
              </a:rPr>
              <a:pPr eaLnBrk="1" hangingPunct="1"/>
              <a:t>260</a:t>
            </a:fld>
            <a:endParaRPr lang="en-US" altLang="en-US">
              <a:solidFill>
                <a:srgbClr val="045C75"/>
              </a:solidFill>
              <a:latin typeface="Constantia" panose="02030602050306030303" pitchFamily="18" charset="0"/>
            </a:endParaRPr>
          </a:p>
        </p:txBody>
      </p:sp>
      <p:pic>
        <p:nvPicPr>
          <p:cNvPr id="70661" name="Picture 2">
            <a:extLst>
              <a:ext uri="{FF2B5EF4-FFF2-40B4-BE49-F238E27FC236}">
                <a16:creationId xmlns:a16="http://schemas.microsoft.com/office/drawing/2014/main" id="{D9710E4D-F2E5-4179-BB47-D365CB74FE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8400" y="1905001"/>
            <a:ext cx="7105650" cy="3800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Content Placeholder 1">
            <a:extLst>
              <a:ext uri="{FF2B5EF4-FFF2-40B4-BE49-F238E27FC236}">
                <a16:creationId xmlns:a16="http://schemas.microsoft.com/office/drawing/2014/main" id="{333C9400-9328-4806-8B1A-9446545BF5EC}"/>
              </a:ext>
            </a:extLst>
          </p:cNvPr>
          <p:cNvSpPr>
            <a:spLocks noGrp="1"/>
          </p:cNvSpPr>
          <p:nvPr>
            <p:ph idx="1"/>
          </p:nvPr>
        </p:nvSpPr>
        <p:spPr/>
        <p:txBody>
          <a:bodyPr/>
          <a:lstStyle/>
          <a:p>
            <a:pPr eaLnBrk="1" hangingPunct="1">
              <a:spcBef>
                <a:spcPct val="0"/>
              </a:spcBef>
            </a:pPr>
            <a:endParaRPr lang="en-US" altLang="en-US"/>
          </a:p>
        </p:txBody>
      </p:sp>
      <p:sp>
        <p:nvSpPr>
          <p:cNvPr id="3" name="Title 2">
            <a:extLst>
              <a:ext uri="{FF2B5EF4-FFF2-40B4-BE49-F238E27FC236}">
                <a16:creationId xmlns:a16="http://schemas.microsoft.com/office/drawing/2014/main" id="{9ABD87BD-E30C-41EC-A708-BBC4C587DAA9}"/>
              </a:ext>
            </a:extLst>
          </p:cNvPr>
          <p:cNvSpPr>
            <a:spLocks noGrp="1"/>
          </p:cNvSpPr>
          <p:nvPr>
            <p:ph type="title"/>
          </p:nvPr>
        </p:nvSpPr>
        <p:spPr>
          <a:xfrm>
            <a:off x="1981200" y="0"/>
            <a:ext cx="8458200" cy="666750"/>
          </a:xfrm>
        </p:spPr>
        <p:txBody>
          <a:bodyPr>
            <a:normAutofit fontScale="90000"/>
          </a:bodyPr>
          <a:lstStyle/>
          <a:p>
            <a:pPr>
              <a:defRPr/>
            </a:pPr>
            <a:r>
              <a:rPr lang="en-US"/>
              <a:t>Thông tin </a:t>
            </a:r>
            <a:r>
              <a:rPr lang="vi-VN"/>
              <a:t>đị</a:t>
            </a:r>
            <a:r>
              <a:rPr lang="en-US"/>
              <a:t>nh dạng nền</a:t>
            </a:r>
          </a:p>
        </p:txBody>
      </p:sp>
      <p:sp>
        <p:nvSpPr>
          <p:cNvPr id="4" name="Slide Number Placeholder 3">
            <a:extLst>
              <a:ext uri="{FF2B5EF4-FFF2-40B4-BE49-F238E27FC236}">
                <a16:creationId xmlns:a16="http://schemas.microsoft.com/office/drawing/2014/main" id="{F875A831-FD16-4626-B442-C17A57487A80}"/>
              </a:ext>
            </a:extLst>
          </p:cNvPr>
          <p:cNvSpPr>
            <a:spLocks noGrp="1"/>
          </p:cNvSpPr>
          <p:nvPr>
            <p:ph type="sldNum" sz="quarter" idx="11"/>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4AA17BA3-1C90-43EC-904D-9E102AEFCB61}" type="slidenum">
              <a:rPr lang="en-US" altLang="en-US">
                <a:solidFill>
                  <a:srgbClr val="045C75"/>
                </a:solidFill>
                <a:latin typeface="Constantia" panose="02030602050306030303" pitchFamily="18" charset="0"/>
              </a:rPr>
              <a:pPr eaLnBrk="1" hangingPunct="1"/>
              <a:t>261</a:t>
            </a:fld>
            <a:endParaRPr lang="en-US" altLang="en-US">
              <a:solidFill>
                <a:srgbClr val="045C75"/>
              </a:solidFill>
              <a:latin typeface="Constantia" panose="02030602050306030303" pitchFamily="18" charset="0"/>
            </a:endParaRPr>
          </a:p>
        </p:txBody>
      </p:sp>
      <p:pic>
        <p:nvPicPr>
          <p:cNvPr id="71685" name="Picture 2">
            <a:extLst>
              <a:ext uri="{FF2B5EF4-FFF2-40B4-BE49-F238E27FC236}">
                <a16:creationId xmlns:a16="http://schemas.microsoft.com/office/drawing/2014/main" id="{3EC3A8D7-B031-434D-B373-BD167D5460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43200" y="2057401"/>
            <a:ext cx="6762750" cy="3705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Content Placeholder 1">
            <a:extLst>
              <a:ext uri="{FF2B5EF4-FFF2-40B4-BE49-F238E27FC236}">
                <a16:creationId xmlns:a16="http://schemas.microsoft.com/office/drawing/2014/main" id="{A0A49B62-03E9-4EA0-9A53-B268D6AF7168}"/>
              </a:ext>
            </a:extLst>
          </p:cNvPr>
          <p:cNvSpPr>
            <a:spLocks noGrp="1"/>
          </p:cNvSpPr>
          <p:nvPr>
            <p:ph idx="1"/>
          </p:nvPr>
        </p:nvSpPr>
        <p:spPr/>
        <p:txBody>
          <a:bodyPr/>
          <a:lstStyle/>
          <a:p>
            <a:pPr eaLnBrk="1" hangingPunct="1">
              <a:spcBef>
                <a:spcPct val="0"/>
              </a:spcBef>
            </a:pPr>
            <a:endParaRPr lang="en-US" altLang="en-US"/>
          </a:p>
        </p:txBody>
      </p:sp>
      <p:sp>
        <p:nvSpPr>
          <p:cNvPr id="3" name="Title 2">
            <a:extLst>
              <a:ext uri="{FF2B5EF4-FFF2-40B4-BE49-F238E27FC236}">
                <a16:creationId xmlns:a16="http://schemas.microsoft.com/office/drawing/2014/main" id="{F7F7178E-FA4E-42CC-A74D-98AED7E604C5}"/>
              </a:ext>
            </a:extLst>
          </p:cNvPr>
          <p:cNvSpPr>
            <a:spLocks noGrp="1"/>
          </p:cNvSpPr>
          <p:nvPr>
            <p:ph type="title"/>
          </p:nvPr>
        </p:nvSpPr>
        <p:spPr>
          <a:xfrm>
            <a:off x="1981200" y="0"/>
            <a:ext cx="8458200" cy="666750"/>
          </a:xfrm>
        </p:spPr>
        <p:txBody>
          <a:bodyPr>
            <a:normAutofit fontScale="90000"/>
          </a:bodyPr>
          <a:lstStyle/>
          <a:p>
            <a:pPr>
              <a:defRPr/>
            </a:pPr>
            <a:r>
              <a:rPr lang="en-US"/>
              <a:t>Thông tin </a:t>
            </a:r>
            <a:r>
              <a:rPr lang="vi-VN"/>
              <a:t>đị</a:t>
            </a:r>
            <a:r>
              <a:rPr lang="en-US"/>
              <a:t>nh dạng nền</a:t>
            </a:r>
          </a:p>
        </p:txBody>
      </p:sp>
      <p:sp>
        <p:nvSpPr>
          <p:cNvPr id="4" name="Slide Number Placeholder 3">
            <a:extLst>
              <a:ext uri="{FF2B5EF4-FFF2-40B4-BE49-F238E27FC236}">
                <a16:creationId xmlns:a16="http://schemas.microsoft.com/office/drawing/2014/main" id="{D92D09EA-805A-43A8-A343-C05B19AA5818}"/>
              </a:ext>
            </a:extLst>
          </p:cNvPr>
          <p:cNvSpPr>
            <a:spLocks noGrp="1"/>
          </p:cNvSpPr>
          <p:nvPr>
            <p:ph type="sldNum" sz="quarter" idx="11"/>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5A893F7B-3120-4551-8ADE-1366AE3684F5}" type="slidenum">
              <a:rPr lang="en-US" altLang="en-US">
                <a:solidFill>
                  <a:srgbClr val="045C75"/>
                </a:solidFill>
                <a:latin typeface="Constantia" panose="02030602050306030303" pitchFamily="18" charset="0"/>
              </a:rPr>
              <a:pPr eaLnBrk="1" hangingPunct="1"/>
              <a:t>262</a:t>
            </a:fld>
            <a:endParaRPr lang="en-US" altLang="en-US">
              <a:solidFill>
                <a:srgbClr val="045C75"/>
              </a:solidFill>
              <a:latin typeface="Constantia" panose="02030602050306030303" pitchFamily="18" charset="0"/>
            </a:endParaRPr>
          </a:p>
        </p:txBody>
      </p:sp>
      <p:pic>
        <p:nvPicPr>
          <p:cNvPr id="72709" name="Picture 2">
            <a:extLst>
              <a:ext uri="{FF2B5EF4-FFF2-40B4-BE49-F238E27FC236}">
                <a16:creationId xmlns:a16="http://schemas.microsoft.com/office/drawing/2014/main" id="{9511293F-6B12-4108-8D1F-EFC6725ABA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8401" y="2133601"/>
            <a:ext cx="7210425" cy="3267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Content Placeholder 1">
            <a:extLst>
              <a:ext uri="{FF2B5EF4-FFF2-40B4-BE49-F238E27FC236}">
                <a16:creationId xmlns:a16="http://schemas.microsoft.com/office/drawing/2014/main" id="{21D05DDD-C2D6-4B22-8AD4-33D783F5A8C2}"/>
              </a:ext>
            </a:extLst>
          </p:cNvPr>
          <p:cNvSpPr>
            <a:spLocks noGrp="1"/>
          </p:cNvSpPr>
          <p:nvPr>
            <p:ph idx="1"/>
          </p:nvPr>
        </p:nvSpPr>
        <p:spPr/>
        <p:txBody>
          <a:bodyPr/>
          <a:lstStyle/>
          <a:p>
            <a:pPr eaLnBrk="1" hangingPunct="1">
              <a:spcBef>
                <a:spcPct val="0"/>
              </a:spcBef>
            </a:pPr>
            <a:r>
              <a:rPr lang="en-US" altLang="en-US"/>
              <a:t>Demo</a:t>
            </a:r>
          </a:p>
        </p:txBody>
      </p:sp>
      <p:sp>
        <p:nvSpPr>
          <p:cNvPr id="3" name="Title 2">
            <a:extLst>
              <a:ext uri="{FF2B5EF4-FFF2-40B4-BE49-F238E27FC236}">
                <a16:creationId xmlns:a16="http://schemas.microsoft.com/office/drawing/2014/main" id="{2D88F912-7460-47F2-B187-32C3B2590FF2}"/>
              </a:ext>
            </a:extLst>
          </p:cNvPr>
          <p:cNvSpPr>
            <a:spLocks noGrp="1"/>
          </p:cNvSpPr>
          <p:nvPr>
            <p:ph type="title"/>
          </p:nvPr>
        </p:nvSpPr>
        <p:spPr>
          <a:xfrm>
            <a:off x="1981200" y="0"/>
            <a:ext cx="8458200" cy="666750"/>
          </a:xfrm>
        </p:spPr>
        <p:txBody>
          <a:bodyPr>
            <a:normAutofit fontScale="90000"/>
          </a:bodyPr>
          <a:lstStyle/>
          <a:p>
            <a:pPr>
              <a:defRPr/>
            </a:pPr>
            <a:r>
              <a:rPr lang="en-US"/>
              <a:t>Thông tin </a:t>
            </a:r>
            <a:r>
              <a:rPr lang="vi-VN"/>
              <a:t>đị</a:t>
            </a:r>
            <a:r>
              <a:rPr lang="en-US"/>
              <a:t>nh dạng nền</a:t>
            </a:r>
          </a:p>
        </p:txBody>
      </p:sp>
      <p:sp>
        <p:nvSpPr>
          <p:cNvPr id="4" name="Slide Number Placeholder 3">
            <a:extLst>
              <a:ext uri="{FF2B5EF4-FFF2-40B4-BE49-F238E27FC236}">
                <a16:creationId xmlns:a16="http://schemas.microsoft.com/office/drawing/2014/main" id="{5B646D17-A9E9-4A6C-A494-07231D0C4DC0}"/>
              </a:ext>
            </a:extLst>
          </p:cNvPr>
          <p:cNvSpPr>
            <a:spLocks noGrp="1"/>
          </p:cNvSpPr>
          <p:nvPr>
            <p:ph type="sldNum" sz="quarter" idx="11"/>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2129085D-388B-4616-BAAE-C2540653332A}" type="slidenum">
              <a:rPr lang="en-US" altLang="en-US">
                <a:solidFill>
                  <a:srgbClr val="045C75"/>
                </a:solidFill>
                <a:latin typeface="Constantia" panose="02030602050306030303" pitchFamily="18" charset="0"/>
              </a:rPr>
              <a:pPr eaLnBrk="1" hangingPunct="1"/>
              <a:t>263</a:t>
            </a:fld>
            <a:endParaRPr lang="en-US" altLang="en-US">
              <a:solidFill>
                <a:srgbClr val="045C75"/>
              </a:solidFill>
              <a:latin typeface="Constantia" panose="02030602050306030303" pitchFamily="18" charset="0"/>
            </a:endParaRPr>
          </a:p>
        </p:txBody>
      </p:sp>
      <p:pic>
        <p:nvPicPr>
          <p:cNvPr id="73733" name="Picture 2">
            <a:extLst>
              <a:ext uri="{FF2B5EF4-FFF2-40B4-BE49-F238E27FC236}">
                <a16:creationId xmlns:a16="http://schemas.microsoft.com/office/drawing/2014/main" id="{1E02DBB6-7F56-4B9F-BE05-7701EC013C5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0" y="1295400"/>
            <a:ext cx="356235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11">
            <a:extLst>
              <a:ext uri="{FF2B5EF4-FFF2-40B4-BE49-F238E27FC236}">
                <a16:creationId xmlns:a16="http://schemas.microsoft.com/office/drawing/2014/main" id="{417A61A6-091D-497B-8AD8-BA1FEFC25551}"/>
              </a:ext>
            </a:extLst>
          </p:cNvPr>
          <p:cNvGrpSpPr>
            <a:grpSpLocks/>
          </p:cNvGrpSpPr>
          <p:nvPr/>
        </p:nvGrpSpPr>
        <p:grpSpPr bwMode="auto">
          <a:xfrm>
            <a:off x="2057400" y="2971801"/>
            <a:ext cx="8305800" cy="3648075"/>
            <a:chOff x="533400" y="2971800"/>
            <a:chExt cx="8305800" cy="3648075"/>
          </a:xfrm>
        </p:grpSpPr>
        <p:pic>
          <p:nvPicPr>
            <p:cNvPr id="73735" name="Picture 3">
              <a:extLst>
                <a:ext uri="{FF2B5EF4-FFF2-40B4-BE49-F238E27FC236}">
                  <a16:creationId xmlns:a16="http://schemas.microsoft.com/office/drawing/2014/main" id="{C2EC174A-0DCA-4F24-B0EA-C8A6CD9E83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2971800"/>
              <a:ext cx="6096000" cy="364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Straight Arrow Connector 7">
              <a:extLst>
                <a:ext uri="{FF2B5EF4-FFF2-40B4-BE49-F238E27FC236}">
                  <a16:creationId xmlns:a16="http://schemas.microsoft.com/office/drawing/2014/main" id="{70657B9E-019D-4133-B0AC-815961438A8B}"/>
                </a:ext>
              </a:extLst>
            </p:cNvPr>
            <p:cNvCxnSpPr/>
            <p:nvPr/>
          </p:nvCxnSpPr>
          <p:spPr>
            <a:xfrm flipV="1">
              <a:off x="3886200" y="4191000"/>
              <a:ext cx="3276600" cy="533400"/>
            </a:xfrm>
            <a:prstGeom prst="straightConnector1">
              <a:avLst/>
            </a:prstGeom>
            <a:ln>
              <a:tailEnd type="arrow"/>
            </a:ln>
          </p:spPr>
          <p:style>
            <a:lnRef idx="2">
              <a:schemeClr val="accent3"/>
            </a:lnRef>
            <a:fillRef idx="0">
              <a:schemeClr val="accent3"/>
            </a:fillRef>
            <a:effectRef idx="1">
              <a:schemeClr val="accent3"/>
            </a:effectRef>
            <a:fontRef idx="minor">
              <a:schemeClr val="tx1"/>
            </a:fontRef>
          </p:style>
        </p:cxnSp>
        <p:sp>
          <p:nvSpPr>
            <p:cNvPr id="10" name="TextBox 9">
              <a:extLst>
                <a:ext uri="{FF2B5EF4-FFF2-40B4-BE49-F238E27FC236}">
                  <a16:creationId xmlns:a16="http://schemas.microsoft.com/office/drawing/2014/main" id="{4D6A0D5B-2DC4-4025-926E-33B676F8652B}"/>
                </a:ext>
              </a:extLst>
            </p:cNvPr>
            <p:cNvSpPr txBox="1"/>
            <p:nvPr/>
          </p:nvSpPr>
          <p:spPr>
            <a:xfrm>
              <a:off x="7162800" y="3733800"/>
              <a:ext cx="1676400" cy="923330"/>
            </a:xfrm>
            <a:prstGeom prst="rect">
              <a:avLst/>
            </a:prstGeom>
          </p:spPr>
          <p:style>
            <a:lnRef idx="0">
              <a:schemeClr val="accent3"/>
            </a:lnRef>
            <a:fillRef idx="3">
              <a:schemeClr val="accent3"/>
            </a:fillRef>
            <a:effectRef idx="3">
              <a:schemeClr val="accent3"/>
            </a:effectRef>
            <a:fontRef idx="minor">
              <a:schemeClr val="lt1"/>
            </a:fontRef>
          </p:style>
          <p:txBody>
            <a:bodyPr>
              <a:spAutoFit/>
            </a:bodyPr>
            <a:lstStyle/>
            <a:p>
              <a:pPr algn="ctr">
                <a:defRPr/>
              </a:pPr>
              <a:r>
                <a:rPr lang="en-US"/>
                <a:t>Nền cố </a:t>
              </a:r>
              <a:r>
                <a:rPr lang="vi-VN"/>
                <a:t>đị</a:t>
              </a:r>
              <a:r>
                <a:rPr lang="en-US"/>
                <a:t>nh ở giữa không repeat</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Content Placeholder 1">
            <a:extLst>
              <a:ext uri="{FF2B5EF4-FFF2-40B4-BE49-F238E27FC236}">
                <a16:creationId xmlns:a16="http://schemas.microsoft.com/office/drawing/2014/main" id="{8AD745C1-57AC-4C8A-9A2B-46BA5ADBFB4F}"/>
              </a:ext>
            </a:extLst>
          </p:cNvPr>
          <p:cNvSpPr>
            <a:spLocks noGrp="1"/>
          </p:cNvSpPr>
          <p:nvPr>
            <p:ph idx="1"/>
          </p:nvPr>
        </p:nvSpPr>
        <p:spPr/>
        <p:txBody>
          <a:bodyPr/>
          <a:lstStyle/>
          <a:p>
            <a:pPr algn="just" eaLnBrk="1" hangingPunct="1">
              <a:spcBef>
                <a:spcPct val="0"/>
              </a:spcBef>
            </a:pPr>
            <a:r>
              <a:rPr lang="en-US" altLang="en-US"/>
              <a:t>Tài liệu (X)HTML, XML gồm các phần tử chứa trong phần tử khác theo document tree</a:t>
            </a:r>
          </a:p>
          <a:p>
            <a:pPr algn="just" eaLnBrk="1" hangingPunct="1">
              <a:spcBef>
                <a:spcPct val="0"/>
              </a:spcBef>
            </a:pPr>
            <a:r>
              <a:rPr lang="en-US" altLang="en-US"/>
              <a:t>Mỗi phần tử </a:t>
            </a:r>
            <a:r>
              <a:rPr lang="vi-VN" altLang="en-US"/>
              <a:t>đượ</a:t>
            </a:r>
            <a:r>
              <a:rPr lang="en-US" altLang="en-US"/>
              <a:t>c xem nh</a:t>
            </a:r>
            <a:r>
              <a:rPr lang="vi-VN" altLang="en-US"/>
              <a:t>ư</a:t>
            </a:r>
            <a:r>
              <a:rPr lang="en-US" altLang="en-US"/>
              <a:t> box, chứa các thành phần nội dung, border, margin, padding…</a:t>
            </a:r>
          </a:p>
          <a:p>
            <a:pPr algn="just" eaLnBrk="1" hangingPunct="1">
              <a:spcBef>
                <a:spcPct val="0"/>
              </a:spcBef>
            </a:pPr>
            <a:r>
              <a:rPr lang="en-US" altLang="en-US"/>
              <a:t>Tài liệu HTML chính là tập các box lồng nhau, mỗi box có thể chứa các box con khác và có box lớn ngoài cùng.</a:t>
            </a:r>
          </a:p>
        </p:txBody>
      </p:sp>
      <p:sp>
        <p:nvSpPr>
          <p:cNvPr id="3" name="Title 2">
            <a:extLst>
              <a:ext uri="{FF2B5EF4-FFF2-40B4-BE49-F238E27FC236}">
                <a16:creationId xmlns:a16="http://schemas.microsoft.com/office/drawing/2014/main" id="{9B6BED36-D718-412A-9BDD-CC8AC576A510}"/>
              </a:ext>
            </a:extLst>
          </p:cNvPr>
          <p:cNvSpPr>
            <a:spLocks noGrp="1"/>
          </p:cNvSpPr>
          <p:nvPr>
            <p:ph type="title"/>
          </p:nvPr>
        </p:nvSpPr>
        <p:spPr>
          <a:xfrm>
            <a:off x="1981200" y="0"/>
            <a:ext cx="8458200" cy="666750"/>
          </a:xfrm>
        </p:spPr>
        <p:txBody>
          <a:bodyPr>
            <a:normAutofit fontScale="90000"/>
          </a:bodyPr>
          <a:lstStyle/>
          <a:p>
            <a:pPr>
              <a:defRPr/>
            </a:pPr>
            <a:r>
              <a:rPr lang="en-US"/>
              <a:t>Mô hình hộp (box model)</a:t>
            </a:r>
          </a:p>
        </p:txBody>
      </p:sp>
      <p:sp>
        <p:nvSpPr>
          <p:cNvPr id="4" name="Slide Number Placeholder 3">
            <a:extLst>
              <a:ext uri="{FF2B5EF4-FFF2-40B4-BE49-F238E27FC236}">
                <a16:creationId xmlns:a16="http://schemas.microsoft.com/office/drawing/2014/main" id="{31CC3F50-55F3-4CB0-BB9C-D3E7C1DE1C8C}"/>
              </a:ext>
            </a:extLst>
          </p:cNvPr>
          <p:cNvSpPr>
            <a:spLocks noGrp="1"/>
          </p:cNvSpPr>
          <p:nvPr>
            <p:ph type="sldNum" sz="quarter" idx="11"/>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8D87A3D3-F055-4807-A04B-16E00480408F}" type="slidenum">
              <a:rPr lang="en-US" altLang="en-US">
                <a:solidFill>
                  <a:srgbClr val="045C75"/>
                </a:solidFill>
                <a:latin typeface="Constantia" panose="02030602050306030303" pitchFamily="18" charset="0"/>
              </a:rPr>
              <a:pPr eaLnBrk="1" hangingPunct="1"/>
              <a:t>264</a:t>
            </a:fld>
            <a:endParaRPr lang="en-US" altLang="en-US">
              <a:solidFill>
                <a:srgbClr val="045C75"/>
              </a:solidFill>
              <a:latin typeface="Constantia" panose="02030602050306030303" pitchFamily="18" charset="0"/>
            </a:endParaRPr>
          </a:p>
        </p:txBody>
      </p:sp>
    </p:spTree>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Content Placeholder 1">
            <a:extLst>
              <a:ext uri="{FF2B5EF4-FFF2-40B4-BE49-F238E27FC236}">
                <a16:creationId xmlns:a16="http://schemas.microsoft.com/office/drawing/2014/main" id="{EA91EC63-25F1-46B3-8952-4779B9A2C955}"/>
              </a:ext>
            </a:extLst>
          </p:cNvPr>
          <p:cNvSpPr>
            <a:spLocks noGrp="1"/>
          </p:cNvSpPr>
          <p:nvPr>
            <p:ph idx="1"/>
          </p:nvPr>
        </p:nvSpPr>
        <p:spPr>
          <a:xfrm>
            <a:off x="1676400" y="1219200"/>
            <a:ext cx="4611688" cy="5105400"/>
          </a:xfrm>
        </p:spPr>
        <p:txBody>
          <a:bodyPr/>
          <a:lstStyle/>
          <a:p>
            <a:pPr algn="just" eaLnBrk="1" hangingPunct="1">
              <a:spcBef>
                <a:spcPct val="0"/>
              </a:spcBef>
            </a:pPr>
            <a:r>
              <a:rPr lang="en-US" altLang="en-US" b="1"/>
              <a:t>Margin: </a:t>
            </a:r>
            <a:r>
              <a:rPr lang="en-US" altLang="en-US"/>
              <a:t>Vùng lề</a:t>
            </a:r>
          </a:p>
          <a:p>
            <a:pPr algn="just" eaLnBrk="1" hangingPunct="1">
              <a:spcBef>
                <a:spcPct val="0"/>
              </a:spcBef>
            </a:pPr>
            <a:r>
              <a:rPr lang="en-US" altLang="en-US" b="1"/>
              <a:t>Padding:</a:t>
            </a:r>
            <a:r>
              <a:rPr lang="en-US" altLang="en-US"/>
              <a:t> Vùng đệm</a:t>
            </a:r>
          </a:p>
          <a:p>
            <a:pPr algn="just" eaLnBrk="1" hangingPunct="1">
              <a:spcBef>
                <a:spcPct val="0"/>
              </a:spcBef>
            </a:pPr>
            <a:r>
              <a:rPr lang="en-US" altLang="en-US" b="1"/>
              <a:t>Content:</a:t>
            </a:r>
            <a:r>
              <a:rPr lang="en-US" altLang="en-US"/>
              <a:t> Vùng chứa nội dung ( Văn bản hay các thành phần khác ) của hộp.</a:t>
            </a:r>
          </a:p>
          <a:p>
            <a:pPr algn="just" eaLnBrk="1" hangingPunct="1">
              <a:spcBef>
                <a:spcPct val="0"/>
              </a:spcBef>
            </a:pPr>
            <a:r>
              <a:rPr lang="en-US" altLang="en-US" b="1"/>
              <a:t>Border: </a:t>
            </a:r>
            <a:r>
              <a:rPr lang="en-US" altLang="en-US"/>
              <a:t>Đường biên/  đường viền của hộp</a:t>
            </a:r>
          </a:p>
          <a:p>
            <a:pPr algn="just" eaLnBrk="1" hangingPunct="1">
              <a:spcBef>
                <a:spcPct val="0"/>
              </a:spcBef>
            </a:pPr>
            <a:r>
              <a:rPr lang="en-US" altLang="en-US" b="1"/>
              <a:t>Edge:</a:t>
            </a:r>
            <a:r>
              <a:rPr lang="en-US" altLang="en-US"/>
              <a:t> bờ/gờ/cạnh</a:t>
            </a:r>
          </a:p>
        </p:txBody>
      </p:sp>
      <p:sp>
        <p:nvSpPr>
          <p:cNvPr id="3" name="Title 2">
            <a:extLst>
              <a:ext uri="{FF2B5EF4-FFF2-40B4-BE49-F238E27FC236}">
                <a16:creationId xmlns:a16="http://schemas.microsoft.com/office/drawing/2014/main" id="{62CE5E38-87C8-4ADA-A1ED-0D272C2ECF9F}"/>
              </a:ext>
            </a:extLst>
          </p:cNvPr>
          <p:cNvSpPr>
            <a:spLocks noGrp="1"/>
          </p:cNvSpPr>
          <p:nvPr>
            <p:ph type="title"/>
          </p:nvPr>
        </p:nvSpPr>
        <p:spPr>
          <a:xfrm>
            <a:off x="1981200" y="0"/>
            <a:ext cx="8458200" cy="666750"/>
          </a:xfrm>
        </p:spPr>
        <p:txBody>
          <a:bodyPr>
            <a:normAutofit fontScale="90000"/>
          </a:bodyPr>
          <a:lstStyle/>
          <a:p>
            <a:pPr>
              <a:defRPr/>
            </a:pPr>
            <a:r>
              <a:rPr lang="en-US"/>
              <a:t>Mô hình hộp (box model)</a:t>
            </a:r>
          </a:p>
        </p:txBody>
      </p:sp>
      <p:sp>
        <p:nvSpPr>
          <p:cNvPr id="4" name="Slide Number Placeholder 3">
            <a:extLst>
              <a:ext uri="{FF2B5EF4-FFF2-40B4-BE49-F238E27FC236}">
                <a16:creationId xmlns:a16="http://schemas.microsoft.com/office/drawing/2014/main" id="{776FD053-34CE-4BD1-A9C3-550FBF75DB21}"/>
              </a:ext>
            </a:extLst>
          </p:cNvPr>
          <p:cNvSpPr>
            <a:spLocks noGrp="1"/>
          </p:cNvSpPr>
          <p:nvPr>
            <p:ph type="sldNum" sz="quarter" idx="11"/>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37C75C03-4098-408C-8619-F4BB3D822443}" type="slidenum">
              <a:rPr lang="en-US" altLang="en-US">
                <a:solidFill>
                  <a:srgbClr val="045C75"/>
                </a:solidFill>
                <a:latin typeface="Constantia" panose="02030602050306030303" pitchFamily="18" charset="0"/>
              </a:rPr>
              <a:pPr eaLnBrk="1" hangingPunct="1"/>
              <a:t>265</a:t>
            </a:fld>
            <a:endParaRPr lang="en-US" altLang="en-US">
              <a:solidFill>
                <a:srgbClr val="045C75"/>
              </a:solidFill>
              <a:latin typeface="Constantia" panose="02030602050306030303" pitchFamily="18" charset="0"/>
            </a:endParaRPr>
          </a:p>
        </p:txBody>
      </p:sp>
      <p:pic>
        <p:nvPicPr>
          <p:cNvPr id="75781" name="Picture 2">
            <a:extLst>
              <a:ext uri="{FF2B5EF4-FFF2-40B4-BE49-F238E27FC236}">
                <a16:creationId xmlns:a16="http://schemas.microsoft.com/office/drawing/2014/main" id="{F21D5945-D8E3-4A9C-8941-C58C43D527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24600" y="1905000"/>
            <a:ext cx="4057650" cy="398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Content Placeholder 1">
            <a:extLst>
              <a:ext uri="{FF2B5EF4-FFF2-40B4-BE49-F238E27FC236}">
                <a16:creationId xmlns:a16="http://schemas.microsoft.com/office/drawing/2014/main" id="{382C1F03-E842-441A-9C18-CED20714363B}"/>
              </a:ext>
            </a:extLst>
          </p:cNvPr>
          <p:cNvSpPr>
            <a:spLocks noGrp="1"/>
          </p:cNvSpPr>
          <p:nvPr>
            <p:ph idx="1"/>
          </p:nvPr>
        </p:nvSpPr>
        <p:spPr>
          <a:xfrm>
            <a:off x="1981200" y="1219200"/>
            <a:ext cx="4267200" cy="5105400"/>
          </a:xfrm>
        </p:spPr>
        <p:txBody>
          <a:bodyPr/>
          <a:lstStyle/>
          <a:p>
            <a:pPr algn="just" eaLnBrk="1" hangingPunct="1">
              <a:spcBef>
                <a:spcPct val="0"/>
              </a:spcBef>
            </a:pPr>
            <a:r>
              <a:rPr lang="en-US" altLang="en-US" b="1"/>
              <a:t>Width, height: </a:t>
            </a:r>
            <a:r>
              <a:rPr lang="en-US" altLang="en-US"/>
              <a:t>chiều rộng và chiều cao của phần nội dung (content)</a:t>
            </a:r>
          </a:p>
          <a:p>
            <a:pPr algn="just" eaLnBrk="1" hangingPunct="1">
              <a:spcBef>
                <a:spcPct val="0"/>
              </a:spcBef>
            </a:pPr>
            <a:r>
              <a:rPr lang="en-US" altLang="en-US" b="1"/>
              <a:t>Lưu ý:</a:t>
            </a:r>
            <a:r>
              <a:rPr lang="en-US" altLang="en-US"/>
              <a:t> kích thước của phần nội dung không bị ảnh hưởng bới giá trị của các thuộc tính margin, border và padding</a:t>
            </a:r>
          </a:p>
        </p:txBody>
      </p:sp>
      <p:sp>
        <p:nvSpPr>
          <p:cNvPr id="3" name="Title 2">
            <a:extLst>
              <a:ext uri="{FF2B5EF4-FFF2-40B4-BE49-F238E27FC236}">
                <a16:creationId xmlns:a16="http://schemas.microsoft.com/office/drawing/2014/main" id="{41CB9571-930B-4D64-AFAC-3D07F0875822}"/>
              </a:ext>
            </a:extLst>
          </p:cNvPr>
          <p:cNvSpPr>
            <a:spLocks noGrp="1"/>
          </p:cNvSpPr>
          <p:nvPr>
            <p:ph type="title"/>
          </p:nvPr>
        </p:nvSpPr>
        <p:spPr>
          <a:xfrm>
            <a:off x="1981200" y="0"/>
            <a:ext cx="8458200" cy="666750"/>
          </a:xfrm>
        </p:spPr>
        <p:txBody>
          <a:bodyPr>
            <a:normAutofit fontScale="90000"/>
          </a:bodyPr>
          <a:lstStyle/>
          <a:p>
            <a:pPr>
              <a:defRPr/>
            </a:pPr>
            <a:r>
              <a:rPr lang="en-US"/>
              <a:t>Mô hình hộp (box model)</a:t>
            </a:r>
          </a:p>
        </p:txBody>
      </p:sp>
      <p:sp>
        <p:nvSpPr>
          <p:cNvPr id="4" name="Slide Number Placeholder 3">
            <a:extLst>
              <a:ext uri="{FF2B5EF4-FFF2-40B4-BE49-F238E27FC236}">
                <a16:creationId xmlns:a16="http://schemas.microsoft.com/office/drawing/2014/main" id="{95B6C881-2FA2-4E91-86FC-B8A0F32ED4A1}"/>
              </a:ext>
            </a:extLst>
          </p:cNvPr>
          <p:cNvSpPr>
            <a:spLocks noGrp="1"/>
          </p:cNvSpPr>
          <p:nvPr>
            <p:ph type="sldNum" sz="quarter" idx="11"/>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6152A315-C37F-4B35-8A8E-370A3FBBB04A}" type="slidenum">
              <a:rPr lang="en-US" altLang="en-US">
                <a:solidFill>
                  <a:srgbClr val="045C75"/>
                </a:solidFill>
                <a:latin typeface="Constantia" panose="02030602050306030303" pitchFamily="18" charset="0"/>
              </a:rPr>
              <a:pPr eaLnBrk="1" hangingPunct="1"/>
              <a:t>266</a:t>
            </a:fld>
            <a:endParaRPr lang="en-US" altLang="en-US">
              <a:solidFill>
                <a:srgbClr val="045C75"/>
              </a:solidFill>
              <a:latin typeface="Constantia" panose="02030602050306030303" pitchFamily="18" charset="0"/>
            </a:endParaRPr>
          </a:p>
        </p:txBody>
      </p:sp>
      <p:pic>
        <p:nvPicPr>
          <p:cNvPr id="76805" name="Picture 2">
            <a:extLst>
              <a:ext uri="{FF2B5EF4-FFF2-40B4-BE49-F238E27FC236}">
                <a16:creationId xmlns:a16="http://schemas.microsoft.com/office/drawing/2014/main" id="{036FFE35-3194-47B6-8056-6D82B92ECA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29401" y="1543050"/>
            <a:ext cx="3743325" cy="424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Content Placeholder 1">
            <a:extLst>
              <a:ext uri="{FF2B5EF4-FFF2-40B4-BE49-F238E27FC236}">
                <a16:creationId xmlns:a16="http://schemas.microsoft.com/office/drawing/2014/main" id="{98BC9FC9-2AE0-4B04-A9FF-D388610A530A}"/>
              </a:ext>
            </a:extLst>
          </p:cNvPr>
          <p:cNvSpPr>
            <a:spLocks noGrp="1"/>
          </p:cNvSpPr>
          <p:nvPr>
            <p:ph idx="1"/>
          </p:nvPr>
        </p:nvSpPr>
        <p:spPr/>
        <p:txBody>
          <a:bodyPr/>
          <a:lstStyle/>
          <a:p>
            <a:pPr eaLnBrk="1" hangingPunct="1">
              <a:spcBef>
                <a:spcPct val="0"/>
              </a:spcBef>
            </a:pPr>
            <a:endParaRPr lang="en-US" altLang="en-US"/>
          </a:p>
        </p:txBody>
      </p:sp>
      <p:sp>
        <p:nvSpPr>
          <p:cNvPr id="3" name="Title 2">
            <a:extLst>
              <a:ext uri="{FF2B5EF4-FFF2-40B4-BE49-F238E27FC236}">
                <a16:creationId xmlns:a16="http://schemas.microsoft.com/office/drawing/2014/main" id="{C9179DC5-7A24-4230-8496-08A90523CE59}"/>
              </a:ext>
            </a:extLst>
          </p:cNvPr>
          <p:cNvSpPr>
            <a:spLocks noGrp="1"/>
          </p:cNvSpPr>
          <p:nvPr>
            <p:ph type="title"/>
          </p:nvPr>
        </p:nvSpPr>
        <p:spPr>
          <a:xfrm>
            <a:off x="1981200" y="0"/>
            <a:ext cx="8458200" cy="666750"/>
          </a:xfrm>
        </p:spPr>
        <p:txBody>
          <a:bodyPr>
            <a:normAutofit fontScale="90000"/>
          </a:bodyPr>
          <a:lstStyle/>
          <a:p>
            <a:pPr>
              <a:defRPr/>
            </a:pPr>
            <a:r>
              <a:rPr lang="en-US"/>
              <a:t>Các thông tin </a:t>
            </a:r>
            <a:r>
              <a:rPr lang="vi-VN"/>
              <a:t>đị</a:t>
            </a:r>
            <a:r>
              <a:rPr lang="en-US"/>
              <a:t>nh dạng lề</a:t>
            </a:r>
          </a:p>
        </p:txBody>
      </p:sp>
      <p:sp>
        <p:nvSpPr>
          <p:cNvPr id="4" name="Slide Number Placeholder 3">
            <a:extLst>
              <a:ext uri="{FF2B5EF4-FFF2-40B4-BE49-F238E27FC236}">
                <a16:creationId xmlns:a16="http://schemas.microsoft.com/office/drawing/2014/main" id="{A775023C-B158-4B07-986B-C2B551E21CA6}"/>
              </a:ext>
            </a:extLst>
          </p:cNvPr>
          <p:cNvSpPr>
            <a:spLocks noGrp="1"/>
          </p:cNvSpPr>
          <p:nvPr>
            <p:ph type="sldNum" sz="quarter" idx="11"/>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80483059-8882-4D72-B9B1-0F96024CE894}" type="slidenum">
              <a:rPr lang="en-US" altLang="en-US">
                <a:solidFill>
                  <a:srgbClr val="045C75"/>
                </a:solidFill>
                <a:latin typeface="Constantia" panose="02030602050306030303" pitchFamily="18" charset="0"/>
              </a:rPr>
              <a:pPr eaLnBrk="1" hangingPunct="1"/>
              <a:t>267</a:t>
            </a:fld>
            <a:endParaRPr lang="en-US" altLang="en-US">
              <a:solidFill>
                <a:srgbClr val="045C75"/>
              </a:solidFill>
              <a:latin typeface="Constantia" panose="02030602050306030303" pitchFamily="18" charset="0"/>
            </a:endParaRPr>
          </a:p>
        </p:txBody>
      </p:sp>
      <p:pic>
        <p:nvPicPr>
          <p:cNvPr id="77829" name="Picture 2">
            <a:extLst>
              <a:ext uri="{FF2B5EF4-FFF2-40B4-BE49-F238E27FC236}">
                <a16:creationId xmlns:a16="http://schemas.microsoft.com/office/drawing/2014/main" id="{B66442C7-A67E-4C7C-8683-FCA2ACEAA7F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8400" y="1905000"/>
            <a:ext cx="7086600" cy="401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Content Placeholder 1">
            <a:extLst>
              <a:ext uri="{FF2B5EF4-FFF2-40B4-BE49-F238E27FC236}">
                <a16:creationId xmlns:a16="http://schemas.microsoft.com/office/drawing/2014/main" id="{4472F094-A1BF-412E-AC84-3E9BE219BCEF}"/>
              </a:ext>
            </a:extLst>
          </p:cNvPr>
          <p:cNvSpPr>
            <a:spLocks noGrp="1"/>
          </p:cNvSpPr>
          <p:nvPr>
            <p:ph idx="1"/>
          </p:nvPr>
        </p:nvSpPr>
        <p:spPr/>
        <p:txBody>
          <a:bodyPr/>
          <a:lstStyle/>
          <a:p>
            <a:pPr eaLnBrk="1" hangingPunct="1">
              <a:spcBef>
                <a:spcPct val="0"/>
              </a:spcBef>
            </a:pPr>
            <a:endParaRPr lang="en-US" altLang="en-US"/>
          </a:p>
        </p:txBody>
      </p:sp>
      <p:sp>
        <p:nvSpPr>
          <p:cNvPr id="3" name="Title 2">
            <a:extLst>
              <a:ext uri="{FF2B5EF4-FFF2-40B4-BE49-F238E27FC236}">
                <a16:creationId xmlns:a16="http://schemas.microsoft.com/office/drawing/2014/main" id="{29F1103B-F301-440E-8F3D-920ABD00965E}"/>
              </a:ext>
            </a:extLst>
          </p:cNvPr>
          <p:cNvSpPr>
            <a:spLocks noGrp="1"/>
          </p:cNvSpPr>
          <p:nvPr>
            <p:ph type="title"/>
          </p:nvPr>
        </p:nvSpPr>
        <p:spPr>
          <a:xfrm>
            <a:off x="1981200" y="0"/>
            <a:ext cx="8458200" cy="666750"/>
          </a:xfrm>
        </p:spPr>
        <p:txBody>
          <a:bodyPr>
            <a:normAutofit fontScale="90000"/>
          </a:bodyPr>
          <a:lstStyle/>
          <a:p>
            <a:pPr>
              <a:defRPr/>
            </a:pPr>
            <a:r>
              <a:rPr lang="en-US"/>
              <a:t>Các thông tin </a:t>
            </a:r>
            <a:r>
              <a:rPr lang="vi-VN"/>
              <a:t>đị</a:t>
            </a:r>
            <a:r>
              <a:rPr lang="en-US"/>
              <a:t>nh dạng lề</a:t>
            </a:r>
          </a:p>
        </p:txBody>
      </p:sp>
      <p:sp>
        <p:nvSpPr>
          <p:cNvPr id="4" name="Slide Number Placeholder 3">
            <a:extLst>
              <a:ext uri="{FF2B5EF4-FFF2-40B4-BE49-F238E27FC236}">
                <a16:creationId xmlns:a16="http://schemas.microsoft.com/office/drawing/2014/main" id="{A10BF1EA-95D4-4A1F-A271-CB2A64122F54}"/>
              </a:ext>
            </a:extLst>
          </p:cNvPr>
          <p:cNvSpPr>
            <a:spLocks noGrp="1"/>
          </p:cNvSpPr>
          <p:nvPr>
            <p:ph type="sldNum" sz="quarter" idx="11"/>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01D8A558-D493-4D02-950C-9E66F11FE0E9}" type="slidenum">
              <a:rPr lang="en-US" altLang="en-US">
                <a:solidFill>
                  <a:srgbClr val="045C75"/>
                </a:solidFill>
                <a:latin typeface="Constantia" panose="02030602050306030303" pitchFamily="18" charset="0"/>
              </a:rPr>
              <a:pPr eaLnBrk="1" hangingPunct="1"/>
              <a:t>268</a:t>
            </a:fld>
            <a:endParaRPr lang="en-US" altLang="en-US">
              <a:solidFill>
                <a:srgbClr val="045C75"/>
              </a:solidFill>
              <a:latin typeface="Constantia" panose="02030602050306030303" pitchFamily="18" charset="0"/>
            </a:endParaRPr>
          </a:p>
        </p:txBody>
      </p:sp>
      <p:pic>
        <p:nvPicPr>
          <p:cNvPr id="78853" name="Picture 2">
            <a:extLst>
              <a:ext uri="{FF2B5EF4-FFF2-40B4-BE49-F238E27FC236}">
                <a16:creationId xmlns:a16="http://schemas.microsoft.com/office/drawing/2014/main" id="{B5C7F161-6953-428A-B705-43298260C09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8400" y="1905001"/>
            <a:ext cx="6858000" cy="3781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Content Placeholder 1">
            <a:extLst>
              <a:ext uri="{FF2B5EF4-FFF2-40B4-BE49-F238E27FC236}">
                <a16:creationId xmlns:a16="http://schemas.microsoft.com/office/drawing/2014/main" id="{ACC34F4D-E108-4D11-BF39-848EE581364B}"/>
              </a:ext>
            </a:extLst>
          </p:cNvPr>
          <p:cNvSpPr>
            <a:spLocks noGrp="1"/>
          </p:cNvSpPr>
          <p:nvPr>
            <p:ph idx="1"/>
          </p:nvPr>
        </p:nvSpPr>
        <p:spPr/>
        <p:txBody>
          <a:bodyPr/>
          <a:lstStyle/>
          <a:p>
            <a:pPr eaLnBrk="1" hangingPunct="1">
              <a:spcBef>
                <a:spcPct val="0"/>
              </a:spcBef>
            </a:pPr>
            <a:endParaRPr lang="en-US" altLang="en-US"/>
          </a:p>
        </p:txBody>
      </p:sp>
      <p:sp>
        <p:nvSpPr>
          <p:cNvPr id="3" name="Title 2">
            <a:extLst>
              <a:ext uri="{FF2B5EF4-FFF2-40B4-BE49-F238E27FC236}">
                <a16:creationId xmlns:a16="http://schemas.microsoft.com/office/drawing/2014/main" id="{FA71E459-9F1F-40EC-AE0F-E5118DE23307}"/>
              </a:ext>
            </a:extLst>
          </p:cNvPr>
          <p:cNvSpPr>
            <a:spLocks noGrp="1"/>
          </p:cNvSpPr>
          <p:nvPr>
            <p:ph type="title"/>
          </p:nvPr>
        </p:nvSpPr>
        <p:spPr>
          <a:xfrm>
            <a:off x="1981200" y="0"/>
            <a:ext cx="8458200" cy="666750"/>
          </a:xfrm>
        </p:spPr>
        <p:txBody>
          <a:bodyPr>
            <a:normAutofit fontScale="90000"/>
          </a:bodyPr>
          <a:lstStyle/>
          <a:p>
            <a:pPr>
              <a:defRPr/>
            </a:pPr>
            <a:r>
              <a:rPr lang="en-US"/>
              <a:t>Thông tin </a:t>
            </a:r>
            <a:r>
              <a:rPr lang="vi-VN"/>
              <a:t>đị</a:t>
            </a:r>
            <a:r>
              <a:rPr lang="en-US"/>
              <a:t>nh dạng vùng </a:t>
            </a:r>
            <a:r>
              <a:rPr lang="vi-VN"/>
              <a:t>đệ</a:t>
            </a:r>
            <a:r>
              <a:rPr lang="en-US"/>
              <a:t>m</a:t>
            </a:r>
          </a:p>
        </p:txBody>
      </p:sp>
      <p:sp>
        <p:nvSpPr>
          <p:cNvPr id="4" name="Slide Number Placeholder 3">
            <a:extLst>
              <a:ext uri="{FF2B5EF4-FFF2-40B4-BE49-F238E27FC236}">
                <a16:creationId xmlns:a16="http://schemas.microsoft.com/office/drawing/2014/main" id="{D0E59610-E378-4E06-8A83-F58C5137D6BA}"/>
              </a:ext>
            </a:extLst>
          </p:cNvPr>
          <p:cNvSpPr>
            <a:spLocks noGrp="1"/>
          </p:cNvSpPr>
          <p:nvPr>
            <p:ph type="sldNum" sz="quarter" idx="11"/>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A9332210-ABC2-4A35-859E-AB9634D2B790}" type="slidenum">
              <a:rPr lang="en-US" altLang="en-US">
                <a:solidFill>
                  <a:srgbClr val="045C75"/>
                </a:solidFill>
                <a:latin typeface="Constantia" panose="02030602050306030303" pitchFamily="18" charset="0"/>
              </a:rPr>
              <a:pPr eaLnBrk="1" hangingPunct="1"/>
              <a:t>269</a:t>
            </a:fld>
            <a:endParaRPr lang="en-US" altLang="en-US">
              <a:solidFill>
                <a:srgbClr val="045C75"/>
              </a:solidFill>
              <a:latin typeface="Constantia" panose="02030602050306030303" pitchFamily="18" charset="0"/>
            </a:endParaRPr>
          </a:p>
        </p:txBody>
      </p:sp>
      <p:pic>
        <p:nvPicPr>
          <p:cNvPr id="79877" name="Picture 2">
            <a:extLst>
              <a:ext uri="{FF2B5EF4-FFF2-40B4-BE49-F238E27FC236}">
                <a16:creationId xmlns:a16="http://schemas.microsoft.com/office/drawing/2014/main" id="{610D4502-AA7B-4DC8-B227-8F73B1DAF6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8400" y="1905001"/>
            <a:ext cx="7105650" cy="3895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AAE3372-ABF1-48F0-B7AA-116294E207DB}"/>
              </a:ext>
            </a:extLst>
          </p:cNvPr>
          <p:cNvSpPr>
            <a:spLocks noGrp="1"/>
          </p:cNvSpPr>
          <p:nvPr>
            <p:ph idx="1"/>
          </p:nvPr>
        </p:nvSpPr>
        <p:spPr/>
        <p:txBody>
          <a:bodyPr>
            <a:normAutofit/>
          </a:bodyPr>
          <a:lstStyle/>
          <a:p>
            <a:pPr lvl="1">
              <a:spcBef>
                <a:spcPct val="0"/>
              </a:spcBef>
            </a:pPr>
            <a:r>
              <a:rPr lang="en-US" altLang="en-US"/>
              <a:t>Một số tên miền cấp 1 dùng chung là:</a:t>
            </a:r>
          </a:p>
          <a:p>
            <a:pPr lvl="2">
              <a:spcBef>
                <a:spcPct val="0"/>
              </a:spcBef>
            </a:pPr>
            <a:r>
              <a:rPr lang="en-US" altLang="en-US"/>
              <a:t>.com: công ty thương mại (commercial)</a:t>
            </a:r>
          </a:p>
          <a:p>
            <a:pPr lvl="2">
              <a:spcBef>
                <a:spcPct val="0"/>
              </a:spcBef>
            </a:pPr>
            <a:r>
              <a:rPr lang="en-US" altLang="en-US"/>
              <a:t>.edu: các trường học, các tổ chức giáo dục.</a:t>
            </a:r>
          </a:p>
          <a:p>
            <a:pPr lvl="2">
              <a:spcBef>
                <a:spcPct val="0"/>
              </a:spcBef>
            </a:pPr>
            <a:r>
              <a:rPr lang="en-US" altLang="en-US"/>
              <a:t>.net: các mạng (network)</a:t>
            </a:r>
          </a:p>
          <a:p>
            <a:pPr lvl="2">
              <a:spcBef>
                <a:spcPct val="0"/>
              </a:spcBef>
            </a:pPr>
            <a:r>
              <a:rPr lang="en-US" altLang="en-US"/>
              <a:t>.int: các tổ chức quốc tế(international organizaions)</a:t>
            </a:r>
          </a:p>
          <a:p>
            <a:pPr lvl="2">
              <a:spcBef>
                <a:spcPct val="0"/>
              </a:spcBef>
            </a:pPr>
            <a:r>
              <a:rPr lang="en-US" altLang="en-US"/>
              <a:t>.org: các tổ chức khác (other organizations)</a:t>
            </a:r>
          </a:p>
          <a:p>
            <a:pPr lvl="1">
              <a:spcBef>
                <a:spcPct val="0"/>
              </a:spcBef>
            </a:pPr>
            <a:r>
              <a:rPr lang="en-US" altLang="en-US"/>
              <a:t>Để sở hữu một tên miền chúng ta phải hợp đồng và trả chi phí hàng năm. Nếu hết hạn sở hữu nhưng chúng ta không tiếp tục hợp đồng và chi trả chi phí thì tên miền này có thể bị mua lại bởi một người khác.</a:t>
            </a:r>
          </a:p>
        </p:txBody>
      </p:sp>
      <p:sp>
        <p:nvSpPr>
          <p:cNvPr id="3" name="Title 2">
            <a:extLst>
              <a:ext uri="{FF2B5EF4-FFF2-40B4-BE49-F238E27FC236}">
                <a16:creationId xmlns:a16="http://schemas.microsoft.com/office/drawing/2014/main" id="{386910FB-7B34-4FA5-A28F-12631486B832}"/>
              </a:ext>
            </a:extLst>
          </p:cNvPr>
          <p:cNvSpPr>
            <a:spLocks noGrp="1"/>
          </p:cNvSpPr>
          <p:nvPr>
            <p:ph type="title"/>
          </p:nvPr>
        </p:nvSpPr>
        <p:spPr/>
        <p:txBody>
          <a:bodyPr/>
          <a:lstStyle/>
          <a:p>
            <a:r>
              <a:rPr lang="en-US"/>
              <a:t>Tên miền (Domain name) (tt)</a:t>
            </a:r>
          </a:p>
        </p:txBody>
      </p:sp>
    </p:spTree>
    <p:extLst>
      <p:ext uri="{BB962C8B-B14F-4D97-AF65-F5344CB8AC3E}">
        <p14:creationId xmlns:p14="http://schemas.microsoft.com/office/powerpoint/2010/main" val="2724154457"/>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Content Placeholder 1">
            <a:extLst>
              <a:ext uri="{FF2B5EF4-FFF2-40B4-BE49-F238E27FC236}">
                <a16:creationId xmlns:a16="http://schemas.microsoft.com/office/drawing/2014/main" id="{BE3E2BBE-E418-4AE5-B4F8-AE2DF53B63C3}"/>
              </a:ext>
            </a:extLst>
          </p:cNvPr>
          <p:cNvSpPr>
            <a:spLocks noGrp="1"/>
          </p:cNvSpPr>
          <p:nvPr>
            <p:ph idx="1"/>
          </p:nvPr>
        </p:nvSpPr>
        <p:spPr/>
        <p:txBody>
          <a:bodyPr/>
          <a:lstStyle/>
          <a:p>
            <a:pPr eaLnBrk="1" hangingPunct="1">
              <a:spcBef>
                <a:spcPct val="0"/>
              </a:spcBef>
            </a:pPr>
            <a:r>
              <a:rPr lang="en-US" altLang="en-US"/>
              <a:t>Khi khai báo rút gọn giá trị margin, padding thì các giá trị tính theo chiều kim </a:t>
            </a:r>
            <a:r>
              <a:rPr lang="vi-VN" altLang="en-US"/>
              <a:t>đồ</a:t>
            </a:r>
            <a:r>
              <a:rPr lang="en-US" altLang="en-US"/>
              <a:t>ng hồ tính từ top</a:t>
            </a:r>
          </a:p>
        </p:txBody>
      </p:sp>
      <p:sp>
        <p:nvSpPr>
          <p:cNvPr id="3" name="Title 2">
            <a:extLst>
              <a:ext uri="{FF2B5EF4-FFF2-40B4-BE49-F238E27FC236}">
                <a16:creationId xmlns:a16="http://schemas.microsoft.com/office/drawing/2014/main" id="{357A116E-5564-40A2-AABC-40916B3BC0DD}"/>
              </a:ext>
            </a:extLst>
          </p:cNvPr>
          <p:cNvSpPr>
            <a:spLocks noGrp="1"/>
          </p:cNvSpPr>
          <p:nvPr>
            <p:ph type="title"/>
          </p:nvPr>
        </p:nvSpPr>
        <p:spPr>
          <a:xfrm>
            <a:off x="1981200" y="0"/>
            <a:ext cx="8458200" cy="666750"/>
          </a:xfrm>
        </p:spPr>
        <p:txBody>
          <a:bodyPr>
            <a:normAutofit fontScale="90000"/>
          </a:bodyPr>
          <a:lstStyle/>
          <a:p>
            <a:pPr>
              <a:defRPr/>
            </a:pPr>
            <a:r>
              <a:rPr lang="en-US"/>
              <a:t>Thông tin </a:t>
            </a:r>
            <a:r>
              <a:rPr lang="vi-VN"/>
              <a:t>đị</a:t>
            </a:r>
            <a:r>
              <a:rPr lang="en-US"/>
              <a:t>nh dạng lề + vùng </a:t>
            </a:r>
            <a:r>
              <a:rPr lang="vi-VN"/>
              <a:t>đệ</a:t>
            </a:r>
            <a:r>
              <a:rPr lang="en-US"/>
              <a:t>m</a:t>
            </a:r>
          </a:p>
        </p:txBody>
      </p:sp>
      <p:sp>
        <p:nvSpPr>
          <p:cNvPr id="4" name="Slide Number Placeholder 3">
            <a:extLst>
              <a:ext uri="{FF2B5EF4-FFF2-40B4-BE49-F238E27FC236}">
                <a16:creationId xmlns:a16="http://schemas.microsoft.com/office/drawing/2014/main" id="{5ED0F6E6-52A8-4DB1-843B-05C32066DE55}"/>
              </a:ext>
            </a:extLst>
          </p:cNvPr>
          <p:cNvSpPr>
            <a:spLocks noGrp="1"/>
          </p:cNvSpPr>
          <p:nvPr>
            <p:ph type="sldNum" sz="quarter" idx="11"/>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31D113CA-AF87-4F32-9956-7FBD0BF99679}" type="slidenum">
              <a:rPr lang="en-US" altLang="en-US">
                <a:solidFill>
                  <a:srgbClr val="045C75"/>
                </a:solidFill>
                <a:latin typeface="Constantia" panose="02030602050306030303" pitchFamily="18" charset="0"/>
              </a:rPr>
              <a:pPr eaLnBrk="1" hangingPunct="1"/>
              <a:t>270</a:t>
            </a:fld>
            <a:endParaRPr lang="en-US" altLang="en-US">
              <a:solidFill>
                <a:srgbClr val="045C75"/>
              </a:solidFill>
              <a:latin typeface="Constantia" panose="02030602050306030303" pitchFamily="18" charset="0"/>
            </a:endParaRPr>
          </a:p>
        </p:txBody>
      </p:sp>
      <p:pic>
        <p:nvPicPr>
          <p:cNvPr id="80901" name="Picture 2" descr="http://www.undozon.com/wp-content/uploads/2010/08/padding-margin-2.gif">
            <a:extLst>
              <a:ext uri="{FF2B5EF4-FFF2-40B4-BE49-F238E27FC236}">
                <a16:creationId xmlns:a16="http://schemas.microsoft.com/office/drawing/2014/main" id="{E67F46AF-039B-401E-B83D-060C3FEA09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52800" y="3124201"/>
            <a:ext cx="4762500" cy="2524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Content Placeholder 1">
            <a:extLst>
              <a:ext uri="{FF2B5EF4-FFF2-40B4-BE49-F238E27FC236}">
                <a16:creationId xmlns:a16="http://schemas.microsoft.com/office/drawing/2014/main" id="{229D7400-477C-4D84-90D4-765F74737777}"/>
              </a:ext>
            </a:extLst>
          </p:cNvPr>
          <p:cNvSpPr>
            <a:spLocks noGrp="1"/>
          </p:cNvSpPr>
          <p:nvPr>
            <p:ph idx="1"/>
          </p:nvPr>
        </p:nvSpPr>
        <p:spPr/>
        <p:txBody>
          <a:bodyPr/>
          <a:lstStyle/>
          <a:p>
            <a:pPr eaLnBrk="1" hangingPunct="1">
              <a:spcBef>
                <a:spcPct val="0"/>
              </a:spcBef>
            </a:pPr>
            <a:endParaRPr lang="en-US" altLang="en-US"/>
          </a:p>
        </p:txBody>
      </p:sp>
      <p:sp>
        <p:nvSpPr>
          <p:cNvPr id="3" name="Title 2">
            <a:extLst>
              <a:ext uri="{FF2B5EF4-FFF2-40B4-BE49-F238E27FC236}">
                <a16:creationId xmlns:a16="http://schemas.microsoft.com/office/drawing/2014/main" id="{F287972B-D43D-4558-ABB9-96E7E2EDBF50}"/>
              </a:ext>
            </a:extLst>
          </p:cNvPr>
          <p:cNvSpPr>
            <a:spLocks noGrp="1"/>
          </p:cNvSpPr>
          <p:nvPr>
            <p:ph type="title"/>
          </p:nvPr>
        </p:nvSpPr>
        <p:spPr>
          <a:xfrm>
            <a:off x="1981200" y="0"/>
            <a:ext cx="8458200" cy="666750"/>
          </a:xfrm>
        </p:spPr>
        <p:txBody>
          <a:bodyPr>
            <a:normAutofit fontScale="90000"/>
          </a:bodyPr>
          <a:lstStyle/>
          <a:p>
            <a:pPr>
              <a:defRPr/>
            </a:pPr>
            <a:r>
              <a:rPr lang="en-US"/>
              <a:t>Thông tin </a:t>
            </a:r>
            <a:r>
              <a:rPr lang="vi-VN"/>
              <a:t>đị</a:t>
            </a:r>
            <a:r>
              <a:rPr lang="en-US"/>
              <a:t>nh dạng biên</a:t>
            </a:r>
          </a:p>
        </p:txBody>
      </p:sp>
      <p:sp>
        <p:nvSpPr>
          <p:cNvPr id="4" name="Slide Number Placeholder 3">
            <a:extLst>
              <a:ext uri="{FF2B5EF4-FFF2-40B4-BE49-F238E27FC236}">
                <a16:creationId xmlns:a16="http://schemas.microsoft.com/office/drawing/2014/main" id="{E85C4A0E-B8D6-4B19-8D57-9DBA73EB7888}"/>
              </a:ext>
            </a:extLst>
          </p:cNvPr>
          <p:cNvSpPr>
            <a:spLocks noGrp="1"/>
          </p:cNvSpPr>
          <p:nvPr>
            <p:ph type="sldNum" sz="quarter" idx="11"/>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F8E2CCA9-F0D4-4860-A72B-F27F67E67FFC}" type="slidenum">
              <a:rPr lang="en-US" altLang="en-US">
                <a:solidFill>
                  <a:srgbClr val="045C75"/>
                </a:solidFill>
                <a:latin typeface="Constantia" panose="02030602050306030303" pitchFamily="18" charset="0"/>
              </a:rPr>
              <a:pPr eaLnBrk="1" hangingPunct="1"/>
              <a:t>271</a:t>
            </a:fld>
            <a:endParaRPr lang="en-US" altLang="en-US">
              <a:solidFill>
                <a:srgbClr val="045C75"/>
              </a:solidFill>
              <a:latin typeface="Constantia" panose="02030602050306030303" pitchFamily="18" charset="0"/>
            </a:endParaRPr>
          </a:p>
        </p:txBody>
      </p:sp>
      <p:pic>
        <p:nvPicPr>
          <p:cNvPr id="81925" name="Picture 2">
            <a:extLst>
              <a:ext uri="{FF2B5EF4-FFF2-40B4-BE49-F238E27FC236}">
                <a16:creationId xmlns:a16="http://schemas.microsoft.com/office/drawing/2014/main" id="{C0263479-744C-44F8-B2F1-4B1326EE1B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8400" y="1885950"/>
            <a:ext cx="7105650" cy="3676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Content Placeholder 1">
            <a:extLst>
              <a:ext uri="{FF2B5EF4-FFF2-40B4-BE49-F238E27FC236}">
                <a16:creationId xmlns:a16="http://schemas.microsoft.com/office/drawing/2014/main" id="{4FA1534C-BBEB-492B-A5A6-02B17888D535}"/>
              </a:ext>
            </a:extLst>
          </p:cNvPr>
          <p:cNvSpPr>
            <a:spLocks noGrp="1"/>
          </p:cNvSpPr>
          <p:nvPr>
            <p:ph idx="1"/>
          </p:nvPr>
        </p:nvSpPr>
        <p:spPr/>
        <p:txBody>
          <a:bodyPr/>
          <a:lstStyle/>
          <a:p>
            <a:pPr eaLnBrk="1" hangingPunct="1">
              <a:spcBef>
                <a:spcPct val="0"/>
              </a:spcBef>
            </a:pPr>
            <a:endParaRPr lang="en-US" altLang="en-US"/>
          </a:p>
        </p:txBody>
      </p:sp>
      <p:sp>
        <p:nvSpPr>
          <p:cNvPr id="3" name="Title 2">
            <a:extLst>
              <a:ext uri="{FF2B5EF4-FFF2-40B4-BE49-F238E27FC236}">
                <a16:creationId xmlns:a16="http://schemas.microsoft.com/office/drawing/2014/main" id="{A5F67A4A-57DB-498B-81B4-C330A65D9756}"/>
              </a:ext>
            </a:extLst>
          </p:cNvPr>
          <p:cNvSpPr>
            <a:spLocks noGrp="1"/>
          </p:cNvSpPr>
          <p:nvPr>
            <p:ph type="title"/>
          </p:nvPr>
        </p:nvSpPr>
        <p:spPr>
          <a:xfrm>
            <a:off x="1981200" y="0"/>
            <a:ext cx="8458200" cy="666750"/>
          </a:xfrm>
        </p:spPr>
        <p:txBody>
          <a:bodyPr>
            <a:normAutofit fontScale="90000"/>
          </a:bodyPr>
          <a:lstStyle/>
          <a:p>
            <a:pPr>
              <a:defRPr/>
            </a:pPr>
            <a:r>
              <a:rPr lang="en-US"/>
              <a:t>Thông tin </a:t>
            </a:r>
            <a:r>
              <a:rPr lang="vi-VN"/>
              <a:t>đị</a:t>
            </a:r>
            <a:r>
              <a:rPr lang="en-US"/>
              <a:t>nh dạng biên</a:t>
            </a:r>
          </a:p>
        </p:txBody>
      </p:sp>
      <p:sp>
        <p:nvSpPr>
          <p:cNvPr id="4" name="Slide Number Placeholder 3">
            <a:extLst>
              <a:ext uri="{FF2B5EF4-FFF2-40B4-BE49-F238E27FC236}">
                <a16:creationId xmlns:a16="http://schemas.microsoft.com/office/drawing/2014/main" id="{B400C7F8-ACFE-4CAB-AD0D-A934EFD531EA}"/>
              </a:ext>
            </a:extLst>
          </p:cNvPr>
          <p:cNvSpPr>
            <a:spLocks noGrp="1"/>
          </p:cNvSpPr>
          <p:nvPr>
            <p:ph type="sldNum" sz="quarter" idx="11"/>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094F5E4E-6D48-4E3C-B501-3E4395A8AD89}" type="slidenum">
              <a:rPr lang="en-US" altLang="en-US">
                <a:solidFill>
                  <a:srgbClr val="045C75"/>
                </a:solidFill>
                <a:latin typeface="Constantia" panose="02030602050306030303" pitchFamily="18" charset="0"/>
              </a:rPr>
              <a:pPr eaLnBrk="1" hangingPunct="1"/>
              <a:t>272</a:t>
            </a:fld>
            <a:endParaRPr lang="en-US" altLang="en-US">
              <a:solidFill>
                <a:srgbClr val="045C75"/>
              </a:solidFill>
              <a:latin typeface="Constantia" panose="02030602050306030303" pitchFamily="18" charset="0"/>
            </a:endParaRPr>
          </a:p>
        </p:txBody>
      </p:sp>
      <p:pic>
        <p:nvPicPr>
          <p:cNvPr id="82949" name="Picture 2">
            <a:extLst>
              <a:ext uri="{FF2B5EF4-FFF2-40B4-BE49-F238E27FC236}">
                <a16:creationId xmlns:a16="http://schemas.microsoft.com/office/drawing/2014/main" id="{A36F21F6-593C-4C91-825C-8C02DE52C7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63800" y="1892301"/>
            <a:ext cx="7086600" cy="364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Content Placeholder 1">
            <a:extLst>
              <a:ext uri="{FF2B5EF4-FFF2-40B4-BE49-F238E27FC236}">
                <a16:creationId xmlns:a16="http://schemas.microsoft.com/office/drawing/2014/main" id="{184F17BF-87DB-4A09-96BE-A507F1FA7D22}"/>
              </a:ext>
            </a:extLst>
          </p:cNvPr>
          <p:cNvSpPr>
            <a:spLocks noGrp="1"/>
          </p:cNvSpPr>
          <p:nvPr>
            <p:ph idx="1"/>
          </p:nvPr>
        </p:nvSpPr>
        <p:spPr/>
        <p:txBody>
          <a:bodyPr/>
          <a:lstStyle/>
          <a:p>
            <a:pPr eaLnBrk="1" hangingPunct="1">
              <a:spcBef>
                <a:spcPct val="0"/>
              </a:spcBef>
            </a:pPr>
            <a:endParaRPr lang="en-US" altLang="en-US"/>
          </a:p>
        </p:txBody>
      </p:sp>
      <p:sp>
        <p:nvSpPr>
          <p:cNvPr id="3" name="Title 2">
            <a:extLst>
              <a:ext uri="{FF2B5EF4-FFF2-40B4-BE49-F238E27FC236}">
                <a16:creationId xmlns:a16="http://schemas.microsoft.com/office/drawing/2014/main" id="{696156E0-B409-4E6C-9162-09615A76E62A}"/>
              </a:ext>
            </a:extLst>
          </p:cNvPr>
          <p:cNvSpPr>
            <a:spLocks noGrp="1"/>
          </p:cNvSpPr>
          <p:nvPr>
            <p:ph type="title"/>
          </p:nvPr>
        </p:nvSpPr>
        <p:spPr>
          <a:xfrm>
            <a:off x="1981200" y="0"/>
            <a:ext cx="8458200" cy="666750"/>
          </a:xfrm>
        </p:spPr>
        <p:txBody>
          <a:bodyPr>
            <a:normAutofit fontScale="90000"/>
          </a:bodyPr>
          <a:lstStyle/>
          <a:p>
            <a:pPr>
              <a:defRPr/>
            </a:pPr>
            <a:r>
              <a:rPr lang="en-US"/>
              <a:t>Thông tin </a:t>
            </a:r>
            <a:r>
              <a:rPr lang="vi-VN"/>
              <a:t>đị</a:t>
            </a:r>
            <a:r>
              <a:rPr lang="en-US"/>
              <a:t>nh dạng biên</a:t>
            </a:r>
          </a:p>
        </p:txBody>
      </p:sp>
      <p:sp>
        <p:nvSpPr>
          <p:cNvPr id="4" name="Slide Number Placeholder 3">
            <a:extLst>
              <a:ext uri="{FF2B5EF4-FFF2-40B4-BE49-F238E27FC236}">
                <a16:creationId xmlns:a16="http://schemas.microsoft.com/office/drawing/2014/main" id="{06DBA1A9-23C9-4573-A6B7-014D8816D59E}"/>
              </a:ext>
            </a:extLst>
          </p:cNvPr>
          <p:cNvSpPr>
            <a:spLocks noGrp="1"/>
          </p:cNvSpPr>
          <p:nvPr>
            <p:ph type="sldNum" sz="quarter" idx="11"/>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8F8E5F71-D141-4D6A-B2E9-A3D58EA53B6C}" type="slidenum">
              <a:rPr lang="en-US" altLang="en-US">
                <a:solidFill>
                  <a:srgbClr val="045C75"/>
                </a:solidFill>
                <a:latin typeface="Constantia" panose="02030602050306030303" pitchFamily="18" charset="0"/>
              </a:rPr>
              <a:pPr eaLnBrk="1" hangingPunct="1"/>
              <a:t>273</a:t>
            </a:fld>
            <a:endParaRPr lang="en-US" altLang="en-US">
              <a:solidFill>
                <a:srgbClr val="045C75"/>
              </a:solidFill>
              <a:latin typeface="Constantia" panose="02030602050306030303" pitchFamily="18" charset="0"/>
            </a:endParaRPr>
          </a:p>
        </p:txBody>
      </p:sp>
      <p:pic>
        <p:nvPicPr>
          <p:cNvPr id="83973" name="Picture 2">
            <a:extLst>
              <a:ext uri="{FF2B5EF4-FFF2-40B4-BE49-F238E27FC236}">
                <a16:creationId xmlns:a16="http://schemas.microsoft.com/office/drawing/2014/main" id="{8F8BE4C6-F2FF-4C39-80D9-B921A0DCF08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89200" y="1879600"/>
            <a:ext cx="70866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Content Placeholder 1">
            <a:extLst>
              <a:ext uri="{FF2B5EF4-FFF2-40B4-BE49-F238E27FC236}">
                <a16:creationId xmlns:a16="http://schemas.microsoft.com/office/drawing/2014/main" id="{3C0A4B30-A09D-4F53-B3E8-F532CC51C9D3}"/>
              </a:ext>
            </a:extLst>
          </p:cNvPr>
          <p:cNvSpPr>
            <a:spLocks noGrp="1"/>
          </p:cNvSpPr>
          <p:nvPr>
            <p:ph idx="1"/>
          </p:nvPr>
        </p:nvSpPr>
        <p:spPr/>
        <p:txBody>
          <a:bodyPr/>
          <a:lstStyle/>
          <a:p>
            <a:pPr eaLnBrk="1" hangingPunct="1">
              <a:spcBef>
                <a:spcPct val="0"/>
              </a:spcBef>
            </a:pPr>
            <a:endParaRPr lang="en-US" altLang="en-US"/>
          </a:p>
        </p:txBody>
      </p:sp>
      <p:sp>
        <p:nvSpPr>
          <p:cNvPr id="3" name="Title 2">
            <a:extLst>
              <a:ext uri="{FF2B5EF4-FFF2-40B4-BE49-F238E27FC236}">
                <a16:creationId xmlns:a16="http://schemas.microsoft.com/office/drawing/2014/main" id="{F3FAA4D5-80C8-45CC-9057-16B2D04584FC}"/>
              </a:ext>
            </a:extLst>
          </p:cNvPr>
          <p:cNvSpPr>
            <a:spLocks noGrp="1"/>
          </p:cNvSpPr>
          <p:nvPr>
            <p:ph type="title"/>
          </p:nvPr>
        </p:nvSpPr>
        <p:spPr>
          <a:xfrm>
            <a:off x="1981200" y="0"/>
            <a:ext cx="8458200" cy="666750"/>
          </a:xfrm>
        </p:spPr>
        <p:txBody>
          <a:bodyPr>
            <a:normAutofit fontScale="90000"/>
          </a:bodyPr>
          <a:lstStyle/>
          <a:p>
            <a:pPr>
              <a:defRPr/>
            </a:pPr>
            <a:r>
              <a:rPr lang="en-US"/>
              <a:t>Thông tin </a:t>
            </a:r>
            <a:r>
              <a:rPr lang="vi-VN"/>
              <a:t>đị</a:t>
            </a:r>
            <a:r>
              <a:rPr lang="en-US"/>
              <a:t>nh dạng biên</a:t>
            </a:r>
          </a:p>
        </p:txBody>
      </p:sp>
      <p:sp>
        <p:nvSpPr>
          <p:cNvPr id="4" name="Slide Number Placeholder 3">
            <a:extLst>
              <a:ext uri="{FF2B5EF4-FFF2-40B4-BE49-F238E27FC236}">
                <a16:creationId xmlns:a16="http://schemas.microsoft.com/office/drawing/2014/main" id="{8B274213-07A3-4576-9570-9153E32A431D}"/>
              </a:ext>
            </a:extLst>
          </p:cNvPr>
          <p:cNvSpPr>
            <a:spLocks noGrp="1"/>
          </p:cNvSpPr>
          <p:nvPr>
            <p:ph type="sldNum" sz="quarter" idx="11"/>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34CA6C2D-561E-4DA6-AB56-21EE56F012E6}" type="slidenum">
              <a:rPr lang="en-US" altLang="en-US">
                <a:solidFill>
                  <a:srgbClr val="045C75"/>
                </a:solidFill>
                <a:latin typeface="Constantia" panose="02030602050306030303" pitchFamily="18" charset="0"/>
              </a:rPr>
              <a:pPr eaLnBrk="1" hangingPunct="1"/>
              <a:t>274</a:t>
            </a:fld>
            <a:endParaRPr lang="en-US" altLang="en-US">
              <a:solidFill>
                <a:srgbClr val="045C75"/>
              </a:solidFill>
              <a:latin typeface="Constantia" panose="02030602050306030303" pitchFamily="18" charset="0"/>
            </a:endParaRPr>
          </a:p>
        </p:txBody>
      </p:sp>
      <p:pic>
        <p:nvPicPr>
          <p:cNvPr id="84997" name="Picture 2">
            <a:extLst>
              <a:ext uri="{FF2B5EF4-FFF2-40B4-BE49-F238E27FC236}">
                <a16:creationId xmlns:a16="http://schemas.microsoft.com/office/drawing/2014/main" id="{7D462535-0691-4E98-940A-264D384145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8400" y="1905000"/>
            <a:ext cx="7086600" cy="3409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Content Placeholder 1">
            <a:extLst>
              <a:ext uri="{FF2B5EF4-FFF2-40B4-BE49-F238E27FC236}">
                <a16:creationId xmlns:a16="http://schemas.microsoft.com/office/drawing/2014/main" id="{5CD1A30B-1899-4A11-B0F0-813807FD491F}"/>
              </a:ext>
            </a:extLst>
          </p:cNvPr>
          <p:cNvSpPr>
            <a:spLocks noGrp="1"/>
          </p:cNvSpPr>
          <p:nvPr>
            <p:ph idx="1"/>
          </p:nvPr>
        </p:nvSpPr>
        <p:spPr/>
        <p:txBody>
          <a:bodyPr/>
          <a:lstStyle/>
          <a:p>
            <a:pPr eaLnBrk="1" hangingPunct="1">
              <a:spcBef>
                <a:spcPct val="0"/>
              </a:spcBef>
            </a:pPr>
            <a:endParaRPr lang="en-US" altLang="en-US"/>
          </a:p>
        </p:txBody>
      </p:sp>
      <p:sp>
        <p:nvSpPr>
          <p:cNvPr id="3" name="Title 2">
            <a:extLst>
              <a:ext uri="{FF2B5EF4-FFF2-40B4-BE49-F238E27FC236}">
                <a16:creationId xmlns:a16="http://schemas.microsoft.com/office/drawing/2014/main" id="{E319D08F-EDC9-4F82-B9C9-6A54C5EAB249}"/>
              </a:ext>
            </a:extLst>
          </p:cNvPr>
          <p:cNvSpPr>
            <a:spLocks noGrp="1"/>
          </p:cNvSpPr>
          <p:nvPr>
            <p:ph type="title"/>
          </p:nvPr>
        </p:nvSpPr>
        <p:spPr>
          <a:xfrm>
            <a:off x="1981200" y="0"/>
            <a:ext cx="8458200" cy="666750"/>
          </a:xfrm>
        </p:spPr>
        <p:txBody>
          <a:bodyPr>
            <a:normAutofit fontScale="90000"/>
          </a:bodyPr>
          <a:lstStyle/>
          <a:p>
            <a:pPr>
              <a:defRPr/>
            </a:pPr>
            <a:r>
              <a:rPr lang="en-US"/>
              <a:t>Thông tin </a:t>
            </a:r>
            <a:r>
              <a:rPr lang="vi-VN"/>
              <a:t>đị</a:t>
            </a:r>
            <a:r>
              <a:rPr lang="en-US"/>
              <a:t>nh dạng biên</a:t>
            </a:r>
          </a:p>
        </p:txBody>
      </p:sp>
      <p:sp>
        <p:nvSpPr>
          <p:cNvPr id="4" name="Slide Number Placeholder 3">
            <a:extLst>
              <a:ext uri="{FF2B5EF4-FFF2-40B4-BE49-F238E27FC236}">
                <a16:creationId xmlns:a16="http://schemas.microsoft.com/office/drawing/2014/main" id="{4A050A0D-40A4-4211-89CE-12B4210F73EA}"/>
              </a:ext>
            </a:extLst>
          </p:cNvPr>
          <p:cNvSpPr>
            <a:spLocks noGrp="1"/>
          </p:cNvSpPr>
          <p:nvPr>
            <p:ph type="sldNum" sz="quarter" idx="11"/>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50BCD96D-4139-4487-B45B-434440DDA104}" type="slidenum">
              <a:rPr lang="en-US" altLang="en-US">
                <a:solidFill>
                  <a:srgbClr val="045C75"/>
                </a:solidFill>
                <a:latin typeface="Constantia" panose="02030602050306030303" pitchFamily="18" charset="0"/>
              </a:rPr>
              <a:pPr eaLnBrk="1" hangingPunct="1"/>
              <a:t>275</a:t>
            </a:fld>
            <a:endParaRPr lang="en-US" altLang="en-US">
              <a:solidFill>
                <a:srgbClr val="045C75"/>
              </a:solidFill>
              <a:latin typeface="Constantia" panose="02030602050306030303" pitchFamily="18" charset="0"/>
            </a:endParaRPr>
          </a:p>
        </p:txBody>
      </p:sp>
      <p:pic>
        <p:nvPicPr>
          <p:cNvPr id="86021" name="Picture 2">
            <a:extLst>
              <a:ext uri="{FF2B5EF4-FFF2-40B4-BE49-F238E27FC236}">
                <a16:creationId xmlns:a16="http://schemas.microsoft.com/office/drawing/2014/main" id="{0E7874EC-0F3C-4FEE-AC12-048E0B972C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8400" y="1905000"/>
            <a:ext cx="7105650" cy="398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Content Placeholder 1">
            <a:extLst>
              <a:ext uri="{FF2B5EF4-FFF2-40B4-BE49-F238E27FC236}">
                <a16:creationId xmlns:a16="http://schemas.microsoft.com/office/drawing/2014/main" id="{753AAC5D-CD2D-4F72-9E5A-D98A8B471DD4}"/>
              </a:ext>
            </a:extLst>
          </p:cNvPr>
          <p:cNvSpPr>
            <a:spLocks noGrp="1"/>
          </p:cNvSpPr>
          <p:nvPr>
            <p:ph idx="1"/>
          </p:nvPr>
        </p:nvSpPr>
        <p:spPr/>
        <p:txBody>
          <a:bodyPr/>
          <a:lstStyle/>
          <a:p>
            <a:pPr eaLnBrk="1" hangingPunct="1">
              <a:spcBef>
                <a:spcPct val="0"/>
              </a:spcBef>
            </a:pPr>
            <a:endParaRPr lang="en-US" altLang="en-US"/>
          </a:p>
        </p:txBody>
      </p:sp>
      <p:sp>
        <p:nvSpPr>
          <p:cNvPr id="3" name="Title 2">
            <a:extLst>
              <a:ext uri="{FF2B5EF4-FFF2-40B4-BE49-F238E27FC236}">
                <a16:creationId xmlns:a16="http://schemas.microsoft.com/office/drawing/2014/main" id="{A1FF4FA3-1459-4F98-BED3-A2CE0925F35E}"/>
              </a:ext>
            </a:extLst>
          </p:cNvPr>
          <p:cNvSpPr>
            <a:spLocks noGrp="1"/>
          </p:cNvSpPr>
          <p:nvPr>
            <p:ph type="title"/>
          </p:nvPr>
        </p:nvSpPr>
        <p:spPr>
          <a:xfrm>
            <a:off x="1981200" y="0"/>
            <a:ext cx="8458200" cy="666750"/>
          </a:xfrm>
        </p:spPr>
        <p:txBody>
          <a:bodyPr>
            <a:normAutofit fontScale="90000"/>
          </a:bodyPr>
          <a:lstStyle/>
          <a:p>
            <a:pPr>
              <a:defRPr/>
            </a:pPr>
            <a:r>
              <a:rPr lang="en-US"/>
              <a:t>Thông tin </a:t>
            </a:r>
            <a:r>
              <a:rPr lang="vi-VN"/>
              <a:t>đị</a:t>
            </a:r>
            <a:r>
              <a:rPr lang="en-US"/>
              <a:t>nh dạng biên</a:t>
            </a:r>
          </a:p>
        </p:txBody>
      </p:sp>
      <p:sp>
        <p:nvSpPr>
          <p:cNvPr id="4" name="Slide Number Placeholder 3">
            <a:extLst>
              <a:ext uri="{FF2B5EF4-FFF2-40B4-BE49-F238E27FC236}">
                <a16:creationId xmlns:a16="http://schemas.microsoft.com/office/drawing/2014/main" id="{136432E4-3ABB-43B8-B58D-4324B176C542}"/>
              </a:ext>
            </a:extLst>
          </p:cNvPr>
          <p:cNvSpPr>
            <a:spLocks noGrp="1"/>
          </p:cNvSpPr>
          <p:nvPr>
            <p:ph type="sldNum" sz="quarter" idx="11"/>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EDE91DC7-544F-4A6B-A809-B9BA61A92F97}" type="slidenum">
              <a:rPr lang="en-US" altLang="en-US">
                <a:solidFill>
                  <a:srgbClr val="045C75"/>
                </a:solidFill>
                <a:latin typeface="Constantia" panose="02030602050306030303" pitchFamily="18" charset="0"/>
              </a:rPr>
              <a:pPr eaLnBrk="1" hangingPunct="1"/>
              <a:t>276</a:t>
            </a:fld>
            <a:endParaRPr lang="en-US" altLang="en-US">
              <a:solidFill>
                <a:srgbClr val="045C75"/>
              </a:solidFill>
              <a:latin typeface="Constantia" panose="02030602050306030303" pitchFamily="18" charset="0"/>
            </a:endParaRPr>
          </a:p>
        </p:txBody>
      </p:sp>
      <p:pic>
        <p:nvPicPr>
          <p:cNvPr id="87045" name="Picture 2">
            <a:extLst>
              <a:ext uri="{FF2B5EF4-FFF2-40B4-BE49-F238E27FC236}">
                <a16:creationId xmlns:a16="http://schemas.microsoft.com/office/drawing/2014/main" id="{D027D29D-A3E9-4902-9246-CA91294088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4600" y="1905000"/>
            <a:ext cx="6991350" cy="3752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Content Placeholder 1">
            <a:extLst>
              <a:ext uri="{FF2B5EF4-FFF2-40B4-BE49-F238E27FC236}">
                <a16:creationId xmlns:a16="http://schemas.microsoft.com/office/drawing/2014/main" id="{631F81EB-0205-48C3-9382-5D725E1FE1F2}"/>
              </a:ext>
            </a:extLst>
          </p:cNvPr>
          <p:cNvSpPr>
            <a:spLocks noGrp="1"/>
          </p:cNvSpPr>
          <p:nvPr>
            <p:ph idx="1"/>
          </p:nvPr>
        </p:nvSpPr>
        <p:spPr/>
        <p:txBody>
          <a:bodyPr/>
          <a:lstStyle/>
          <a:p>
            <a:pPr eaLnBrk="1" hangingPunct="1">
              <a:spcBef>
                <a:spcPct val="0"/>
              </a:spcBef>
            </a:pPr>
            <a:r>
              <a:rPr lang="en-US" altLang="en-US"/>
              <a:t>Demo</a:t>
            </a:r>
          </a:p>
        </p:txBody>
      </p:sp>
      <p:sp>
        <p:nvSpPr>
          <p:cNvPr id="3" name="Title 2">
            <a:extLst>
              <a:ext uri="{FF2B5EF4-FFF2-40B4-BE49-F238E27FC236}">
                <a16:creationId xmlns:a16="http://schemas.microsoft.com/office/drawing/2014/main" id="{F5E776A3-1B75-482E-BB18-4C49EDA2620A}"/>
              </a:ext>
            </a:extLst>
          </p:cNvPr>
          <p:cNvSpPr>
            <a:spLocks noGrp="1"/>
          </p:cNvSpPr>
          <p:nvPr>
            <p:ph type="title"/>
          </p:nvPr>
        </p:nvSpPr>
        <p:spPr>
          <a:xfrm>
            <a:off x="1981200" y="0"/>
            <a:ext cx="8458200" cy="666750"/>
          </a:xfrm>
        </p:spPr>
        <p:txBody>
          <a:bodyPr>
            <a:normAutofit fontScale="90000"/>
          </a:bodyPr>
          <a:lstStyle/>
          <a:p>
            <a:pPr>
              <a:defRPr/>
            </a:pPr>
            <a:r>
              <a:rPr lang="en-US"/>
              <a:t>Thông tin </a:t>
            </a:r>
            <a:r>
              <a:rPr lang="vi-VN"/>
              <a:t>đị</a:t>
            </a:r>
            <a:r>
              <a:rPr lang="en-US"/>
              <a:t>nh dạng biên</a:t>
            </a:r>
          </a:p>
        </p:txBody>
      </p:sp>
      <p:sp>
        <p:nvSpPr>
          <p:cNvPr id="4" name="Slide Number Placeholder 3">
            <a:extLst>
              <a:ext uri="{FF2B5EF4-FFF2-40B4-BE49-F238E27FC236}">
                <a16:creationId xmlns:a16="http://schemas.microsoft.com/office/drawing/2014/main" id="{786EC018-D071-450C-A8CE-F27B07C3178B}"/>
              </a:ext>
            </a:extLst>
          </p:cNvPr>
          <p:cNvSpPr>
            <a:spLocks noGrp="1"/>
          </p:cNvSpPr>
          <p:nvPr>
            <p:ph type="sldNum" sz="quarter" idx="11"/>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4F8EE3DE-ADD5-4B70-AA5E-6A5C6E74C8FC}" type="slidenum">
              <a:rPr lang="en-US" altLang="en-US">
                <a:solidFill>
                  <a:srgbClr val="045C75"/>
                </a:solidFill>
                <a:latin typeface="Constantia" panose="02030602050306030303" pitchFamily="18" charset="0"/>
              </a:rPr>
              <a:pPr eaLnBrk="1" hangingPunct="1"/>
              <a:t>277</a:t>
            </a:fld>
            <a:endParaRPr lang="en-US" altLang="en-US">
              <a:solidFill>
                <a:srgbClr val="045C75"/>
              </a:solidFill>
              <a:latin typeface="Constantia" panose="02030602050306030303" pitchFamily="18" charset="0"/>
            </a:endParaRPr>
          </a:p>
        </p:txBody>
      </p:sp>
      <p:pic>
        <p:nvPicPr>
          <p:cNvPr id="88069" name="Picture 2">
            <a:extLst>
              <a:ext uri="{FF2B5EF4-FFF2-40B4-BE49-F238E27FC236}">
                <a16:creationId xmlns:a16="http://schemas.microsoft.com/office/drawing/2014/main" id="{FD60F380-F8EA-4B7F-B4E3-5A2B1DEFAC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0" y="1905001"/>
            <a:ext cx="3352800" cy="2162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8070" name="Picture 3">
            <a:extLst>
              <a:ext uri="{FF2B5EF4-FFF2-40B4-BE49-F238E27FC236}">
                <a16:creationId xmlns:a16="http://schemas.microsoft.com/office/drawing/2014/main" id="{1ADD8A42-3222-436C-8F69-F48D3022B9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0" y="4267200"/>
            <a:ext cx="4114800" cy="2152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Content Placeholder 1">
            <a:extLst>
              <a:ext uri="{FF2B5EF4-FFF2-40B4-BE49-F238E27FC236}">
                <a16:creationId xmlns:a16="http://schemas.microsoft.com/office/drawing/2014/main" id="{5C85865E-57DF-48C1-B48A-D3D03B804E96}"/>
              </a:ext>
            </a:extLst>
          </p:cNvPr>
          <p:cNvSpPr>
            <a:spLocks noGrp="1"/>
          </p:cNvSpPr>
          <p:nvPr>
            <p:ph idx="1"/>
          </p:nvPr>
        </p:nvSpPr>
        <p:spPr/>
        <p:txBody>
          <a:bodyPr/>
          <a:lstStyle/>
          <a:p>
            <a:pPr eaLnBrk="1" hangingPunct="1">
              <a:spcBef>
                <a:spcPct val="0"/>
              </a:spcBef>
            </a:pPr>
            <a:r>
              <a:rPr lang="en-US" altLang="en-US"/>
              <a:t>Kết quả</a:t>
            </a:r>
          </a:p>
        </p:txBody>
      </p:sp>
      <p:sp>
        <p:nvSpPr>
          <p:cNvPr id="3" name="Title 2">
            <a:extLst>
              <a:ext uri="{FF2B5EF4-FFF2-40B4-BE49-F238E27FC236}">
                <a16:creationId xmlns:a16="http://schemas.microsoft.com/office/drawing/2014/main" id="{3CD13650-F61D-4D89-A90A-BCD3CE3F48A4}"/>
              </a:ext>
            </a:extLst>
          </p:cNvPr>
          <p:cNvSpPr>
            <a:spLocks noGrp="1"/>
          </p:cNvSpPr>
          <p:nvPr>
            <p:ph type="title"/>
          </p:nvPr>
        </p:nvSpPr>
        <p:spPr>
          <a:xfrm>
            <a:off x="1981200" y="0"/>
            <a:ext cx="8458200" cy="666750"/>
          </a:xfrm>
        </p:spPr>
        <p:txBody>
          <a:bodyPr>
            <a:normAutofit fontScale="90000"/>
          </a:bodyPr>
          <a:lstStyle/>
          <a:p>
            <a:pPr>
              <a:defRPr/>
            </a:pPr>
            <a:r>
              <a:rPr lang="en-US"/>
              <a:t>Thông tin </a:t>
            </a:r>
            <a:r>
              <a:rPr lang="vi-VN"/>
              <a:t>đị</a:t>
            </a:r>
            <a:r>
              <a:rPr lang="en-US"/>
              <a:t>nh dạng biên</a:t>
            </a:r>
          </a:p>
        </p:txBody>
      </p:sp>
      <p:sp>
        <p:nvSpPr>
          <p:cNvPr id="4" name="Slide Number Placeholder 3">
            <a:extLst>
              <a:ext uri="{FF2B5EF4-FFF2-40B4-BE49-F238E27FC236}">
                <a16:creationId xmlns:a16="http://schemas.microsoft.com/office/drawing/2014/main" id="{CE3658B5-FAF4-4D90-8250-D454A6629BC9}"/>
              </a:ext>
            </a:extLst>
          </p:cNvPr>
          <p:cNvSpPr>
            <a:spLocks noGrp="1"/>
          </p:cNvSpPr>
          <p:nvPr>
            <p:ph type="sldNum" sz="quarter" idx="11"/>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0A30BA82-A316-449C-B85D-7AF2F98C4588}" type="slidenum">
              <a:rPr lang="en-US" altLang="en-US">
                <a:solidFill>
                  <a:srgbClr val="045C75"/>
                </a:solidFill>
                <a:latin typeface="Constantia" panose="02030602050306030303" pitchFamily="18" charset="0"/>
              </a:rPr>
              <a:pPr eaLnBrk="1" hangingPunct="1"/>
              <a:t>278</a:t>
            </a:fld>
            <a:endParaRPr lang="en-US" altLang="en-US">
              <a:solidFill>
                <a:srgbClr val="045C75"/>
              </a:solidFill>
              <a:latin typeface="Constantia" panose="02030602050306030303" pitchFamily="18" charset="0"/>
            </a:endParaRPr>
          </a:p>
        </p:txBody>
      </p:sp>
      <p:pic>
        <p:nvPicPr>
          <p:cNvPr id="89093" name="Picture 2">
            <a:extLst>
              <a:ext uri="{FF2B5EF4-FFF2-40B4-BE49-F238E27FC236}">
                <a16:creationId xmlns:a16="http://schemas.microsoft.com/office/drawing/2014/main" id="{783F62A7-B61F-42B0-991A-2370D4EC5B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24201" y="1905000"/>
            <a:ext cx="5781675" cy="422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Content Placeholder 1">
            <a:extLst>
              <a:ext uri="{FF2B5EF4-FFF2-40B4-BE49-F238E27FC236}">
                <a16:creationId xmlns:a16="http://schemas.microsoft.com/office/drawing/2014/main" id="{291DC3CB-8C64-4E57-99D3-DCBF60CBDE65}"/>
              </a:ext>
            </a:extLst>
          </p:cNvPr>
          <p:cNvSpPr>
            <a:spLocks noGrp="1"/>
          </p:cNvSpPr>
          <p:nvPr>
            <p:ph idx="1"/>
          </p:nvPr>
        </p:nvSpPr>
        <p:spPr/>
        <p:txBody>
          <a:bodyPr/>
          <a:lstStyle/>
          <a:p>
            <a:pPr eaLnBrk="1" hangingPunct="1">
              <a:spcBef>
                <a:spcPct val="0"/>
              </a:spcBef>
            </a:pPr>
            <a:r>
              <a:rPr lang="en-US" altLang="en-US"/>
              <a:t>Giá trị thuộc tính Display</a:t>
            </a:r>
          </a:p>
        </p:txBody>
      </p:sp>
      <p:sp>
        <p:nvSpPr>
          <p:cNvPr id="3" name="Title 2">
            <a:extLst>
              <a:ext uri="{FF2B5EF4-FFF2-40B4-BE49-F238E27FC236}">
                <a16:creationId xmlns:a16="http://schemas.microsoft.com/office/drawing/2014/main" id="{D2D04637-FAAA-430D-B7EC-2C1D77C68322}"/>
              </a:ext>
            </a:extLst>
          </p:cNvPr>
          <p:cNvSpPr>
            <a:spLocks noGrp="1"/>
          </p:cNvSpPr>
          <p:nvPr>
            <p:ph type="title"/>
          </p:nvPr>
        </p:nvSpPr>
        <p:spPr>
          <a:xfrm>
            <a:off x="1981200" y="0"/>
            <a:ext cx="8458200" cy="666750"/>
          </a:xfrm>
        </p:spPr>
        <p:txBody>
          <a:bodyPr>
            <a:normAutofit fontScale="90000"/>
          </a:bodyPr>
          <a:lstStyle/>
          <a:p>
            <a:pPr>
              <a:defRPr/>
            </a:pPr>
            <a:r>
              <a:rPr lang="vi-VN"/>
              <a:t>Đị</a:t>
            </a:r>
            <a:r>
              <a:rPr lang="en-US"/>
              <a:t>nh dạng cách hiển thị</a:t>
            </a:r>
          </a:p>
        </p:txBody>
      </p:sp>
      <p:sp>
        <p:nvSpPr>
          <p:cNvPr id="4" name="Slide Number Placeholder 3">
            <a:extLst>
              <a:ext uri="{FF2B5EF4-FFF2-40B4-BE49-F238E27FC236}">
                <a16:creationId xmlns:a16="http://schemas.microsoft.com/office/drawing/2014/main" id="{AE6D0357-9972-402D-A3E4-E548456068DA}"/>
              </a:ext>
            </a:extLst>
          </p:cNvPr>
          <p:cNvSpPr>
            <a:spLocks noGrp="1"/>
          </p:cNvSpPr>
          <p:nvPr>
            <p:ph type="sldNum" sz="quarter" idx="11"/>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D52FEDB5-E239-48AD-B806-49ED532E2F2C}" type="slidenum">
              <a:rPr lang="en-US" altLang="en-US">
                <a:solidFill>
                  <a:srgbClr val="045C75"/>
                </a:solidFill>
                <a:latin typeface="Constantia" panose="02030602050306030303" pitchFamily="18" charset="0"/>
              </a:rPr>
              <a:pPr eaLnBrk="1" hangingPunct="1"/>
              <a:t>279</a:t>
            </a:fld>
            <a:endParaRPr lang="en-US" altLang="en-US">
              <a:solidFill>
                <a:srgbClr val="045C75"/>
              </a:solidFill>
              <a:latin typeface="Constantia" panose="02030602050306030303" pitchFamily="18" charset="0"/>
            </a:endParaRPr>
          </a:p>
        </p:txBody>
      </p:sp>
      <p:pic>
        <p:nvPicPr>
          <p:cNvPr id="90117" name="Picture 2">
            <a:extLst>
              <a:ext uri="{FF2B5EF4-FFF2-40B4-BE49-F238E27FC236}">
                <a16:creationId xmlns:a16="http://schemas.microsoft.com/office/drawing/2014/main" id="{3FFAA3E0-F928-497A-9D03-BB76FA191D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4600" y="2133601"/>
            <a:ext cx="6572250" cy="322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074FCB9-5287-4BAE-9E7F-52D01E4E7920}"/>
              </a:ext>
            </a:extLst>
          </p:cNvPr>
          <p:cNvSpPr>
            <a:spLocks noGrp="1"/>
          </p:cNvSpPr>
          <p:nvPr>
            <p:ph idx="1"/>
          </p:nvPr>
        </p:nvSpPr>
        <p:spPr/>
        <p:txBody>
          <a:bodyPr/>
          <a:lstStyle/>
          <a:p>
            <a:pPr>
              <a:spcBef>
                <a:spcPct val="0"/>
              </a:spcBef>
            </a:pPr>
            <a:r>
              <a:rPr lang="en-US" altLang="en-US"/>
              <a:t>URL-Uniform Resource Locator</a:t>
            </a:r>
          </a:p>
          <a:p>
            <a:pPr>
              <a:spcBef>
                <a:spcPct val="0"/>
              </a:spcBef>
            </a:pPr>
            <a:r>
              <a:rPr lang="vi-VN" altLang="en-US"/>
              <a:t>URL</a:t>
            </a:r>
            <a:r>
              <a:rPr lang="en-US" altLang="en-US"/>
              <a:t> </a:t>
            </a:r>
            <a:r>
              <a:rPr lang="vi-VN" altLang="en-US"/>
              <a:t>là định danh duy nhất cho các tài nguyên Internet</a:t>
            </a:r>
          </a:p>
          <a:p>
            <a:pPr>
              <a:spcBef>
                <a:spcPct val="0"/>
              </a:spcBef>
            </a:pPr>
            <a:r>
              <a:rPr lang="en-US" altLang="en-US"/>
              <a:t>Chỉ ra:</a:t>
            </a:r>
          </a:p>
          <a:p>
            <a:pPr lvl="1">
              <a:spcBef>
                <a:spcPct val="0"/>
              </a:spcBef>
            </a:pPr>
            <a:r>
              <a:rPr lang="en-US" altLang="en-US"/>
              <a:t>Cách truy cập</a:t>
            </a:r>
          </a:p>
          <a:p>
            <a:pPr lvl="1">
              <a:spcBef>
                <a:spcPct val="0"/>
              </a:spcBef>
            </a:pPr>
            <a:r>
              <a:rPr lang="en-US" altLang="en-US"/>
              <a:t>Vị trí tài nguyên</a:t>
            </a:r>
          </a:p>
          <a:p>
            <a:pPr>
              <a:spcBef>
                <a:spcPct val="0"/>
              </a:spcBef>
            </a:pPr>
            <a:r>
              <a:rPr lang="en-US" altLang="en-US"/>
              <a:t>Cú pháp chung:</a:t>
            </a:r>
          </a:p>
          <a:p>
            <a:pPr algn="ctr">
              <a:spcBef>
                <a:spcPct val="0"/>
              </a:spcBef>
              <a:buNone/>
            </a:pPr>
            <a:r>
              <a:rPr lang="en-US" altLang="en-US" sz="2400" b="1"/>
              <a:t>protocol://host_name[:port_num][/path][/file_name]</a:t>
            </a:r>
            <a:endParaRPr lang="en-US" altLang="en-US" sz="2400"/>
          </a:p>
        </p:txBody>
      </p:sp>
      <p:sp>
        <p:nvSpPr>
          <p:cNvPr id="3" name="Title 2">
            <a:extLst>
              <a:ext uri="{FF2B5EF4-FFF2-40B4-BE49-F238E27FC236}">
                <a16:creationId xmlns:a16="http://schemas.microsoft.com/office/drawing/2014/main" id="{A240F612-11CC-4F4F-8C77-CA4A062DC23C}"/>
              </a:ext>
            </a:extLst>
          </p:cNvPr>
          <p:cNvSpPr>
            <a:spLocks noGrp="1"/>
          </p:cNvSpPr>
          <p:nvPr>
            <p:ph type="title"/>
          </p:nvPr>
        </p:nvSpPr>
        <p:spPr/>
        <p:txBody>
          <a:bodyPr>
            <a:normAutofit/>
          </a:bodyPr>
          <a:lstStyle/>
          <a:p>
            <a:r>
              <a:rPr lang="vi-VN"/>
              <a:t>URL </a:t>
            </a:r>
            <a:r>
              <a:rPr lang="en-US"/>
              <a:t>- </a:t>
            </a:r>
            <a:r>
              <a:rPr lang="vi-VN"/>
              <a:t>định vị </a:t>
            </a:r>
            <a:r>
              <a:rPr lang="en-US"/>
              <a:t>các tài nguyên Internet</a:t>
            </a:r>
          </a:p>
        </p:txBody>
      </p:sp>
    </p:spTree>
    <p:extLst>
      <p:ext uri="{BB962C8B-B14F-4D97-AF65-F5344CB8AC3E}">
        <p14:creationId xmlns:p14="http://schemas.microsoft.com/office/powerpoint/2010/main" val="3342635106"/>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Content Placeholder 1">
            <a:extLst>
              <a:ext uri="{FF2B5EF4-FFF2-40B4-BE49-F238E27FC236}">
                <a16:creationId xmlns:a16="http://schemas.microsoft.com/office/drawing/2014/main" id="{019F7249-7AF3-4F8B-BBAC-4CFC588640C6}"/>
              </a:ext>
            </a:extLst>
          </p:cNvPr>
          <p:cNvSpPr>
            <a:spLocks noGrp="1"/>
          </p:cNvSpPr>
          <p:nvPr>
            <p:ph idx="1"/>
          </p:nvPr>
        </p:nvSpPr>
        <p:spPr/>
        <p:txBody>
          <a:bodyPr/>
          <a:lstStyle/>
          <a:p>
            <a:pPr eaLnBrk="1" hangingPunct="1">
              <a:spcBef>
                <a:spcPct val="0"/>
              </a:spcBef>
            </a:pPr>
            <a:endParaRPr lang="en-US" altLang="en-US"/>
          </a:p>
        </p:txBody>
      </p:sp>
      <p:sp>
        <p:nvSpPr>
          <p:cNvPr id="3" name="Title 2">
            <a:extLst>
              <a:ext uri="{FF2B5EF4-FFF2-40B4-BE49-F238E27FC236}">
                <a16:creationId xmlns:a16="http://schemas.microsoft.com/office/drawing/2014/main" id="{2AC337B0-F45E-4092-AD33-E49E91657AEB}"/>
              </a:ext>
            </a:extLst>
          </p:cNvPr>
          <p:cNvSpPr>
            <a:spLocks noGrp="1"/>
          </p:cNvSpPr>
          <p:nvPr>
            <p:ph type="title"/>
          </p:nvPr>
        </p:nvSpPr>
        <p:spPr>
          <a:xfrm>
            <a:off x="1981200" y="0"/>
            <a:ext cx="8458200" cy="666750"/>
          </a:xfrm>
        </p:spPr>
        <p:txBody>
          <a:bodyPr>
            <a:normAutofit fontScale="90000"/>
          </a:bodyPr>
          <a:lstStyle/>
          <a:p>
            <a:pPr>
              <a:defRPr/>
            </a:pPr>
            <a:r>
              <a:rPr lang="vi-VN"/>
              <a:t>Đị</a:t>
            </a:r>
            <a:r>
              <a:rPr lang="en-US"/>
              <a:t>nh dạng cách hiển thị</a:t>
            </a:r>
          </a:p>
        </p:txBody>
      </p:sp>
      <p:sp>
        <p:nvSpPr>
          <p:cNvPr id="4" name="Slide Number Placeholder 3">
            <a:extLst>
              <a:ext uri="{FF2B5EF4-FFF2-40B4-BE49-F238E27FC236}">
                <a16:creationId xmlns:a16="http://schemas.microsoft.com/office/drawing/2014/main" id="{2250AEAF-4AE0-4AB9-877C-25C8247576EE}"/>
              </a:ext>
            </a:extLst>
          </p:cNvPr>
          <p:cNvSpPr>
            <a:spLocks noGrp="1"/>
          </p:cNvSpPr>
          <p:nvPr>
            <p:ph type="sldNum" sz="quarter" idx="11"/>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907555D2-931F-41AE-8A12-41868E18F4BA}" type="slidenum">
              <a:rPr lang="en-US" altLang="en-US">
                <a:solidFill>
                  <a:srgbClr val="045C75"/>
                </a:solidFill>
                <a:latin typeface="Constantia" panose="02030602050306030303" pitchFamily="18" charset="0"/>
              </a:rPr>
              <a:pPr eaLnBrk="1" hangingPunct="1"/>
              <a:t>280</a:t>
            </a:fld>
            <a:endParaRPr lang="en-US" altLang="en-US">
              <a:solidFill>
                <a:srgbClr val="045C75"/>
              </a:solidFill>
              <a:latin typeface="Constantia" panose="02030602050306030303" pitchFamily="18" charset="0"/>
            </a:endParaRPr>
          </a:p>
        </p:txBody>
      </p:sp>
      <p:pic>
        <p:nvPicPr>
          <p:cNvPr id="91141" name="Picture 2">
            <a:extLst>
              <a:ext uri="{FF2B5EF4-FFF2-40B4-BE49-F238E27FC236}">
                <a16:creationId xmlns:a16="http://schemas.microsoft.com/office/drawing/2014/main" id="{72058053-084E-40DE-9BD4-F3457494A2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4600" y="1943100"/>
            <a:ext cx="7086600" cy="3543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Content Placeholder 1">
            <a:extLst>
              <a:ext uri="{FF2B5EF4-FFF2-40B4-BE49-F238E27FC236}">
                <a16:creationId xmlns:a16="http://schemas.microsoft.com/office/drawing/2014/main" id="{AFF32E00-AB22-4A51-BDD3-AC7E3B040D4E}"/>
              </a:ext>
            </a:extLst>
          </p:cNvPr>
          <p:cNvSpPr>
            <a:spLocks noGrp="1"/>
          </p:cNvSpPr>
          <p:nvPr>
            <p:ph idx="1"/>
          </p:nvPr>
        </p:nvSpPr>
        <p:spPr/>
        <p:txBody>
          <a:bodyPr/>
          <a:lstStyle/>
          <a:p>
            <a:pPr eaLnBrk="1" hangingPunct="1">
              <a:spcBef>
                <a:spcPct val="0"/>
              </a:spcBef>
            </a:pPr>
            <a:endParaRPr lang="en-US" altLang="en-US"/>
          </a:p>
        </p:txBody>
      </p:sp>
      <p:sp>
        <p:nvSpPr>
          <p:cNvPr id="3" name="Title 2">
            <a:extLst>
              <a:ext uri="{FF2B5EF4-FFF2-40B4-BE49-F238E27FC236}">
                <a16:creationId xmlns:a16="http://schemas.microsoft.com/office/drawing/2014/main" id="{6492D5C0-C382-4338-8714-A47581F485C3}"/>
              </a:ext>
            </a:extLst>
          </p:cNvPr>
          <p:cNvSpPr>
            <a:spLocks noGrp="1"/>
          </p:cNvSpPr>
          <p:nvPr>
            <p:ph type="title"/>
          </p:nvPr>
        </p:nvSpPr>
        <p:spPr>
          <a:xfrm>
            <a:off x="1981200" y="0"/>
            <a:ext cx="8458200" cy="666750"/>
          </a:xfrm>
        </p:spPr>
        <p:txBody>
          <a:bodyPr>
            <a:normAutofit fontScale="90000"/>
          </a:bodyPr>
          <a:lstStyle/>
          <a:p>
            <a:pPr>
              <a:defRPr/>
            </a:pPr>
            <a:r>
              <a:rPr lang="vi-VN"/>
              <a:t>Đị</a:t>
            </a:r>
            <a:r>
              <a:rPr lang="en-US"/>
              <a:t>nh dạng cách hiển thị</a:t>
            </a:r>
          </a:p>
        </p:txBody>
      </p:sp>
      <p:sp>
        <p:nvSpPr>
          <p:cNvPr id="4" name="Slide Number Placeholder 3">
            <a:extLst>
              <a:ext uri="{FF2B5EF4-FFF2-40B4-BE49-F238E27FC236}">
                <a16:creationId xmlns:a16="http://schemas.microsoft.com/office/drawing/2014/main" id="{A24BC0A7-B1AD-49A2-B176-2F018EBF1760}"/>
              </a:ext>
            </a:extLst>
          </p:cNvPr>
          <p:cNvSpPr>
            <a:spLocks noGrp="1"/>
          </p:cNvSpPr>
          <p:nvPr>
            <p:ph type="sldNum" sz="quarter" idx="11"/>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08EEE1AB-99B6-47FD-902F-60962E717923}" type="slidenum">
              <a:rPr lang="en-US" altLang="en-US">
                <a:solidFill>
                  <a:srgbClr val="045C75"/>
                </a:solidFill>
                <a:latin typeface="Constantia" panose="02030602050306030303" pitchFamily="18" charset="0"/>
              </a:rPr>
              <a:pPr eaLnBrk="1" hangingPunct="1"/>
              <a:t>281</a:t>
            </a:fld>
            <a:endParaRPr lang="en-US" altLang="en-US">
              <a:solidFill>
                <a:srgbClr val="045C75"/>
              </a:solidFill>
              <a:latin typeface="Constantia" panose="02030602050306030303" pitchFamily="18" charset="0"/>
            </a:endParaRPr>
          </a:p>
        </p:txBody>
      </p:sp>
      <p:pic>
        <p:nvPicPr>
          <p:cNvPr id="92165" name="Picture 2">
            <a:extLst>
              <a:ext uri="{FF2B5EF4-FFF2-40B4-BE49-F238E27FC236}">
                <a16:creationId xmlns:a16="http://schemas.microsoft.com/office/drawing/2014/main" id="{3089C82F-9B6A-41D8-B95E-827B946613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4600" y="1905001"/>
            <a:ext cx="7086600" cy="391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Content Placeholder 1">
            <a:extLst>
              <a:ext uri="{FF2B5EF4-FFF2-40B4-BE49-F238E27FC236}">
                <a16:creationId xmlns:a16="http://schemas.microsoft.com/office/drawing/2014/main" id="{D3AD16CF-AC2A-41E6-81DB-C9BA3BF2A1C5}"/>
              </a:ext>
            </a:extLst>
          </p:cNvPr>
          <p:cNvSpPr>
            <a:spLocks noGrp="1"/>
          </p:cNvSpPr>
          <p:nvPr>
            <p:ph idx="1"/>
          </p:nvPr>
        </p:nvSpPr>
        <p:spPr>
          <a:xfrm>
            <a:off x="1905000" y="990600"/>
            <a:ext cx="8458200" cy="5105400"/>
          </a:xfrm>
        </p:spPr>
        <p:txBody>
          <a:bodyPr/>
          <a:lstStyle/>
          <a:p>
            <a:pPr eaLnBrk="1" hangingPunct="1">
              <a:spcBef>
                <a:spcPct val="0"/>
              </a:spcBef>
            </a:pPr>
            <a:r>
              <a:rPr lang="en-US" altLang="en-US"/>
              <a:t>Sử dụng block-level</a:t>
            </a:r>
          </a:p>
        </p:txBody>
      </p:sp>
      <p:sp>
        <p:nvSpPr>
          <p:cNvPr id="3" name="Title 2">
            <a:extLst>
              <a:ext uri="{FF2B5EF4-FFF2-40B4-BE49-F238E27FC236}">
                <a16:creationId xmlns:a16="http://schemas.microsoft.com/office/drawing/2014/main" id="{A98F99E5-165B-42BA-9875-B76375338CF5}"/>
              </a:ext>
            </a:extLst>
          </p:cNvPr>
          <p:cNvSpPr>
            <a:spLocks noGrp="1"/>
          </p:cNvSpPr>
          <p:nvPr>
            <p:ph type="title"/>
          </p:nvPr>
        </p:nvSpPr>
        <p:spPr>
          <a:xfrm>
            <a:off x="1981200" y="0"/>
            <a:ext cx="8458200" cy="666750"/>
          </a:xfrm>
        </p:spPr>
        <p:txBody>
          <a:bodyPr>
            <a:normAutofit fontScale="90000"/>
          </a:bodyPr>
          <a:lstStyle/>
          <a:p>
            <a:pPr>
              <a:defRPr/>
            </a:pPr>
            <a:r>
              <a:rPr lang="vi-VN"/>
              <a:t>Đị</a:t>
            </a:r>
            <a:r>
              <a:rPr lang="en-US"/>
              <a:t>nh dạng cách hiển thị</a:t>
            </a:r>
          </a:p>
        </p:txBody>
      </p:sp>
      <p:sp>
        <p:nvSpPr>
          <p:cNvPr id="4" name="Slide Number Placeholder 3">
            <a:extLst>
              <a:ext uri="{FF2B5EF4-FFF2-40B4-BE49-F238E27FC236}">
                <a16:creationId xmlns:a16="http://schemas.microsoft.com/office/drawing/2014/main" id="{E071B381-0E51-4F6E-A981-1C69E56F436E}"/>
              </a:ext>
            </a:extLst>
          </p:cNvPr>
          <p:cNvSpPr>
            <a:spLocks noGrp="1"/>
          </p:cNvSpPr>
          <p:nvPr>
            <p:ph type="sldNum" sz="quarter" idx="11"/>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2852C97A-E3DE-4768-BED0-F9B14BECB0D2}" type="slidenum">
              <a:rPr lang="en-US" altLang="en-US">
                <a:solidFill>
                  <a:srgbClr val="045C75"/>
                </a:solidFill>
                <a:latin typeface="Constantia" panose="02030602050306030303" pitchFamily="18" charset="0"/>
              </a:rPr>
              <a:pPr eaLnBrk="1" hangingPunct="1"/>
              <a:t>282</a:t>
            </a:fld>
            <a:endParaRPr lang="en-US" altLang="en-US">
              <a:solidFill>
                <a:srgbClr val="045C75"/>
              </a:solidFill>
              <a:latin typeface="Constantia" panose="02030602050306030303" pitchFamily="18" charset="0"/>
            </a:endParaRPr>
          </a:p>
        </p:txBody>
      </p:sp>
      <p:pic>
        <p:nvPicPr>
          <p:cNvPr id="93189" name="Picture 2">
            <a:extLst>
              <a:ext uri="{FF2B5EF4-FFF2-40B4-BE49-F238E27FC236}">
                <a16:creationId xmlns:a16="http://schemas.microsoft.com/office/drawing/2014/main" id="{A8750A07-0F2A-4C57-A9D0-0DE685F84A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0" y="1676401"/>
            <a:ext cx="4876800" cy="3286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3190" name="Picture 3">
            <a:extLst>
              <a:ext uri="{FF2B5EF4-FFF2-40B4-BE49-F238E27FC236}">
                <a16:creationId xmlns:a16="http://schemas.microsoft.com/office/drawing/2014/main" id="{4A75C5F4-8F86-4BDB-9657-9C00E6A448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1" y="4791076"/>
            <a:ext cx="4219575" cy="2066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Content Placeholder 1">
            <a:extLst>
              <a:ext uri="{FF2B5EF4-FFF2-40B4-BE49-F238E27FC236}">
                <a16:creationId xmlns:a16="http://schemas.microsoft.com/office/drawing/2014/main" id="{5E3318FF-40B3-4C02-B2FE-4EF219211469}"/>
              </a:ext>
            </a:extLst>
          </p:cNvPr>
          <p:cNvSpPr>
            <a:spLocks noGrp="1"/>
          </p:cNvSpPr>
          <p:nvPr>
            <p:ph idx="1"/>
          </p:nvPr>
        </p:nvSpPr>
        <p:spPr/>
        <p:txBody>
          <a:bodyPr/>
          <a:lstStyle/>
          <a:p>
            <a:pPr eaLnBrk="1" hangingPunct="1">
              <a:spcBef>
                <a:spcPct val="0"/>
              </a:spcBef>
            </a:pPr>
            <a:r>
              <a:rPr lang="en-US" altLang="en-US"/>
              <a:t>Sử dụng inline</a:t>
            </a:r>
          </a:p>
        </p:txBody>
      </p:sp>
      <p:sp>
        <p:nvSpPr>
          <p:cNvPr id="3" name="Title 2">
            <a:extLst>
              <a:ext uri="{FF2B5EF4-FFF2-40B4-BE49-F238E27FC236}">
                <a16:creationId xmlns:a16="http://schemas.microsoft.com/office/drawing/2014/main" id="{ABAC5DD0-B03B-424D-B3E3-FFF8522B84FD}"/>
              </a:ext>
            </a:extLst>
          </p:cNvPr>
          <p:cNvSpPr>
            <a:spLocks noGrp="1"/>
          </p:cNvSpPr>
          <p:nvPr>
            <p:ph type="title"/>
          </p:nvPr>
        </p:nvSpPr>
        <p:spPr>
          <a:xfrm>
            <a:off x="1981200" y="0"/>
            <a:ext cx="8458200" cy="666750"/>
          </a:xfrm>
        </p:spPr>
        <p:txBody>
          <a:bodyPr>
            <a:normAutofit fontScale="90000"/>
          </a:bodyPr>
          <a:lstStyle/>
          <a:p>
            <a:pPr>
              <a:defRPr/>
            </a:pPr>
            <a:r>
              <a:rPr lang="vi-VN"/>
              <a:t>Đị</a:t>
            </a:r>
            <a:r>
              <a:rPr lang="en-US"/>
              <a:t>nh dạng cách hiển thị</a:t>
            </a:r>
          </a:p>
        </p:txBody>
      </p:sp>
      <p:sp>
        <p:nvSpPr>
          <p:cNvPr id="4" name="Slide Number Placeholder 3">
            <a:extLst>
              <a:ext uri="{FF2B5EF4-FFF2-40B4-BE49-F238E27FC236}">
                <a16:creationId xmlns:a16="http://schemas.microsoft.com/office/drawing/2014/main" id="{BABAFC20-BD12-4169-8C60-3274F0D2F542}"/>
              </a:ext>
            </a:extLst>
          </p:cNvPr>
          <p:cNvSpPr>
            <a:spLocks noGrp="1"/>
          </p:cNvSpPr>
          <p:nvPr>
            <p:ph type="sldNum" sz="quarter" idx="11"/>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3EFC1B77-DB66-4D78-AA67-8F8C24C5B260}" type="slidenum">
              <a:rPr lang="en-US" altLang="en-US">
                <a:solidFill>
                  <a:srgbClr val="045C75"/>
                </a:solidFill>
                <a:latin typeface="Constantia" panose="02030602050306030303" pitchFamily="18" charset="0"/>
              </a:rPr>
              <a:pPr eaLnBrk="1" hangingPunct="1"/>
              <a:t>283</a:t>
            </a:fld>
            <a:endParaRPr lang="en-US" altLang="en-US">
              <a:solidFill>
                <a:srgbClr val="045C75"/>
              </a:solidFill>
              <a:latin typeface="Constantia" panose="02030602050306030303" pitchFamily="18" charset="0"/>
            </a:endParaRPr>
          </a:p>
        </p:txBody>
      </p:sp>
      <p:pic>
        <p:nvPicPr>
          <p:cNvPr id="94213" name="Picture 2">
            <a:extLst>
              <a:ext uri="{FF2B5EF4-FFF2-40B4-BE49-F238E27FC236}">
                <a16:creationId xmlns:a16="http://schemas.microsoft.com/office/drawing/2014/main" id="{FDF8A1DC-95FC-4E53-9D3E-BB492520E8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9801" y="2057401"/>
            <a:ext cx="4010025" cy="336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4214" name="Picture 3">
            <a:extLst>
              <a:ext uri="{FF2B5EF4-FFF2-40B4-BE49-F238E27FC236}">
                <a16:creationId xmlns:a16="http://schemas.microsoft.com/office/drawing/2014/main" id="{8BE9CEC8-0AE8-428B-95C0-BFA1B46D56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00800" y="3581400"/>
            <a:ext cx="3943350" cy="2705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Content Placeholder 1">
            <a:extLst>
              <a:ext uri="{FF2B5EF4-FFF2-40B4-BE49-F238E27FC236}">
                <a16:creationId xmlns:a16="http://schemas.microsoft.com/office/drawing/2014/main" id="{547AFEFE-8D8F-4D80-8BF2-529EFDB31EC4}"/>
              </a:ext>
            </a:extLst>
          </p:cNvPr>
          <p:cNvSpPr>
            <a:spLocks noGrp="1"/>
          </p:cNvSpPr>
          <p:nvPr>
            <p:ph idx="1"/>
          </p:nvPr>
        </p:nvSpPr>
        <p:spPr/>
        <p:txBody>
          <a:bodyPr/>
          <a:lstStyle/>
          <a:p>
            <a:pPr eaLnBrk="1" hangingPunct="1">
              <a:spcBef>
                <a:spcPct val="0"/>
              </a:spcBef>
            </a:pPr>
            <a:r>
              <a:rPr lang="en-US" altLang="en-US"/>
              <a:t>Sử dụng none </a:t>
            </a:r>
            <a:r>
              <a:rPr lang="vi-VN" altLang="en-US"/>
              <a:t>để</a:t>
            </a:r>
            <a:r>
              <a:rPr lang="en-US" altLang="en-US"/>
              <a:t> ẩn thành phần</a:t>
            </a:r>
          </a:p>
        </p:txBody>
      </p:sp>
      <p:sp>
        <p:nvSpPr>
          <p:cNvPr id="3" name="Title 2">
            <a:extLst>
              <a:ext uri="{FF2B5EF4-FFF2-40B4-BE49-F238E27FC236}">
                <a16:creationId xmlns:a16="http://schemas.microsoft.com/office/drawing/2014/main" id="{24C24DD2-96FD-4B68-82A3-BC2DB8892585}"/>
              </a:ext>
            </a:extLst>
          </p:cNvPr>
          <p:cNvSpPr>
            <a:spLocks noGrp="1"/>
          </p:cNvSpPr>
          <p:nvPr>
            <p:ph type="title"/>
          </p:nvPr>
        </p:nvSpPr>
        <p:spPr>
          <a:xfrm>
            <a:off x="1981200" y="0"/>
            <a:ext cx="8458200" cy="666750"/>
          </a:xfrm>
        </p:spPr>
        <p:txBody>
          <a:bodyPr>
            <a:normAutofit fontScale="90000"/>
          </a:bodyPr>
          <a:lstStyle/>
          <a:p>
            <a:pPr>
              <a:defRPr/>
            </a:pPr>
            <a:r>
              <a:rPr lang="vi-VN"/>
              <a:t>Đị</a:t>
            </a:r>
            <a:r>
              <a:rPr lang="en-US"/>
              <a:t>nh dạng cách hiển thị</a:t>
            </a:r>
          </a:p>
        </p:txBody>
      </p:sp>
      <p:sp>
        <p:nvSpPr>
          <p:cNvPr id="4" name="Slide Number Placeholder 3">
            <a:extLst>
              <a:ext uri="{FF2B5EF4-FFF2-40B4-BE49-F238E27FC236}">
                <a16:creationId xmlns:a16="http://schemas.microsoft.com/office/drawing/2014/main" id="{F065533E-DFD9-4E09-B039-A45303B14E42}"/>
              </a:ext>
            </a:extLst>
          </p:cNvPr>
          <p:cNvSpPr>
            <a:spLocks noGrp="1"/>
          </p:cNvSpPr>
          <p:nvPr>
            <p:ph type="sldNum" sz="quarter" idx="11"/>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B66A6EEA-2602-4D9F-947B-34437DE2F199}" type="slidenum">
              <a:rPr lang="en-US" altLang="en-US">
                <a:solidFill>
                  <a:srgbClr val="045C75"/>
                </a:solidFill>
                <a:latin typeface="Constantia" panose="02030602050306030303" pitchFamily="18" charset="0"/>
              </a:rPr>
              <a:pPr eaLnBrk="1" hangingPunct="1"/>
              <a:t>284</a:t>
            </a:fld>
            <a:endParaRPr lang="en-US" altLang="en-US">
              <a:solidFill>
                <a:srgbClr val="045C75"/>
              </a:solidFill>
              <a:latin typeface="Constantia" panose="02030602050306030303" pitchFamily="18" charset="0"/>
            </a:endParaRPr>
          </a:p>
        </p:txBody>
      </p:sp>
      <p:pic>
        <p:nvPicPr>
          <p:cNvPr id="95237" name="Picture 2">
            <a:extLst>
              <a:ext uri="{FF2B5EF4-FFF2-40B4-BE49-F238E27FC236}">
                <a16:creationId xmlns:a16="http://schemas.microsoft.com/office/drawing/2014/main" id="{01B2B241-802A-4F88-8AEA-3ADD307D6A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8400" y="2133600"/>
            <a:ext cx="4857750"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5238" name="Picture 3">
            <a:extLst>
              <a:ext uri="{FF2B5EF4-FFF2-40B4-BE49-F238E27FC236}">
                <a16:creationId xmlns:a16="http://schemas.microsoft.com/office/drawing/2014/main" id="{E2996EA1-F21D-464E-8D5C-02841E349C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91201" y="4343401"/>
            <a:ext cx="4067175" cy="1381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Content Placeholder 1">
            <a:extLst>
              <a:ext uri="{FF2B5EF4-FFF2-40B4-BE49-F238E27FC236}">
                <a16:creationId xmlns:a16="http://schemas.microsoft.com/office/drawing/2014/main" id="{D55F8BE7-C778-4214-93AA-99239AC8265E}"/>
              </a:ext>
            </a:extLst>
          </p:cNvPr>
          <p:cNvSpPr>
            <a:spLocks noGrp="1"/>
          </p:cNvSpPr>
          <p:nvPr>
            <p:ph idx="1"/>
          </p:nvPr>
        </p:nvSpPr>
        <p:spPr/>
        <p:txBody>
          <a:bodyPr/>
          <a:lstStyle/>
          <a:p>
            <a:pPr eaLnBrk="1" hangingPunct="1">
              <a:spcBef>
                <a:spcPct val="0"/>
              </a:spcBef>
            </a:pPr>
            <a:r>
              <a:rPr lang="en-US" altLang="en-US"/>
              <a:t>Sử dụng inline-block </a:t>
            </a:r>
          </a:p>
        </p:txBody>
      </p:sp>
      <p:sp>
        <p:nvSpPr>
          <p:cNvPr id="3" name="Title 2">
            <a:extLst>
              <a:ext uri="{FF2B5EF4-FFF2-40B4-BE49-F238E27FC236}">
                <a16:creationId xmlns:a16="http://schemas.microsoft.com/office/drawing/2014/main" id="{574E82FA-F2E4-4628-8A06-0D35348AA559}"/>
              </a:ext>
            </a:extLst>
          </p:cNvPr>
          <p:cNvSpPr>
            <a:spLocks noGrp="1"/>
          </p:cNvSpPr>
          <p:nvPr>
            <p:ph type="title"/>
          </p:nvPr>
        </p:nvSpPr>
        <p:spPr>
          <a:xfrm>
            <a:off x="1981200" y="0"/>
            <a:ext cx="8458200" cy="666750"/>
          </a:xfrm>
        </p:spPr>
        <p:txBody>
          <a:bodyPr>
            <a:normAutofit fontScale="90000"/>
          </a:bodyPr>
          <a:lstStyle/>
          <a:p>
            <a:pPr>
              <a:defRPr/>
            </a:pPr>
            <a:r>
              <a:rPr lang="vi-VN"/>
              <a:t>Đị</a:t>
            </a:r>
            <a:r>
              <a:rPr lang="en-US"/>
              <a:t>nh dạng cách hiển thị</a:t>
            </a:r>
          </a:p>
        </p:txBody>
      </p:sp>
      <p:sp>
        <p:nvSpPr>
          <p:cNvPr id="4" name="Slide Number Placeholder 3">
            <a:extLst>
              <a:ext uri="{FF2B5EF4-FFF2-40B4-BE49-F238E27FC236}">
                <a16:creationId xmlns:a16="http://schemas.microsoft.com/office/drawing/2014/main" id="{119182B5-77CF-4E12-B2BD-2051C0443C45}"/>
              </a:ext>
            </a:extLst>
          </p:cNvPr>
          <p:cNvSpPr>
            <a:spLocks noGrp="1"/>
          </p:cNvSpPr>
          <p:nvPr>
            <p:ph type="sldNum" sz="quarter" idx="11"/>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4C4CDCE8-DF59-443A-B0AA-DEAE849985EF}" type="slidenum">
              <a:rPr lang="en-US" altLang="en-US">
                <a:solidFill>
                  <a:srgbClr val="045C75"/>
                </a:solidFill>
                <a:latin typeface="Constantia" panose="02030602050306030303" pitchFamily="18" charset="0"/>
              </a:rPr>
              <a:pPr eaLnBrk="1" hangingPunct="1"/>
              <a:t>285</a:t>
            </a:fld>
            <a:endParaRPr lang="en-US" altLang="en-US">
              <a:solidFill>
                <a:srgbClr val="045C75"/>
              </a:solidFill>
              <a:latin typeface="Constantia" panose="02030602050306030303" pitchFamily="18" charset="0"/>
            </a:endParaRPr>
          </a:p>
        </p:txBody>
      </p:sp>
      <p:pic>
        <p:nvPicPr>
          <p:cNvPr id="96261" name="Picture 2">
            <a:extLst>
              <a:ext uri="{FF2B5EF4-FFF2-40B4-BE49-F238E27FC236}">
                <a16:creationId xmlns:a16="http://schemas.microsoft.com/office/drawing/2014/main" id="{2BD0A631-16F4-4496-9B7D-E38F50DC75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7400" y="2057400"/>
            <a:ext cx="5829300" cy="325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6262" name="Picture 3">
            <a:extLst>
              <a:ext uri="{FF2B5EF4-FFF2-40B4-BE49-F238E27FC236}">
                <a16:creationId xmlns:a16="http://schemas.microsoft.com/office/drawing/2014/main" id="{0E393383-B2E1-412A-809B-FD06B050F3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48600" y="3733800"/>
            <a:ext cx="2692400" cy="259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Content Placeholder 1">
            <a:extLst>
              <a:ext uri="{FF2B5EF4-FFF2-40B4-BE49-F238E27FC236}">
                <a16:creationId xmlns:a16="http://schemas.microsoft.com/office/drawing/2014/main" id="{108CAD22-A6DF-460C-96DE-12688F993ADE}"/>
              </a:ext>
            </a:extLst>
          </p:cNvPr>
          <p:cNvSpPr>
            <a:spLocks noGrp="1"/>
          </p:cNvSpPr>
          <p:nvPr>
            <p:ph idx="1"/>
          </p:nvPr>
        </p:nvSpPr>
        <p:spPr/>
        <p:txBody>
          <a:bodyPr/>
          <a:lstStyle/>
          <a:p>
            <a:pPr eaLnBrk="1" hangingPunct="1">
              <a:spcBef>
                <a:spcPct val="0"/>
              </a:spcBef>
            </a:pPr>
            <a:r>
              <a:rPr lang="en-US" altLang="en-US"/>
              <a:t>Sử dụng list-item</a:t>
            </a:r>
          </a:p>
        </p:txBody>
      </p:sp>
      <p:sp>
        <p:nvSpPr>
          <p:cNvPr id="3" name="Title 2">
            <a:extLst>
              <a:ext uri="{FF2B5EF4-FFF2-40B4-BE49-F238E27FC236}">
                <a16:creationId xmlns:a16="http://schemas.microsoft.com/office/drawing/2014/main" id="{94014AD5-D69F-4961-B6BB-6DB9C331028A}"/>
              </a:ext>
            </a:extLst>
          </p:cNvPr>
          <p:cNvSpPr>
            <a:spLocks noGrp="1"/>
          </p:cNvSpPr>
          <p:nvPr>
            <p:ph type="title"/>
          </p:nvPr>
        </p:nvSpPr>
        <p:spPr>
          <a:xfrm>
            <a:off x="1981200" y="0"/>
            <a:ext cx="8458200" cy="666750"/>
          </a:xfrm>
        </p:spPr>
        <p:txBody>
          <a:bodyPr>
            <a:normAutofit fontScale="90000"/>
          </a:bodyPr>
          <a:lstStyle/>
          <a:p>
            <a:pPr>
              <a:defRPr/>
            </a:pPr>
            <a:r>
              <a:rPr lang="vi-VN"/>
              <a:t>Đị</a:t>
            </a:r>
            <a:r>
              <a:rPr lang="en-US"/>
              <a:t>nh dạng cách hiển thị</a:t>
            </a:r>
          </a:p>
        </p:txBody>
      </p:sp>
      <p:sp>
        <p:nvSpPr>
          <p:cNvPr id="4" name="Slide Number Placeholder 3">
            <a:extLst>
              <a:ext uri="{FF2B5EF4-FFF2-40B4-BE49-F238E27FC236}">
                <a16:creationId xmlns:a16="http://schemas.microsoft.com/office/drawing/2014/main" id="{5BD35C72-9447-4CE7-A4FB-CB87DC325ED1}"/>
              </a:ext>
            </a:extLst>
          </p:cNvPr>
          <p:cNvSpPr>
            <a:spLocks noGrp="1"/>
          </p:cNvSpPr>
          <p:nvPr>
            <p:ph type="sldNum" sz="quarter" idx="11"/>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4E525F0F-070E-43FC-8EEB-C5A8D70CBAC2}" type="slidenum">
              <a:rPr lang="en-US" altLang="en-US">
                <a:solidFill>
                  <a:srgbClr val="045C75"/>
                </a:solidFill>
                <a:latin typeface="Constantia" panose="02030602050306030303" pitchFamily="18" charset="0"/>
              </a:rPr>
              <a:pPr eaLnBrk="1" hangingPunct="1"/>
              <a:t>286</a:t>
            </a:fld>
            <a:endParaRPr lang="en-US" altLang="en-US">
              <a:solidFill>
                <a:srgbClr val="045C75"/>
              </a:solidFill>
              <a:latin typeface="Constantia" panose="02030602050306030303" pitchFamily="18" charset="0"/>
            </a:endParaRPr>
          </a:p>
        </p:txBody>
      </p:sp>
      <p:pic>
        <p:nvPicPr>
          <p:cNvPr id="97285" name="Picture 2">
            <a:extLst>
              <a:ext uri="{FF2B5EF4-FFF2-40B4-BE49-F238E27FC236}">
                <a16:creationId xmlns:a16="http://schemas.microsoft.com/office/drawing/2014/main" id="{47A5D376-5471-44F5-907C-08E895780C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2201" y="2209800"/>
            <a:ext cx="6734175" cy="150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7286" name="Picture 3">
            <a:extLst>
              <a:ext uri="{FF2B5EF4-FFF2-40B4-BE49-F238E27FC236}">
                <a16:creationId xmlns:a16="http://schemas.microsoft.com/office/drawing/2014/main" id="{F0107F0F-8891-4528-8272-EBB2A9DD6E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6801" y="4191000"/>
            <a:ext cx="3857625" cy="165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Content Placeholder 1">
            <a:extLst>
              <a:ext uri="{FF2B5EF4-FFF2-40B4-BE49-F238E27FC236}">
                <a16:creationId xmlns:a16="http://schemas.microsoft.com/office/drawing/2014/main" id="{EE9EBCC0-56F7-4D68-AAC0-22E16E4A9981}"/>
              </a:ext>
            </a:extLst>
          </p:cNvPr>
          <p:cNvSpPr>
            <a:spLocks noGrp="1"/>
          </p:cNvSpPr>
          <p:nvPr>
            <p:ph idx="1"/>
          </p:nvPr>
        </p:nvSpPr>
        <p:spPr/>
        <p:txBody>
          <a:bodyPr/>
          <a:lstStyle/>
          <a:p>
            <a:pPr eaLnBrk="1" hangingPunct="1">
              <a:spcBef>
                <a:spcPct val="0"/>
              </a:spcBef>
            </a:pPr>
            <a:endParaRPr lang="en-US" altLang="en-US"/>
          </a:p>
        </p:txBody>
      </p:sp>
      <p:sp>
        <p:nvSpPr>
          <p:cNvPr id="3" name="Title 2">
            <a:extLst>
              <a:ext uri="{FF2B5EF4-FFF2-40B4-BE49-F238E27FC236}">
                <a16:creationId xmlns:a16="http://schemas.microsoft.com/office/drawing/2014/main" id="{04583DE0-B1DE-4874-A6AB-E689949214FD}"/>
              </a:ext>
            </a:extLst>
          </p:cNvPr>
          <p:cNvSpPr>
            <a:spLocks noGrp="1"/>
          </p:cNvSpPr>
          <p:nvPr>
            <p:ph type="title"/>
          </p:nvPr>
        </p:nvSpPr>
        <p:spPr>
          <a:xfrm>
            <a:off x="1981200" y="0"/>
            <a:ext cx="8458200" cy="666750"/>
          </a:xfrm>
        </p:spPr>
        <p:txBody>
          <a:bodyPr>
            <a:normAutofit fontScale="90000"/>
          </a:bodyPr>
          <a:lstStyle/>
          <a:p>
            <a:pPr>
              <a:defRPr/>
            </a:pPr>
            <a:r>
              <a:rPr lang="en-US"/>
              <a:t>Thông tin xác </a:t>
            </a:r>
            <a:r>
              <a:rPr lang="vi-VN"/>
              <a:t>đị</a:t>
            </a:r>
            <a:r>
              <a:rPr lang="en-US"/>
              <a:t>nh vị trí</a:t>
            </a:r>
          </a:p>
        </p:txBody>
      </p:sp>
      <p:sp>
        <p:nvSpPr>
          <p:cNvPr id="4" name="Slide Number Placeholder 3">
            <a:extLst>
              <a:ext uri="{FF2B5EF4-FFF2-40B4-BE49-F238E27FC236}">
                <a16:creationId xmlns:a16="http://schemas.microsoft.com/office/drawing/2014/main" id="{3296485E-2FD8-4151-B333-94EB0B987E07}"/>
              </a:ext>
            </a:extLst>
          </p:cNvPr>
          <p:cNvSpPr>
            <a:spLocks noGrp="1"/>
          </p:cNvSpPr>
          <p:nvPr>
            <p:ph type="sldNum" sz="quarter" idx="11"/>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3B39F6D5-797C-45E9-A851-3BDE4D67E493}" type="slidenum">
              <a:rPr lang="en-US" altLang="en-US">
                <a:solidFill>
                  <a:srgbClr val="045C75"/>
                </a:solidFill>
                <a:latin typeface="Constantia" panose="02030602050306030303" pitchFamily="18" charset="0"/>
              </a:rPr>
              <a:pPr eaLnBrk="1" hangingPunct="1"/>
              <a:t>287</a:t>
            </a:fld>
            <a:endParaRPr lang="en-US" altLang="en-US">
              <a:solidFill>
                <a:srgbClr val="045C75"/>
              </a:solidFill>
              <a:latin typeface="Constantia" panose="02030602050306030303" pitchFamily="18" charset="0"/>
            </a:endParaRPr>
          </a:p>
        </p:txBody>
      </p:sp>
      <p:pic>
        <p:nvPicPr>
          <p:cNvPr id="98309" name="Picture 2">
            <a:extLst>
              <a:ext uri="{FF2B5EF4-FFF2-40B4-BE49-F238E27FC236}">
                <a16:creationId xmlns:a16="http://schemas.microsoft.com/office/drawing/2014/main" id="{B9E01373-5B8A-4106-9C98-6D16309290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8400" y="1828800"/>
            <a:ext cx="7086600" cy="438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Content Placeholder 1">
            <a:extLst>
              <a:ext uri="{FF2B5EF4-FFF2-40B4-BE49-F238E27FC236}">
                <a16:creationId xmlns:a16="http://schemas.microsoft.com/office/drawing/2014/main" id="{2E9F8914-7FD3-4B22-9F80-68F5C798902A}"/>
              </a:ext>
            </a:extLst>
          </p:cNvPr>
          <p:cNvSpPr>
            <a:spLocks noGrp="1"/>
          </p:cNvSpPr>
          <p:nvPr>
            <p:ph idx="1"/>
          </p:nvPr>
        </p:nvSpPr>
        <p:spPr/>
        <p:txBody>
          <a:bodyPr/>
          <a:lstStyle/>
          <a:p>
            <a:pPr eaLnBrk="1" hangingPunct="1">
              <a:spcBef>
                <a:spcPct val="0"/>
              </a:spcBef>
            </a:pPr>
            <a:r>
              <a:rPr lang="en-US" altLang="en-US"/>
              <a:t>Giá trị thuộc tính postion</a:t>
            </a:r>
          </a:p>
        </p:txBody>
      </p:sp>
      <p:sp>
        <p:nvSpPr>
          <p:cNvPr id="3" name="Title 2">
            <a:extLst>
              <a:ext uri="{FF2B5EF4-FFF2-40B4-BE49-F238E27FC236}">
                <a16:creationId xmlns:a16="http://schemas.microsoft.com/office/drawing/2014/main" id="{CD3C6528-83B0-47F9-9737-3BDB967120EF}"/>
              </a:ext>
            </a:extLst>
          </p:cNvPr>
          <p:cNvSpPr>
            <a:spLocks noGrp="1"/>
          </p:cNvSpPr>
          <p:nvPr>
            <p:ph type="title"/>
          </p:nvPr>
        </p:nvSpPr>
        <p:spPr>
          <a:xfrm>
            <a:off x="1981200" y="0"/>
            <a:ext cx="8458200" cy="666750"/>
          </a:xfrm>
        </p:spPr>
        <p:txBody>
          <a:bodyPr>
            <a:normAutofit fontScale="90000"/>
          </a:bodyPr>
          <a:lstStyle/>
          <a:p>
            <a:pPr>
              <a:defRPr/>
            </a:pPr>
            <a:r>
              <a:rPr lang="en-US"/>
              <a:t>Thông tin xác </a:t>
            </a:r>
            <a:r>
              <a:rPr lang="vi-VN"/>
              <a:t>đị</a:t>
            </a:r>
            <a:r>
              <a:rPr lang="en-US"/>
              <a:t>nh vị trí</a:t>
            </a:r>
          </a:p>
        </p:txBody>
      </p:sp>
      <p:sp>
        <p:nvSpPr>
          <p:cNvPr id="4" name="Slide Number Placeholder 3">
            <a:extLst>
              <a:ext uri="{FF2B5EF4-FFF2-40B4-BE49-F238E27FC236}">
                <a16:creationId xmlns:a16="http://schemas.microsoft.com/office/drawing/2014/main" id="{19919FF2-E442-45B4-B8EB-52B61D27C3E7}"/>
              </a:ext>
            </a:extLst>
          </p:cNvPr>
          <p:cNvSpPr>
            <a:spLocks noGrp="1"/>
          </p:cNvSpPr>
          <p:nvPr>
            <p:ph type="sldNum" sz="quarter" idx="11"/>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FCB390C4-D302-4846-A6E6-90B63DF8EBAB}" type="slidenum">
              <a:rPr lang="en-US" altLang="en-US">
                <a:solidFill>
                  <a:srgbClr val="045C75"/>
                </a:solidFill>
                <a:latin typeface="Constantia" panose="02030602050306030303" pitchFamily="18" charset="0"/>
              </a:rPr>
              <a:pPr eaLnBrk="1" hangingPunct="1"/>
              <a:t>288</a:t>
            </a:fld>
            <a:endParaRPr lang="en-US" altLang="en-US">
              <a:solidFill>
                <a:srgbClr val="045C75"/>
              </a:solidFill>
              <a:latin typeface="Constantia" panose="02030602050306030303" pitchFamily="18" charset="0"/>
            </a:endParaRPr>
          </a:p>
        </p:txBody>
      </p:sp>
      <p:pic>
        <p:nvPicPr>
          <p:cNvPr id="99333" name="Picture 2">
            <a:extLst>
              <a:ext uri="{FF2B5EF4-FFF2-40B4-BE49-F238E27FC236}">
                <a16:creationId xmlns:a16="http://schemas.microsoft.com/office/drawing/2014/main" id="{91DCB805-4924-4E10-BE79-D939C811D5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4600" y="1981201"/>
            <a:ext cx="6762750" cy="3762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Content Placeholder 1">
            <a:extLst>
              <a:ext uri="{FF2B5EF4-FFF2-40B4-BE49-F238E27FC236}">
                <a16:creationId xmlns:a16="http://schemas.microsoft.com/office/drawing/2014/main" id="{DB5B1B80-95E7-4FD8-8598-1F420E293829}"/>
              </a:ext>
            </a:extLst>
          </p:cNvPr>
          <p:cNvSpPr>
            <a:spLocks noGrp="1"/>
          </p:cNvSpPr>
          <p:nvPr>
            <p:ph idx="1"/>
          </p:nvPr>
        </p:nvSpPr>
        <p:spPr/>
        <p:txBody>
          <a:bodyPr/>
          <a:lstStyle/>
          <a:p>
            <a:pPr eaLnBrk="1" hangingPunct="1">
              <a:spcBef>
                <a:spcPct val="0"/>
              </a:spcBef>
            </a:pPr>
            <a:r>
              <a:rPr lang="en-US" altLang="en-US"/>
              <a:t>Thiết lập vị trí thành phần theo vị trí t</a:t>
            </a:r>
            <a:r>
              <a:rPr lang="vi-VN" altLang="en-US"/>
              <a:t>ươ</a:t>
            </a:r>
            <a:r>
              <a:rPr lang="en-US" altLang="en-US"/>
              <a:t>ng </a:t>
            </a:r>
            <a:r>
              <a:rPr lang="vi-VN" altLang="en-US"/>
              <a:t>đố</a:t>
            </a:r>
            <a:r>
              <a:rPr lang="en-US" altLang="en-US"/>
              <a:t>i</a:t>
            </a:r>
          </a:p>
        </p:txBody>
      </p:sp>
      <p:sp>
        <p:nvSpPr>
          <p:cNvPr id="3" name="Title 2">
            <a:extLst>
              <a:ext uri="{FF2B5EF4-FFF2-40B4-BE49-F238E27FC236}">
                <a16:creationId xmlns:a16="http://schemas.microsoft.com/office/drawing/2014/main" id="{AF4CB64A-1D03-4D19-9756-1F07294A3659}"/>
              </a:ext>
            </a:extLst>
          </p:cNvPr>
          <p:cNvSpPr>
            <a:spLocks noGrp="1"/>
          </p:cNvSpPr>
          <p:nvPr>
            <p:ph type="title"/>
          </p:nvPr>
        </p:nvSpPr>
        <p:spPr>
          <a:xfrm>
            <a:off x="1981200" y="0"/>
            <a:ext cx="8458200" cy="666750"/>
          </a:xfrm>
        </p:spPr>
        <p:txBody>
          <a:bodyPr>
            <a:normAutofit fontScale="90000"/>
          </a:bodyPr>
          <a:lstStyle/>
          <a:p>
            <a:pPr>
              <a:defRPr/>
            </a:pPr>
            <a:r>
              <a:rPr lang="en-US"/>
              <a:t>Thông tin xác </a:t>
            </a:r>
            <a:r>
              <a:rPr lang="vi-VN"/>
              <a:t>đị</a:t>
            </a:r>
            <a:r>
              <a:rPr lang="en-US"/>
              <a:t>nh vị trí</a:t>
            </a:r>
          </a:p>
        </p:txBody>
      </p:sp>
      <p:sp>
        <p:nvSpPr>
          <p:cNvPr id="4" name="Slide Number Placeholder 3">
            <a:extLst>
              <a:ext uri="{FF2B5EF4-FFF2-40B4-BE49-F238E27FC236}">
                <a16:creationId xmlns:a16="http://schemas.microsoft.com/office/drawing/2014/main" id="{707E7F4A-5A51-4927-B23F-46DE1136134E}"/>
              </a:ext>
            </a:extLst>
          </p:cNvPr>
          <p:cNvSpPr>
            <a:spLocks noGrp="1"/>
          </p:cNvSpPr>
          <p:nvPr>
            <p:ph type="sldNum" sz="quarter" idx="11"/>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65A3F2B3-1C06-4C22-8D06-6F8E73D2C9FB}" type="slidenum">
              <a:rPr lang="en-US" altLang="en-US">
                <a:solidFill>
                  <a:srgbClr val="045C75"/>
                </a:solidFill>
                <a:latin typeface="Constantia" panose="02030602050306030303" pitchFamily="18" charset="0"/>
              </a:rPr>
              <a:pPr eaLnBrk="1" hangingPunct="1"/>
              <a:t>289</a:t>
            </a:fld>
            <a:endParaRPr lang="en-US" altLang="en-US">
              <a:solidFill>
                <a:srgbClr val="045C75"/>
              </a:solidFill>
              <a:latin typeface="Constantia" panose="02030602050306030303" pitchFamily="18" charset="0"/>
            </a:endParaRPr>
          </a:p>
        </p:txBody>
      </p:sp>
      <p:pic>
        <p:nvPicPr>
          <p:cNvPr id="100357" name="Picture 3">
            <a:extLst>
              <a:ext uri="{FF2B5EF4-FFF2-40B4-BE49-F238E27FC236}">
                <a16:creationId xmlns:a16="http://schemas.microsoft.com/office/drawing/2014/main" id="{B3E4E0AD-44D1-4BA6-9BC9-29D67A6F48A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29000" y="2057400"/>
            <a:ext cx="3333750" cy="306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0358" name="Picture 4">
            <a:extLst>
              <a:ext uri="{FF2B5EF4-FFF2-40B4-BE49-F238E27FC236}">
                <a16:creationId xmlns:a16="http://schemas.microsoft.com/office/drawing/2014/main" id="{28C6F49A-84AB-4022-B55B-A6C7AAD1DE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1001" y="5029201"/>
            <a:ext cx="5095875" cy="162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4827E28-4652-4B9F-B4DE-C3420CB1C9F3}"/>
              </a:ext>
            </a:extLst>
          </p:cNvPr>
          <p:cNvSpPr>
            <a:spLocks noGrp="1"/>
          </p:cNvSpPr>
          <p:nvPr>
            <p:ph idx="1"/>
          </p:nvPr>
        </p:nvSpPr>
        <p:spPr/>
        <p:txBody>
          <a:bodyPr/>
          <a:lstStyle/>
          <a:p>
            <a:pPr>
              <a:spcBef>
                <a:spcPct val="0"/>
              </a:spcBef>
            </a:pPr>
            <a:r>
              <a:rPr lang="en-US" altLang="en-US"/>
              <a:t>Cú pháp chung của URL:</a:t>
            </a:r>
          </a:p>
          <a:p>
            <a:pPr algn="ctr">
              <a:spcBef>
                <a:spcPct val="0"/>
              </a:spcBef>
              <a:buNone/>
            </a:pPr>
            <a:r>
              <a:rPr lang="en-US" altLang="en-US" sz="2400" b="1"/>
              <a:t>protocol://host_name[:port_num][/path][/file_name]</a:t>
            </a:r>
            <a:endParaRPr lang="en-US" altLang="en-US" sz="2400"/>
          </a:p>
          <a:p>
            <a:endParaRPr lang="en-US"/>
          </a:p>
        </p:txBody>
      </p:sp>
      <p:sp>
        <p:nvSpPr>
          <p:cNvPr id="3" name="Title 2">
            <a:extLst>
              <a:ext uri="{FF2B5EF4-FFF2-40B4-BE49-F238E27FC236}">
                <a16:creationId xmlns:a16="http://schemas.microsoft.com/office/drawing/2014/main" id="{A4DE5019-29AD-4BAA-AD54-05C22C58D415}"/>
              </a:ext>
            </a:extLst>
          </p:cNvPr>
          <p:cNvSpPr>
            <a:spLocks noGrp="1"/>
          </p:cNvSpPr>
          <p:nvPr>
            <p:ph type="title"/>
          </p:nvPr>
        </p:nvSpPr>
        <p:spPr/>
        <p:txBody>
          <a:bodyPr/>
          <a:lstStyle/>
          <a:p>
            <a:r>
              <a:rPr lang="vi-VN"/>
              <a:t>URL </a:t>
            </a:r>
            <a:r>
              <a:rPr lang="en-US"/>
              <a:t>- </a:t>
            </a:r>
            <a:r>
              <a:rPr lang="vi-VN"/>
              <a:t>định vị </a:t>
            </a:r>
            <a:r>
              <a:rPr lang="en-US"/>
              <a:t>các tài nguyên Internet (tt)</a:t>
            </a:r>
          </a:p>
        </p:txBody>
      </p:sp>
      <p:pic>
        <p:nvPicPr>
          <p:cNvPr id="4" name="Picture 2">
            <a:extLst>
              <a:ext uri="{FF2B5EF4-FFF2-40B4-BE49-F238E27FC236}">
                <a16:creationId xmlns:a16="http://schemas.microsoft.com/office/drawing/2014/main" id="{7EDA0593-F914-4DF3-B0BA-4803413C6DE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7188" t="73958" r="14063" b="11458"/>
          <a:stretch>
            <a:fillRect/>
          </a:stretch>
        </p:blipFill>
        <p:spPr bwMode="auto">
          <a:xfrm>
            <a:off x="1676400" y="2362200"/>
            <a:ext cx="9144000"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73907178"/>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Content Placeholder 1">
            <a:extLst>
              <a:ext uri="{FF2B5EF4-FFF2-40B4-BE49-F238E27FC236}">
                <a16:creationId xmlns:a16="http://schemas.microsoft.com/office/drawing/2014/main" id="{23659619-AA89-4417-9EAF-D51AE492BD1E}"/>
              </a:ext>
            </a:extLst>
          </p:cNvPr>
          <p:cNvSpPr>
            <a:spLocks noGrp="1"/>
          </p:cNvSpPr>
          <p:nvPr>
            <p:ph idx="1"/>
          </p:nvPr>
        </p:nvSpPr>
        <p:spPr/>
        <p:txBody>
          <a:bodyPr/>
          <a:lstStyle/>
          <a:p>
            <a:pPr eaLnBrk="1" hangingPunct="1">
              <a:spcBef>
                <a:spcPct val="0"/>
              </a:spcBef>
            </a:pPr>
            <a:r>
              <a:rPr lang="en-US" altLang="en-US"/>
              <a:t>Thiết lập vị trí thành phần theo vị trí tuyệt </a:t>
            </a:r>
            <a:r>
              <a:rPr lang="vi-VN" altLang="en-US"/>
              <a:t>đố</a:t>
            </a:r>
            <a:r>
              <a:rPr lang="en-US" altLang="en-US"/>
              <a:t>i</a:t>
            </a:r>
          </a:p>
        </p:txBody>
      </p:sp>
      <p:sp>
        <p:nvSpPr>
          <p:cNvPr id="3" name="Title 2">
            <a:extLst>
              <a:ext uri="{FF2B5EF4-FFF2-40B4-BE49-F238E27FC236}">
                <a16:creationId xmlns:a16="http://schemas.microsoft.com/office/drawing/2014/main" id="{6964F8A8-CCCD-4022-853B-A040463C21F4}"/>
              </a:ext>
            </a:extLst>
          </p:cNvPr>
          <p:cNvSpPr>
            <a:spLocks noGrp="1"/>
          </p:cNvSpPr>
          <p:nvPr>
            <p:ph type="title"/>
          </p:nvPr>
        </p:nvSpPr>
        <p:spPr>
          <a:xfrm>
            <a:off x="1981200" y="0"/>
            <a:ext cx="8458200" cy="666750"/>
          </a:xfrm>
        </p:spPr>
        <p:txBody>
          <a:bodyPr>
            <a:normAutofit fontScale="90000"/>
          </a:bodyPr>
          <a:lstStyle/>
          <a:p>
            <a:pPr>
              <a:defRPr/>
            </a:pPr>
            <a:r>
              <a:rPr lang="en-US"/>
              <a:t>Thông tin xác </a:t>
            </a:r>
            <a:r>
              <a:rPr lang="vi-VN"/>
              <a:t>đị</a:t>
            </a:r>
            <a:r>
              <a:rPr lang="en-US"/>
              <a:t>nh vị trí</a:t>
            </a:r>
          </a:p>
        </p:txBody>
      </p:sp>
      <p:sp>
        <p:nvSpPr>
          <p:cNvPr id="4" name="Slide Number Placeholder 3">
            <a:extLst>
              <a:ext uri="{FF2B5EF4-FFF2-40B4-BE49-F238E27FC236}">
                <a16:creationId xmlns:a16="http://schemas.microsoft.com/office/drawing/2014/main" id="{004C4A5A-4966-46B3-98A1-FC08EB3116B2}"/>
              </a:ext>
            </a:extLst>
          </p:cNvPr>
          <p:cNvSpPr>
            <a:spLocks noGrp="1"/>
          </p:cNvSpPr>
          <p:nvPr>
            <p:ph type="sldNum" sz="quarter" idx="11"/>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B4849FB1-A9AB-443A-957A-4269CE11A575}" type="slidenum">
              <a:rPr lang="en-US" altLang="en-US">
                <a:solidFill>
                  <a:srgbClr val="045C75"/>
                </a:solidFill>
                <a:latin typeface="Constantia" panose="02030602050306030303" pitchFamily="18" charset="0"/>
              </a:rPr>
              <a:pPr eaLnBrk="1" hangingPunct="1"/>
              <a:t>290</a:t>
            </a:fld>
            <a:endParaRPr lang="en-US" altLang="en-US">
              <a:solidFill>
                <a:srgbClr val="045C75"/>
              </a:solidFill>
              <a:latin typeface="Constantia" panose="02030602050306030303" pitchFamily="18" charset="0"/>
            </a:endParaRPr>
          </a:p>
        </p:txBody>
      </p:sp>
      <p:pic>
        <p:nvPicPr>
          <p:cNvPr id="101381" name="Picture 2">
            <a:extLst>
              <a:ext uri="{FF2B5EF4-FFF2-40B4-BE49-F238E27FC236}">
                <a16:creationId xmlns:a16="http://schemas.microsoft.com/office/drawing/2014/main" id="{0010CDB0-39F0-4D6D-B745-0460A7AD9E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8401" y="1847850"/>
            <a:ext cx="6753225" cy="316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Content Placeholder 1">
            <a:extLst>
              <a:ext uri="{FF2B5EF4-FFF2-40B4-BE49-F238E27FC236}">
                <a16:creationId xmlns:a16="http://schemas.microsoft.com/office/drawing/2014/main" id="{86883173-85E2-4D1D-99FD-BFBA8DDDF0E8}"/>
              </a:ext>
            </a:extLst>
          </p:cNvPr>
          <p:cNvSpPr>
            <a:spLocks noGrp="1"/>
          </p:cNvSpPr>
          <p:nvPr>
            <p:ph idx="1"/>
          </p:nvPr>
        </p:nvSpPr>
        <p:spPr/>
        <p:txBody>
          <a:bodyPr/>
          <a:lstStyle/>
          <a:p>
            <a:pPr eaLnBrk="1" hangingPunct="1">
              <a:spcBef>
                <a:spcPct val="0"/>
              </a:spcBef>
            </a:pPr>
            <a:r>
              <a:rPr lang="en-US" altLang="en-US"/>
              <a:t>Giá trị thuộc tính clip</a:t>
            </a:r>
          </a:p>
        </p:txBody>
      </p:sp>
      <p:sp>
        <p:nvSpPr>
          <p:cNvPr id="3" name="Title 2">
            <a:extLst>
              <a:ext uri="{FF2B5EF4-FFF2-40B4-BE49-F238E27FC236}">
                <a16:creationId xmlns:a16="http://schemas.microsoft.com/office/drawing/2014/main" id="{B12355DE-43F0-4882-8EE5-FF36E5683751}"/>
              </a:ext>
            </a:extLst>
          </p:cNvPr>
          <p:cNvSpPr>
            <a:spLocks noGrp="1"/>
          </p:cNvSpPr>
          <p:nvPr>
            <p:ph type="title"/>
          </p:nvPr>
        </p:nvSpPr>
        <p:spPr>
          <a:xfrm>
            <a:off x="1981200" y="0"/>
            <a:ext cx="8458200" cy="666750"/>
          </a:xfrm>
        </p:spPr>
        <p:txBody>
          <a:bodyPr>
            <a:normAutofit fontScale="90000"/>
          </a:bodyPr>
          <a:lstStyle/>
          <a:p>
            <a:pPr>
              <a:defRPr/>
            </a:pPr>
            <a:r>
              <a:rPr lang="en-US"/>
              <a:t>Thông tin xác </a:t>
            </a:r>
            <a:r>
              <a:rPr lang="vi-VN"/>
              <a:t>đị</a:t>
            </a:r>
            <a:r>
              <a:rPr lang="en-US"/>
              <a:t>nh vị trí</a:t>
            </a:r>
          </a:p>
        </p:txBody>
      </p:sp>
      <p:sp>
        <p:nvSpPr>
          <p:cNvPr id="4" name="Slide Number Placeholder 3">
            <a:extLst>
              <a:ext uri="{FF2B5EF4-FFF2-40B4-BE49-F238E27FC236}">
                <a16:creationId xmlns:a16="http://schemas.microsoft.com/office/drawing/2014/main" id="{68F4A78E-4BAC-4410-BA37-04E7E5682593}"/>
              </a:ext>
            </a:extLst>
          </p:cNvPr>
          <p:cNvSpPr>
            <a:spLocks noGrp="1"/>
          </p:cNvSpPr>
          <p:nvPr>
            <p:ph type="sldNum" sz="quarter" idx="11"/>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BC0F2BE9-D1EC-4714-848C-D3ED4F4B8A9D}" type="slidenum">
              <a:rPr lang="en-US" altLang="en-US">
                <a:solidFill>
                  <a:srgbClr val="045C75"/>
                </a:solidFill>
                <a:latin typeface="Constantia" panose="02030602050306030303" pitchFamily="18" charset="0"/>
              </a:rPr>
              <a:pPr eaLnBrk="1" hangingPunct="1"/>
              <a:t>291</a:t>
            </a:fld>
            <a:endParaRPr lang="en-US" altLang="en-US">
              <a:solidFill>
                <a:srgbClr val="045C75"/>
              </a:solidFill>
              <a:latin typeface="Constantia" panose="02030602050306030303" pitchFamily="18" charset="0"/>
            </a:endParaRPr>
          </a:p>
        </p:txBody>
      </p:sp>
      <p:pic>
        <p:nvPicPr>
          <p:cNvPr id="102405" name="Picture 2">
            <a:extLst>
              <a:ext uri="{FF2B5EF4-FFF2-40B4-BE49-F238E27FC236}">
                <a16:creationId xmlns:a16="http://schemas.microsoft.com/office/drawing/2014/main" id="{3AC6A510-4C90-4BE8-AF29-1F8E03A7AB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0800" y="2133600"/>
            <a:ext cx="69151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06" name="Picture 3">
            <a:extLst>
              <a:ext uri="{FF2B5EF4-FFF2-40B4-BE49-F238E27FC236}">
                <a16:creationId xmlns:a16="http://schemas.microsoft.com/office/drawing/2014/main" id="{ECE22057-5EC6-4A8E-A80F-390AA48506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56769" y="3786982"/>
            <a:ext cx="6915150" cy="1704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Content Placeholder 1">
            <a:extLst>
              <a:ext uri="{FF2B5EF4-FFF2-40B4-BE49-F238E27FC236}">
                <a16:creationId xmlns:a16="http://schemas.microsoft.com/office/drawing/2014/main" id="{534EC9C4-14DC-461E-9009-C4716496DDB1}"/>
              </a:ext>
            </a:extLst>
          </p:cNvPr>
          <p:cNvSpPr>
            <a:spLocks noGrp="1"/>
          </p:cNvSpPr>
          <p:nvPr>
            <p:ph idx="1"/>
          </p:nvPr>
        </p:nvSpPr>
        <p:spPr/>
        <p:txBody>
          <a:bodyPr/>
          <a:lstStyle/>
          <a:p>
            <a:pPr eaLnBrk="1" hangingPunct="1">
              <a:spcBef>
                <a:spcPct val="0"/>
              </a:spcBef>
            </a:pPr>
            <a:r>
              <a:rPr lang="en-US" altLang="en-US" dirty="0" err="1"/>
              <a:t>Giá</a:t>
            </a:r>
            <a:r>
              <a:rPr lang="en-US" altLang="en-US" dirty="0"/>
              <a:t> </a:t>
            </a:r>
            <a:r>
              <a:rPr lang="en-US" altLang="en-US" dirty="0" err="1"/>
              <a:t>trị</a:t>
            </a:r>
            <a:r>
              <a:rPr lang="en-US" altLang="en-US" dirty="0"/>
              <a:t> </a:t>
            </a:r>
            <a:r>
              <a:rPr lang="en-US" altLang="en-US" dirty="0" err="1"/>
              <a:t>thuộc</a:t>
            </a:r>
            <a:r>
              <a:rPr lang="en-US" altLang="en-US" dirty="0"/>
              <a:t> </a:t>
            </a:r>
            <a:r>
              <a:rPr lang="en-US" altLang="en-US" dirty="0" err="1"/>
              <a:t>tính</a:t>
            </a:r>
            <a:r>
              <a:rPr lang="en-US" altLang="en-US" dirty="0"/>
              <a:t> </a:t>
            </a:r>
            <a:r>
              <a:rPr lang="en-US" altLang="en-US" b="1" dirty="0">
                <a:solidFill>
                  <a:srgbClr val="FF0000"/>
                </a:solidFill>
              </a:rPr>
              <a:t>overflow</a:t>
            </a:r>
          </a:p>
        </p:txBody>
      </p:sp>
      <p:sp>
        <p:nvSpPr>
          <p:cNvPr id="3" name="Title 2">
            <a:extLst>
              <a:ext uri="{FF2B5EF4-FFF2-40B4-BE49-F238E27FC236}">
                <a16:creationId xmlns:a16="http://schemas.microsoft.com/office/drawing/2014/main" id="{B0FFCC9B-A877-41C5-9F15-3B04292AD093}"/>
              </a:ext>
            </a:extLst>
          </p:cNvPr>
          <p:cNvSpPr>
            <a:spLocks noGrp="1"/>
          </p:cNvSpPr>
          <p:nvPr>
            <p:ph type="title"/>
          </p:nvPr>
        </p:nvSpPr>
        <p:spPr>
          <a:xfrm>
            <a:off x="1981200" y="0"/>
            <a:ext cx="8458200" cy="666750"/>
          </a:xfrm>
        </p:spPr>
        <p:txBody>
          <a:bodyPr>
            <a:normAutofit fontScale="90000"/>
          </a:bodyPr>
          <a:lstStyle/>
          <a:p>
            <a:pPr>
              <a:defRPr/>
            </a:pPr>
            <a:r>
              <a:rPr lang="en-US"/>
              <a:t>Thông tin xác </a:t>
            </a:r>
            <a:r>
              <a:rPr lang="vi-VN"/>
              <a:t>đị</a:t>
            </a:r>
            <a:r>
              <a:rPr lang="en-US"/>
              <a:t>nh vị trí</a:t>
            </a:r>
          </a:p>
        </p:txBody>
      </p:sp>
      <p:sp>
        <p:nvSpPr>
          <p:cNvPr id="4" name="Slide Number Placeholder 3">
            <a:extLst>
              <a:ext uri="{FF2B5EF4-FFF2-40B4-BE49-F238E27FC236}">
                <a16:creationId xmlns:a16="http://schemas.microsoft.com/office/drawing/2014/main" id="{4C0E90B7-56A4-4586-80B3-382D594C60D8}"/>
              </a:ext>
            </a:extLst>
          </p:cNvPr>
          <p:cNvSpPr>
            <a:spLocks noGrp="1"/>
          </p:cNvSpPr>
          <p:nvPr>
            <p:ph type="sldNum" sz="quarter" idx="11"/>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6F806F9D-B25C-427A-BF09-CB0CE2D9A157}" type="slidenum">
              <a:rPr lang="en-US" altLang="en-US">
                <a:solidFill>
                  <a:srgbClr val="045C75"/>
                </a:solidFill>
                <a:latin typeface="Constantia" panose="02030602050306030303" pitchFamily="18" charset="0"/>
              </a:rPr>
              <a:pPr eaLnBrk="1" hangingPunct="1"/>
              <a:t>292</a:t>
            </a:fld>
            <a:endParaRPr lang="en-US" altLang="en-US">
              <a:solidFill>
                <a:srgbClr val="045C75"/>
              </a:solidFill>
              <a:latin typeface="Constantia" panose="02030602050306030303" pitchFamily="18" charset="0"/>
            </a:endParaRPr>
          </a:p>
        </p:txBody>
      </p:sp>
      <p:pic>
        <p:nvPicPr>
          <p:cNvPr id="103429" name="Picture 2">
            <a:extLst>
              <a:ext uri="{FF2B5EF4-FFF2-40B4-BE49-F238E27FC236}">
                <a16:creationId xmlns:a16="http://schemas.microsoft.com/office/drawing/2014/main" id="{F019D453-1A42-4CD7-9733-A28436E525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5601" y="2033588"/>
            <a:ext cx="6891423" cy="279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Content Placeholder 1">
            <a:extLst>
              <a:ext uri="{FF2B5EF4-FFF2-40B4-BE49-F238E27FC236}">
                <a16:creationId xmlns:a16="http://schemas.microsoft.com/office/drawing/2014/main" id="{94E878A1-A43C-4C92-8A34-F11652B22658}"/>
              </a:ext>
            </a:extLst>
          </p:cNvPr>
          <p:cNvSpPr>
            <a:spLocks noGrp="1"/>
          </p:cNvSpPr>
          <p:nvPr>
            <p:ph idx="1"/>
          </p:nvPr>
        </p:nvSpPr>
        <p:spPr/>
        <p:txBody>
          <a:bodyPr/>
          <a:lstStyle/>
          <a:p>
            <a:pPr eaLnBrk="1" hangingPunct="1">
              <a:spcBef>
                <a:spcPct val="0"/>
              </a:spcBef>
            </a:pPr>
            <a:endParaRPr lang="en-US" altLang="en-US"/>
          </a:p>
        </p:txBody>
      </p:sp>
      <p:sp>
        <p:nvSpPr>
          <p:cNvPr id="3" name="Title 2">
            <a:extLst>
              <a:ext uri="{FF2B5EF4-FFF2-40B4-BE49-F238E27FC236}">
                <a16:creationId xmlns:a16="http://schemas.microsoft.com/office/drawing/2014/main" id="{4DB25915-8F5E-4A22-A0D3-F365477BF917}"/>
              </a:ext>
            </a:extLst>
          </p:cNvPr>
          <p:cNvSpPr>
            <a:spLocks noGrp="1"/>
          </p:cNvSpPr>
          <p:nvPr>
            <p:ph type="title"/>
          </p:nvPr>
        </p:nvSpPr>
        <p:spPr>
          <a:xfrm>
            <a:off x="1981200" y="0"/>
            <a:ext cx="8458200" cy="666750"/>
          </a:xfrm>
        </p:spPr>
        <p:txBody>
          <a:bodyPr>
            <a:normAutofit fontScale="90000"/>
          </a:bodyPr>
          <a:lstStyle/>
          <a:p>
            <a:pPr>
              <a:defRPr/>
            </a:pPr>
            <a:r>
              <a:rPr lang="en-US"/>
              <a:t>Thông tin xác </a:t>
            </a:r>
            <a:r>
              <a:rPr lang="vi-VN"/>
              <a:t>đị</a:t>
            </a:r>
            <a:r>
              <a:rPr lang="en-US"/>
              <a:t>nh vị trí</a:t>
            </a:r>
          </a:p>
        </p:txBody>
      </p:sp>
      <p:sp>
        <p:nvSpPr>
          <p:cNvPr id="4" name="Slide Number Placeholder 3">
            <a:extLst>
              <a:ext uri="{FF2B5EF4-FFF2-40B4-BE49-F238E27FC236}">
                <a16:creationId xmlns:a16="http://schemas.microsoft.com/office/drawing/2014/main" id="{07A985B8-35DE-4B6D-B18B-A234EF652FF7}"/>
              </a:ext>
            </a:extLst>
          </p:cNvPr>
          <p:cNvSpPr>
            <a:spLocks noGrp="1"/>
          </p:cNvSpPr>
          <p:nvPr>
            <p:ph type="sldNum" sz="quarter" idx="11"/>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4EAF4712-7601-4357-81DA-125E879C1F79}" type="slidenum">
              <a:rPr lang="en-US" altLang="en-US">
                <a:solidFill>
                  <a:srgbClr val="045C75"/>
                </a:solidFill>
                <a:latin typeface="Constantia" panose="02030602050306030303" pitchFamily="18" charset="0"/>
              </a:rPr>
              <a:pPr eaLnBrk="1" hangingPunct="1"/>
              <a:t>293</a:t>
            </a:fld>
            <a:endParaRPr lang="en-US" altLang="en-US">
              <a:solidFill>
                <a:srgbClr val="045C75"/>
              </a:solidFill>
              <a:latin typeface="Constantia" panose="02030602050306030303" pitchFamily="18" charset="0"/>
            </a:endParaRPr>
          </a:p>
        </p:txBody>
      </p:sp>
      <p:pic>
        <p:nvPicPr>
          <p:cNvPr id="104453" name="Picture 2" descr="http://www.undozon.com/wp-content/uploads/2010/08/6_a.jpg">
            <a:extLst>
              <a:ext uri="{FF2B5EF4-FFF2-40B4-BE49-F238E27FC236}">
                <a16:creationId xmlns:a16="http://schemas.microsoft.com/office/drawing/2014/main" id="{B597E90D-DF7F-4DF7-B78F-C75A52D57A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29000" y="1981201"/>
            <a:ext cx="4762500" cy="399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Content Placeholder 1">
            <a:extLst>
              <a:ext uri="{FF2B5EF4-FFF2-40B4-BE49-F238E27FC236}">
                <a16:creationId xmlns:a16="http://schemas.microsoft.com/office/drawing/2014/main" id="{1CF7BBD1-BE1C-459C-8C1C-DE159F71E980}"/>
              </a:ext>
            </a:extLst>
          </p:cNvPr>
          <p:cNvSpPr>
            <a:spLocks noGrp="1"/>
          </p:cNvSpPr>
          <p:nvPr>
            <p:ph idx="1"/>
          </p:nvPr>
        </p:nvSpPr>
        <p:spPr/>
        <p:txBody>
          <a:bodyPr/>
          <a:lstStyle/>
          <a:p>
            <a:pPr eaLnBrk="1" hangingPunct="1">
              <a:spcBef>
                <a:spcPct val="0"/>
              </a:spcBef>
            </a:pPr>
            <a:r>
              <a:rPr lang="en-US" altLang="en-US"/>
              <a:t>Sử dụng overflow </a:t>
            </a:r>
            <a:r>
              <a:rPr lang="vi-VN" altLang="en-US"/>
              <a:t>để</a:t>
            </a:r>
            <a:r>
              <a:rPr lang="en-US" altLang="en-US"/>
              <a:t> bật thanh cuộn khi nội dung v</a:t>
            </a:r>
            <a:r>
              <a:rPr lang="vi-VN" altLang="en-US"/>
              <a:t>ượ</a:t>
            </a:r>
            <a:r>
              <a:rPr lang="en-US" altLang="en-US"/>
              <a:t>t quá kích th</a:t>
            </a:r>
            <a:r>
              <a:rPr lang="vi-VN" altLang="en-US"/>
              <a:t>ướ</a:t>
            </a:r>
            <a:r>
              <a:rPr lang="en-US" altLang="en-US"/>
              <a:t>c thành phần</a:t>
            </a:r>
          </a:p>
        </p:txBody>
      </p:sp>
      <p:sp>
        <p:nvSpPr>
          <p:cNvPr id="3" name="Title 2">
            <a:extLst>
              <a:ext uri="{FF2B5EF4-FFF2-40B4-BE49-F238E27FC236}">
                <a16:creationId xmlns:a16="http://schemas.microsoft.com/office/drawing/2014/main" id="{A5F38F38-C5EB-4BF9-8CA7-BC2A183101A9}"/>
              </a:ext>
            </a:extLst>
          </p:cNvPr>
          <p:cNvSpPr>
            <a:spLocks noGrp="1"/>
          </p:cNvSpPr>
          <p:nvPr>
            <p:ph type="title"/>
          </p:nvPr>
        </p:nvSpPr>
        <p:spPr>
          <a:xfrm>
            <a:off x="1981200" y="0"/>
            <a:ext cx="8458200" cy="666750"/>
          </a:xfrm>
        </p:spPr>
        <p:txBody>
          <a:bodyPr>
            <a:normAutofit fontScale="90000"/>
          </a:bodyPr>
          <a:lstStyle/>
          <a:p>
            <a:pPr>
              <a:defRPr/>
            </a:pPr>
            <a:r>
              <a:rPr lang="en-US"/>
              <a:t>Thông tin xác </a:t>
            </a:r>
            <a:r>
              <a:rPr lang="vi-VN"/>
              <a:t>đị</a:t>
            </a:r>
            <a:r>
              <a:rPr lang="en-US"/>
              <a:t>nh vị trí</a:t>
            </a:r>
          </a:p>
        </p:txBody>
      </p:sp>
      <p:sp>
        <p:nvSpPr>
          <p:cNvPr id="4" name="Slide Number Placeholder 3">
            <a:extLst>
              <a:ext uri="{FF2B5EF4-FFF2-40B4-BE49-F238E27FC236}">
                <a16:creationId xmlns:a16="http://schemas.microsoft.com/office/drawing/2014/main" id="{4F5F50DA-E8EB-4573-87B6-BD3BBB58B4AD}"/>
              </a:ext>
            </a:extLst>
          </p:cNvPr>
          <p:cNvSpPr>
            <a:spLocks noGrp="1"/>
          </p:cNvSpPr>
          <p:nvPr>
            <p:ph type="sldNum" sz="quarter" idx="11"/>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AFB9DE35-BDBC-41A9-AA24-8EDB694D2AB8}" type="slidenum">
              <a:rPr lang="en-US" altLang="en-US">
                <a:solidFill>
                  <a:srgbClr val="045C75"/>
                </a:solidFill>
                <a:latin typeface="Constantia" panose="02030602050306030303" pitchFamily="18" charset="0"/>
              </a:rPr>
              <a:pPr eaLnBrk="1" hangingPunct="1"/>
              <a:t>294</a:t>
            </a:fld>
            <a:endParaRPr lang="en-US" altLang="en-US">
              <a:solidFill>
                <a:srgbClr val="045C75"/>
              </a:solidFill>
              <a:latin typeface="Constantia" panose="02030602050306030303" pitchFamily="18" charset="0"/>
            </a:endParaRPr>
          </a:p>
        </p:txBody>
      </p:sp>
      <p:pic>
        <p:nvPicPr>
          <p:cNvPr id="105477" name="Picture 2">
            <a:extLst>
              <a:ext uri="{FF2B5EF4-FFF2-40B4-BE49-F238E27FC236}">
                <a16:creationId xmlns:a16="http://schemas.microsoft.com/office/drawing/2014/main" id="{EAC81F5A-C865-4946-B4F1-2B403DFD47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2201" y="2667000"/>
            <a:ext cx="4733925" cy="266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5478" name="Picture 3">
            <a:extLst>
              <a:ext uri="{FF2B5EF4-FFF2-40B4-BE49-F238E27FC236}">
                <a16:creationId xmlns:a16="http://schemas.microsoft.com/office/drawing/2014/main" id="{EFB35F06-7226-4A9D-A8A4-2CDE0C22A5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43800" y="3352801"/>
            <a:ext cx="2743200" cy="1857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Content Placeholder 1">
            <a:extLst>
              <a:ext uri="{FF2B5EF4-FFF2-40B4-BE49-F238E27FC236}">
                <a16:creationId xmlns:a16="http://schemas.microsoft.com/office/drawing/2014/main" id="{3C2E4540-8308-47E1-963C-E4F6283A9E6F}"/>
              </a:ext>
            </a:extLst>
          </p:cNvPr>
          <p:cNvSpPr>
            <a:spLocks noGrp="1"/>
          </p:cNvSpPr>
          <p:nvPr>
            <p:ph idx="1"/>
          </p:nvPr>
        </p:nvSpPr>
        <p:spPr/>
        <p:txBody>
          <a:bodyPr/>
          <a:lstStyle/>
          <a:p>
            <a:pPr eaLnBrk="1" hangingPunct="1">
              <a:spcBef>
                <a:spcPct val="0"/>
              </a:spcBef>
            </a:pPr>
            <a:r>
              <a:rPr lang="en-US" altLang="en-US"/>
              <a:t>Giá trị thuộc tính vertical-align</a:t>
            </a:r>
          </a:p>
        </p:txBody>
      </p:sp>
      <p:sp>
        <p:nvSpPr>
          <p:cNvPr id="3" name="Title 2">
            <a:extLst>
              <a:ext uri="{FF2B5EF4-FFF2-40B4-BE49-F238E27FC236}">
                <a16:creationId xmlns:a16="http://schemas.microsoft.com/office/drawing/2014/main" id="{8C31D490-FC12-4A18-9D8B-C31F4F7797FB}"/>
              </a:ext>
            </a:extLst>
          </p:cNvPr>
          <p:cNvSpPr>
            <a:spLocks noGrp="1"/>
          </p:cNvSpPr>
          <p:nvPr>
            <p:ph type="title"/>
          </p:nvPr>
        </p:nvSpPr>
        <p:spPr>
          <a:xfrm>
            <a:off x="1981200" y="0"/>
            <a:ext cx="8458200" cy="666750"/>
          </a:xfrm>
        </p:spPr>
        <p:txBody>
          <a:bodyPr>
            <a:normAutofit fontScale="90000"/>
          </a:bodyPr>
          <a:lstStyle/>
          <a:p>
            <a:pPr>
              <a:defRPr/>
            </a:pPr>
            <a:r>
              <a:rPr lang="en-US"/>
              <a:t>Thông tin xác </a:t>
            </a:r>
            <a:r>
              <a:rPr lang="vi-VN"/>
              <a:t>đị</a:t>
            </a:r>
            <a:r>
              <a:rPr lang="en-US"/>
              <a:t>nh vị trí</a:t>
            </a:r>
          </a:p>
        </p:txBody>
      </p:sp>
      <p:sp>
        <p:nvSpPr>
          <p:cNvPr id="4" name="Slide Number Placeholder 3">
            <a:extLst>
              <a:ext uri="{FF2B5EF4-FFF2-40B4-BE49-F238E27FC236}">
                <a16:creationId xmlns:a16="http://schemas.microsoft.com/office/drawing/2014/main" id="{C3672BFF-FE7D-4900-93A7-8FB26D76C66D}"/>
              </a:ext>
            </a:extLst>
          </p:cNvPr>
          <p:cNvSpPr>
            <a:spLocks noGrp="1"/>
          </p:cNvSpPr>
          <p:nvPr>
            <p:ph type="sldNum" sz="quarter" idx="11"/>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BB994F12-2A4D-4C0E-BFE1-838DAAB88754}" type="slidenum">
              <a:rPr lang="en-US" altLang="en-US">
                <a:solidFill>
                  <a:srgbClr val="045C75"/>
                </a:solidFill>
                <a:latin typeface="Constantia" panose="02030602050306030303" pitchFamily="18" charset="0"/>
              </a:rPr>
              <a:pPr eaLnBrk="1" hangingPunct="1"/>
              <a:t>295</a:t>
            </a:fld>
            <a:endParaRPr lang="en-US" altLang="en-US">
              <a:solidFill>
                <a:srgbClr val="045C75"/>
              </a:solidFill>
              <a:latin typeface="Constantia" panose="02030602050306030303" pitchFamily="18" charset="0"/>
            </a:endParaRPr>
          </a:p>
        </p:txBody>
      </p:sp>
      <p:pic>
        <p:nvPicPr>
          <p:cNvPr id="106501" name="Picture 2">
            <a:extLst>
              <a:ext uri="{FF2B5EF4-FFF2-40B4-BE49-F238E27FC236}">
                <a16:creationId xmlns:a16="http://schemas.microsoft.com/office/drawing/2014/main" id="{E20B33A0-34EB-419A-9E2C-CEDF95A3F1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8400" y="1905001"/>
            <a:ext cx="6934200" cy="273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Content Placeholder 1">
            <a:extLst>
              <a:ext uri="{FF2B5EF4-FFF2-40B4-BE49-F238E27FC236}">
                <a16:creationId xmlns:a16="http://schemas.microsoft.com/office/drawing/2014/main" id="{AA922BB7-2D5C-4905-9FD5-C9676713BBFA}"/>
              </a:ext>
            </a:extLst>
          </p:cNvPr>
          <p:cNvSpPr>
            <a:spLocks noGrp="1"/>
          </p:cNvSpPr>
          <p:nvPr>
            <p:ph idx="1"/>
          </p:nvPr>
        </p:nvSpPr>
        <p:spPr/>
        <p:txBody>
          <a:bodyPr/>
          <a:lstStyle/>
          <a:p>
            <a:pPr eaLnBrk="1" hangingPunct="1">
              <a:spcBef>
                <a:spcPct val="0"/>
              </a:spcBef>
            </a:pPr>
            <a:r>
              <a:rPr lang="en-US" altLang="en-US"/>
              <a:t>Giá trị thuộc tính vertical-align</a:t>
            </a:r>
          </a:p>
        </p:txBody>
      </p:sp>
      <p:sp>
        <p:nvSpPr>
          <p:cNvPr id="3" name="Title 2">
            <a:extLst>
              <a:ext uri="{FF2B5EF4-FFF2-40B4-BE49-F238E27FC236}">
                <a16:creationId xmlns:a16="http://schemas.microsoft.com/office/drawing/2014/main" id="{540478B5-173C-4890-9A87-C8205D584454}"/>
              </a:ext>
            </a:extLst>
          </p:cNvPr>
          <p:cNvSpPr>
            <a:spLocks noGrp="1"/>
          </p:cNvSpPr>
          <p:nvPr>
            <p:ph type="title"/>
          </p:nvPr>
        </p:nvSpPr>
        <p:spPr>
          <a:xfrm>
            <a:off x="1981200" y="0"/>
            <a:ext cx="8458200" cy="666750"/>
          </a:xfrm>
        </p:spPr>
        <p:txBody>
          <a:bodyPr>
            <a:normAutofit fontScale="90000"/>
          </a:bodyPr>
          <a:lstStyle/>
          <a:p>
            <a:pPr>
              <a:defRPr/>
            </a:pPr>
            <a:r>
              <a:rPr lang="en-US"/>
              <a:t>Thông tin xác </a:t>
            </a:r>
            <a:r>
              <a:rPr lang="vi-VN"/>
              <a:t>đị</a:t>
            </a:r>
            <a:r>
              <a:rPr lang="en-US"/>
              <a:t>nh vị trí</a:t>
            </a:r>
          </a:p>
        </p:txBody>
      </p:sp>
      <p:sp>
        <p:nvSpPr>
          <p:cNvPr id="4" name="Slide Number Placeholder 3">
            <a:extLst>
              <a:ext uri="{FF2B5EF4-FFF2-40B4-BE49-F238E27FC236}">
                <a16:creationId xmlns:a16="http://schemas.microsoft.com/office/drawing/2014/main" id="{63255EFD-D50C-4A11-87B7-2BA0E109C686}"/>
              </a:ext>
            </a:extLst>
          </p:cNvPr>
          <p:cNvSpPr>
            <a:spLocks noGrp="1"/>
          </p:cNvSpPr>
          <p:nvPr>
            <p:ph type="sldNum" sz="quarter" idx="11"/>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3F9D2849-E9FD-488F-858B-EE723CBB3B26}" type="slidenum">
              <a:rPr lang="en-US" altLang="en-US">
                <a:solidFill>
                  <a:srgbClr val="045C75"/>
                </a:solidFill>
                <a:latin typeface="Constantia" panose="02030602050306030303" pitchFamily="18" charset="0"/>
              </a:rPr>
              <a:pPr eaLnBrk="1" hangingPunct="1"/>
              <a:t>296</a:t>
            </a:fld>
            <a:endParaRPr lang="en-US" altLang="en-US">
              <a:solidFill>
                <a:srgbClr val="045C75"/>
              </a:solidFill>
              <a:latin typeface="Constantia" panose="02030602050306030303" pitchFamily="18" charset="0"/>
            </a:endParaRPr>
          </a:p>
        </p:txBody>
      </p:sp>
      <p:pic>
        <p:nvPicPr>
          <p:cNvPr id="107525" name="Picture 2">
            <a:extLst>
              <a:ext uri="{FF2B5EF4-FFF2-40B4-BE49-F238E27FC236}">
                <a16:creationId xmlns:a16="http://schemas.microsoft.com/office/drawing/2014/main" id="{0D301FC3-B70C-4CA3-811B-2DE61C83E7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19400" y="1981201"/>
            <a:ext cx="6477000" cy="273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Content Placeholder 1">
            <a:extLst>
              <a:ext uri="{FF2B5EF4-FFF2-40B4-BE49-F238E27FC236}">
                <a16:creationId xmlns:a16="http://schemas.microsoft.com/office/drawing/2014/main" id="{3DEC3D4D-2A31-4FB9-A864-2C4BBFC2284D}"/>
              </a:ext>
            </a:extLst>
          </p:cNvPr>
          <p:cNvSpPr>
            <a:spLocks noGrp="1"/>
          </p:cNvSpPr>
          <p:nvPr>
            <p:ph idx="1"/>
          </p:nvPr>
        </p:nvSpPr>
        <p:spPr/>
        <p:txBody>
          <a:bodyPr/>
          <a:lstStyle/>
          <a:p>
            <a:pPr eaLnBrk="1" hangingPunct="1">
              <a:spcBef>
                <a:spcPct val="0"/>
              </a:spcBef>
            </a:pPr>
            <a:r>
              <a:rPr lang="en-US" altLang="en-US"/>
              <a:t>Sử dụng vertical-align</a:t>
            </a:r>
          </a:p>
        </p:txBody>
      </p:sp>
      <p:sp>
        <p:nvSpPr>
          <p:cNvPr id="3" name="Title 2">
            <a:extLst>
              <a:ext uri="{FF2B5EF4-FFF2-40B4-BE49-F238E27FC236}">
                <a16:creationId xmlns:a16="http://schemas.microsoft.com/office/drawing/2014/main" id="{FE9004D1-A0DB-4269-85A7-29F5A00FBC3E}"/>
              </a:ext>
            </a:extLst>
          </p:cNvPr>
          <p:cNvSpPr>
            <a:spLocks noGrp="1"/>
          </p:cNvSpPr>
          <p:nvPr>
            <p:ph type="title"/>
          </p:nvPr>
        </p:nvSpPr>
        <p:spPr>
          <a:xfrm>
            <a:off x="1981200" y="0"/>
            <a:ext cx="8458200" cy="666750"/>
          </a:xfrm>
        </p:spPr>
        <p:txBody>
          <a:bodyPr>
            <a:normAutofit fontScale="90000"/>
          </a:bodyPr>
          <a:lstStyle/>
          <a:p>
            <a:pPr>
              <a:defRPr/>
            </a:pPr>
            <a:r>
              <a:rPr lang="en-US"/>
              <a:t>Thông tin xác </a:t>
            </a:r>
            <a:r>
              <a:rPr lang="vi-VN"/>
              <a:t>đị</a:t>
            </a:r>
            <a:r>
              <a:rPr lang="en-US"/>
              <a:t>nh vị trí</a:t>
            </a:r>
          </a:p>
        </p:txBody>
      </p:sp>
      <p:sp>
        <p:nvSpPr>
          <p:cNvPr id="4" name="Slide Number Placeholder 3">
            <a:extLst>
              <a:ext uri="{FF2B5EF4-FFF2-40B4-BE49-F238E27FC236}">
                <a16:creationId xmlns:a16="http://schemas.microsoft.com/office/drawing/2014/main" id="{73251B7E-FB23-4A13-B14A-913BA99FD298}"/>
              </a:ext>
            </a:extLst>
          </p:cNvPr>
          <p:cNvSpPr>
            <a:spLocks noGrp="1"/>
          </p:cNvSpPr>
          <p:nvPr>
            <p:ph type="sldNum" sz="quarter" idx="11"/>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570C5F2B-312B-4C5F-82F7-0C41D44229FB}" type="slidenum">
              <a:rPr lang="en-US" altLang="en-US">
                <a:solidFill>
                  <a:srgbClr val="045C75"/>
                </a:solidFill>
                <a:latin typeface="Constantia" panose="02030602050306030303" pitchFamily="18" charset="0"/>
              </a:rPr>
              <a:pPr eaLnBrk="1" hangingPunct="1"/>
              <a:t>297</a:t>
            </a:fld>
            <a:endParaRPr lang="en-US" altLang="en-US">
              <a:solidFill>
                <a:srgbClr val="045C75"/>
              </a:solidFill>
              <a:latin typeface="Constantia" panose="02030602050306030303" pitchFamily="18" charset="0"/>
            </a:endParaRPr>
          </a:p>
        </p:txBody>
      </p:sp>
      <p:pic>
        <p:nvPicPr>
          <p:cNvPr id="108549" name="Picture 2">
            <a:extLst>
              <a:ext uri="{FF2B5EF4-FFF2-40B4-BE49-F238E27FC236}">
                <a16:creationId xmlns:a16="http://schemas.microsoft.com/office/drawing/2014/main" id="{3FE91CF6-65F1-4F7A-9227-511310DB87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2201" y="2133601"/>
            <a:ext cx="3457575" cy="298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8550" name="Picture 3">
            <a:extLst>
              <a:ext uri="{FF2B5EF4-FFF2-40B4-BE49-F238E27FC236}">
                <a16:creationId xmlns:a16="http://schemas.microsoft.com/office/drawing/2014/main" id="{7CA9BC20-C3AD-45F3-9C6B-32628F7493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00800" y="3200400"/>
            <a:ext cx="3314700" cy="2190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Content Placeholder 1">
            <a:extLst>
              <a:ext uri="{FF2B5EF4-FFF2-40B4-BE49-F238E27FC236}">
                <a16:creationId xmlns:a16="http://schemas.microsoft.com/office/drawing/2014/main" id="{6863EC11-CC1E-4164-BE1C-57FAB8FFAB56}"/>
              </a:ext>
            </a:extLst>
          </p:cNvPr>
          <p:cNvSpPr>
            <a:spLocks noGrp="1"/>
          </p:cNvSpPr>
          <p:nvPr>
            <p:ph idx="1"/>
          </p:nvPr>
        </p:nvSpPr>
        <p:spPr/>
        <p:txBody>
          <a:bodyPr/>
          <a:lstStyle/>
          <a:p>
            <a:pPr eaLnBrk="1" hangingPunct="1">
              <a:spcBef>
                <a:spcPct val="0"/>
              </a:spcBef>
            </a:pPr>
            <a:r>
              <a:rPr lang="en-US" altLang="en-US"/>
              <a:t>Giá trị thuộc tính z-order</a:t>
            </a:r>
          </a:p>
        </p:txBody>
      </p:sp>
      <p:sp>
        <p:nvSpPr>
          <p:cNvPr id="3" name="Title 2">
            <a:extLst>
              <a:ext uri="{FF2B5EF4-FFF2-40B4-BE49-F238E27FC236}">
                <a16:creationId xmlns:a16="http://schemas.microsoft.com/office/drawing/2014/main" id="{ACA058ED-9EC6-454E-847B-92405735D17D}"/>
              </a:ext>
            </a:extLst>
          </p:cNvPr>
          <p:cNvSpPr>
            <a:spLocks noGrp="1"/>
          </p:cNvSpPr>
          <p:nvPr>
            <p:ph type="title"/>
          </p:nvPr>
        </p:nvSpPr>
        <p:spPr>
          <a:xfrm>
            <a:off x="1981200" y="0"/>
            <a:ext cx="8458200" cy="666750"/>
          </a:xfrm>
        </p:spPr>
        <p:txBody>
          <a:bodyPr>
            <a:normAutofit fontScale="90000"/>
          </a:bodyPr>
          <a:lstStyle/>
          <a:p>
            <a:pPr>
              <a:defRPr/>
            </a:pPr>
            <a:r>
              <a:rPr lang="en-US"/>
              <a:t>Thông tin xác </a:t>
            </a:r>
            <a:r>
              <a:rPr lang="vi-VN"/>
              <a:t>đị</a:t>
            </a:r>
            <a:r>
              <a:rPr lang="en-US"/>
              <a:t>nh vị trí</a:t>
            </a:r>
          </a:p>
        </p:txBody>
      </p:sp>
      <p:sp>
        <p:nvSpPr>
          <p:cNvPr id="4" name="Slide Number Placeholder 3">
            <a:extLst>
              <a:ext uri="{FF2B5EF4-FFF2-40B4-BE49-F238E27FC236}">
                <a16:creationId xmlns:a16="http://schemas.microsoft.com/office/drawing/2014/main" id="{F8A096E3-386F-4EEB-A747-C85BA1591569}"/>
              </a:ext>
            </a:extLst>
          </p:cNvPr>
          <p:cNvSpPr>
            <a:spLocks noGrp="1"/>
          </p:cNvSpPr>
          <p:nvPr>
            <p:ph type="sldNum" sz="quarter" idx="11"/>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161F0B8A-6C54-4642-9E86-B8FAF7503002}" type="slidenum">
              <a:rPr lang="en-US" altLang="en-US">
                <a:solidFill>
                  <a:srgbClr val="045C75"/>
                </a:solidFill>
                <a:latin typeface="Constantia" panose="02030602050306030303" pitchFamily="18" charset="0"/>
              </a:rPr>
              <a:pPr eaLnBrk="1" hangingPunct="1"/>
              <a:t>298</a:t>
            </a:fld>
            <a:endParaRPr lang="en-US" altLang="en-US">
              <a:solidFill>
                <a:srgbClr val="045C75"/>
              </a:solidFill>
              <a:latin typeface="Constantia" panose="02030602050306030303" pitchFamily="18" charset="0"/>
            </a:endParaRPr>
          </a:p>
        </p:txBody>
      </p:sp>
      <p:pic>
        <p:nvPicPr>
          <p:cNvPr id="109573" name="Picture 2">
            <a:extLst>
              <a:ext uri="{FF2B5EF4-FFF2-40B4-BE49-F238E27FC236}">
                <a16:creationId xmlns:a16="http://schemas.microsoft.com/office/drawing/2014/main" id="{CF8335B3-5B1C-4E53-BDD8-F2EB71CB4F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8401" y="2057400"/>
            <a:ext cx="6924675" cy="1028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574" name="Picture 3">
            <a:extLst>
              <a:ext uri="{FF2B5EF4-FFF2-40B4-BE49-F238E27FC236}">
                <a16:creationId xmlns:a16="http://schemas.microsoft.com/office/drawing/2014/main" id="{C3CE0A05-D55A-4206-BD11-7580D5811D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7001" y="3810000"/>
            <a:ext cx="3724275" cy="179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575" name="Picture 4">
            <a:extLst>
              <a:ext uri="{FF2B5EF4-FFF2-40B4-BE49-F238E27FC236}">
                <a16:creationId xmlns:a16="http://schemas.microsoft.com/office/drawing/2014/main" id="{A5440200-1BC1-4E25-9579-4C8262C3096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81800" y="3657600"/>
            <a:ext cx="2933700"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Content Placeholder 1">
            <a:extLst>
              <a:ext uri="{FF2B5EF4-FFF2-40B4-BE49-F238E27FC236}">
                <a16:creationId xmlns:a16="http://schemas.microsoft.com/office/drawing/2014/main" id="{AF33D2B8-C57D-42D3-AF0F-A7D9F5356C2C}"/>
              </a:ext>
            </a:extLst>
          </p:cNvPr>
          <p:cNvSpPr>
            <a:spLocks noGrp="1"/>
          </p:cNvSpPr>
          <p:nvPr>
            <p:ph idx="1"/>
          </p:nvPr>
        </p:nvSpPr>
        <p:spPr/>
        <p:txBody>
          <a:bodyPr/>
          <a:lstStyle/>
          <a:p>
            <a:pPr eaLnBrk="1" hangingPunct="1">
              <a:spcBef>
                <a:spcPct val="0"/>
              </a:spcBef>
            </a:pPr>
            <a:r>
              <a:rPr lang="en-US" altLang="en-US"/>
              <a:t>Canh theo chiều ngang</a:t>
            </a:r>
          </a:p>
          <a:p>
            <a:pPr lvl="1" eaLnBrk="1" hangingPunct="1">
              <a:spcBef>
                <a:spcPct val="0"/>
              </a:spcBef>
            </a:pPr>
            <a:r>
              <a:rPr lang="en-US" altLang="en-US"/>
              <a:t>V</a:t>
            </a:r>
            <a:r>
              <a:rPr lang="vi-VN" altLang="en-US"/>
              <a:t>ă</a:t>
            </a:r>
            <a:r>
              <a:rPr lang="en-US" altLang="en-US"/>
              <a:t>n bản dùng text-align</a:t>
            </a:r>
          </a:p>
          <a:p>
            <a:pPr lvl="1" eaLnBrk="1" hangingPunct="1">
              <a:spcBef>
                <a:spcPct val="0"/>
              </a:spcBef>
            </a:pPr>
            <a:r>
              <a:rPr lang="en-US" altLang="en-US"/>
              <a:t>Thành phần không phải v</a:t>
            </a:r>
            <a:r>
              <a:rPr lang="vi-VN" altLang="en-US"/>
              <a:t>ă</a:t>
            </a:r>
            <a:r>
              <a:rPr lang="en-US" altLang="en-US"/>
              <a:t>n bản dùng </a:t>
            </a:r>
            <a:r>
              <a:rPr lang="en-US" altLang="en-US">
                <a:solidFill>
                  <a:srgbClr val="FF0000"/>
                </a:solidFill>
              </a:rPr>
              <a:t>margin</a:t>
            </a:r>
          </a:p>
        </p:txBody>
      </p:sp>
      <p:sp>
        <p:nvSpPr>
          <p:cNvPr id="3" name="Title 2">
            <a:extLst>
              <a:ext uri="{FF2B5EF4-FFF2-40B4-BE49-F238E27FC236}">
                <a16:creationId xmlns:a16="http://schemas.microsoft.com/office/drawing/2014/main" id="{E11BD48D-8BAB-420C-B89F-23F27AE62B87}"/>
              </a:ext>
            </a:extLst>
          </p:cNvPr>
          <p:cNvSpPr>
            <a:spLocks noGrp="1"/>
          </p:cNvSpPr>
          <p:nvPr>
            <p:ph type="title"/>
          </p:nvPr>
        </p:nvSpPr>
        <p:spPr>
          <a:xfrm>
            <a:off x="1981200" y="0"/>
            <a:ext cx="8458200" cy="666750"/>
          </a:xfrm>
        </p:spPr>
        <p:txBody>
          <a:bodyPr>
            <a:normAutofit fontScale="90000"/>
          </a:bodyPr>
          <a:lstStyle/>
          <a:p>
            <a:pPr>
              <a:defRPr/>
            </a:pPr>
            <a:r>
              <a:rPr lang="en-US"/>
              <a:t>Canh giữa với CSS</a:t>
            </a:r>
          </a:p>
        </p:txBody>
      </p:sp>
      <p:sp>
        <p:nvSpPr>
          <p:cNvPr id="4" name="Slide Number Placeholder 3">
            <a:extLst>
              <a:ext uri="{FF2B5EF4-FFF2-40B4-BE49-F238E27FC236}">
                <a16:creationId xmlns:a16="http://schemas.microsoft.com/office/drawing/2014/main" id="{2378A562-7F25-410A-8E32-3783883F052F}"/>
              </a:ext>
            </a:extLst>
          </p:cNvPr>
          <p:cNvSpPr>
            <a:spLocks noGrp="1"/>
          </p:cNvSpPr>
          <p:nvPr>
            <p:ph type="sldNum" sz="quarter" idx="11"/>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55454C57-E006-42EC-A919-F4E346E8D76F}" type="slidenum">
              <a:rPr lang="en-US" altLang="en-US">
                <a:solidFill>
                  <a:srgbClr val="045C75"/>
                </a:solidFill>
                <a:latin typeface="Constantia" panose="02030602050306030303" pitchFamily="18" charset="0"/>
              </a:rPr>
              <a:pPr eaLnBrk="1" hangingPunct="1"/>
              <a:t>299</a:t>
            </a:fld>
            <a:endParaRPr lang="en-US" altLang="en-US">
              <a:solidFill>
                <a:srgbClr val="045C75"/>
              </a:solidFill>
              <a:latin typeface="Constantia" panose="02030602050306030303" pitchFamily="18" charset="0"/>
            </a:endParaRPr>
          </a:p>
        </p:txBody>
      </p:sp>
      <p:sp>
        <p:nvSpPr>
          <p:cNvPr id="5" name="TextBox 4">
            <a:extLst>
              <a:ext uri="{FF2B5EF4-FFF2-40B4-BE49-F238E27FC236}">
                <a16:creationId xmlns:a16="http://schemas.microsoft.com/office/drawing/2014/main" id="{F399AAA5-1521-4613-BFAB-BE7DC831E5E4}"/>
              </a:ext>
            </a:extLst>
          </p:cNvPr>
          <p:cNvSpPr txBox="1"/>
          <p:nvPr/>
        </p:nvSpPr>
        <p:spPr>
          <a:xfrm>
            <a:off x="3200401" y="3581401"/>
            <a:ext cx="5423243" cy="461665"/>
          </a:xfrm>
          <a:prstGeom prst="rect">
            <a:avLst/>
          </a:prstGeom>
        </p:spPr>
        <p:style>
          <a:lnRef idx="0">
            <a:schemeClr val="accent3"/>
          </a:lnRef>
          <a:fillRef idx="3">
            <a:schemeClr val="accent3"/>
          </a:fillRef>
          <a:effectRef idx="3">
            <a:schemeClr val="accent3"/>
          </a:effectRef>
          <a:fontRef idx="minor">
            <a:schemeClr val="lt1"/>
          </a:fontRef>
        </p:style>
        <p:txBody>
          <a:bodyPr wrap="square">
            <a:spAutoFit/>
          </a:bodyPr>
          <a:lstStyle/>
          <a:p>
            <a:pPr>
              <a:defRPr/>
            </a:pPr>
            <a:r>
              <a:rPr lang="en-US" sz="2400" b="1" dirty="0">
                <a:latin typeface="Times New Roman" panose="02020603050405020304" pitchFamily="18" charset="0"/>
                <a:cs typeface="Times New Roman" panose="02020603050405020304" pitchFamily="18" charset="0"/>
              </a:rPr>
              <a:t>Margin-left: auto </a:t>
            </a:r>
            <a:r>
              <a:rPr lang="en-US" sz="2400" b="1" dirty="0" err="1">
                <a:latin typeface="Times New Roman" panose="02020603050405020304" pitchFamily="18" charset="0"/>
                <a:cs typeface="Times New Roman" panose="02020603050405020304" pitchFamily="18" charset="0"/>
              </a:rPr>
              <a:t>và</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margin-right:auto</a:t>
            </a:r>
            <a:endParaRPr lang="en-US" sz="2400" b="1"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4566CCB4-1EFF-4284-AB8F-097A0618AC04}"/>
              </a:ext>
            </a:extLst>
          </p:cNvPr>
          <p:cNvSpPr txBox="1"/>
          <p:nvPr/>
        </p:nvSpPr>
        <p:spPr>
          <a:xfrm>
            <a:off x="2133600" y="4800601"/>
            <a:ext cx="7620000" cy="461665"/>
          </a:xfrm>
          <a:prstGeom prst="rect">
            <a:avLst/>
          </a:prstGeom>
        </p:spPr>
        <p:style>
          <a:lnRef idx="0">
            <a:schemeClr val="accent5"/>
          </a:lnRef>
          <a:fillRef idx="3">
            <a:schemeClr val="accent5"/>
          </a:fillRef>
          <a:effectRef idx="3">
            <a:schemeClr val="accent5"/>
          </a:effectRef>
          <a:fontRef idx="minor">
            <a:schemeClr val="lt1"/>
          </a:fontRef>
        </p:style>
        <p:txBody>
          <a:bodyPr wrap="square">
            <a:spAutoFit/>
          </a:bodyPr>
          <a:lstStyle/>
          <a:p>
            <a:pPr>
              <a:defRPr/>
            </a:pPr>
            <a:r>
              <a:rPr lang="en-US" sz="2400" b="1" dirty="0" err="1">
                <a:latin typeface="Times New Roman" panose="02020603050405020304" pitchFamily="18" charset="0"/>
                <a:cs typeface="Times New Roman" panose="02020603050405020304" pitchFamily="18" charset="0"/>
              </a:rPr>
              <a:t>Thành</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phần</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sẽ</a:t>
            </a:r>
            <a:r>
              <a:rPr lang="en-US" sz="2400" b="1" dirty="0">
                <a:latin typeface="Times New Roman" panose="02020603050405020304" pitchFamily="18" charset="0"/>
                <a:cs typeface="Times New Roman" panose="02020603050405020304" pitchFamily="18" charset="0"/>
              </a:rPr>
              <a:t> </a:t>
            </a:r>
            <a:r>
              <a:rPr lang="vi-VN" sz="2400" b="1" dirty="0">
                <a:latin typeface="Times New Roman" panose="02020603050405020304" pitchFamily="18" charset="0"/>
                <a:cs typeface="Times New Roman" panose="02020603050405020304" pitchFamily="18" charset="0"/>
              </a:rPr>
              <a:t>đượ</a:t>
            </a:r>
            <a:r>
              <a:rPr lang="en-US" sz="2400" b="1" dirty="0">
                <a:latin typeface="Times New Roman" panose="02020603050405020304" pitchFamily="18" charset="0"/>
                <a:cs typeface="Times New Roman" panose="02020603050405020304" pitchFamily="18" charset="0"/>
              </a:rPr>
              <a:t>c </a:t>
            </a:r>
            <a:r>
              <a:rPr lang="en-US" sz="2400" b="1" dirty="0" err="1">
                <a:latin typeface="Times New Roman" panose="02020603050405020304" pitchFamily="18" charset="0"/>
                <a:cs typeface="Times New Roman" panose="02020603050405020304" pitchFamily="18" charset="0"/>
              </a:rPr>
              <a:t>canh</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giữa</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các</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cạnh</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trong</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khối</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chứa</a:t>
            </a:r>
            <a:endParaRPr lang="en-US" sz="2400" b="1" dirty="0">
              <a:latin typeface="Times New Roman" panose="02020603050405020304" pitchFamily="18" charset="0"/>
              <a:cs typeface="Times New Roman" panose="02020603050405020304" pitchFamily="18" charset="0"/>
            </a:endParaRPr>
          </a:p>
        </p:txBody>
      </p:sp>
      <p:sp>
        <p:nvSpPr>
          <p:cNvPr id="7" name="Down Arrow 6">
            <a:extLst>
              <a:ext uri="{FF2B5EF4-FFF2-40B4-BE49-F238E27FC236}">
                <a16:creationId xmlns:a16="http://schemas.microsoft.com/office/drawing/2014/main" id="{5D518A5A-581E-4C1C-90BE-713E2200CD94}"/>
              </a:ext>
            </a:extLst>
          </p:cNvPr>
          <p:cNvSpPr/>
          <p:nvPr/>
        </p:nvSpPr>
        <p:spPr>
          <a:xfrm>
            <a:off x="5791201" y="4191000"/>
            <a:ext cx="343243" cy="533400"/>
          </a:xfrm>
          <a:prstGeom prst="downArrow">
            <a:avLst/>
          </a:prstGeom>
        </p:spPr>
        <p:style>
          <a:lnRef idx="0">
            <a:schemeClr val="accent4"/>
          </a:lnRef>
          <a:fillRef idx="3">
            <a:schemeClr val="accent4"/>
          </a:fillRef>
          <a:effectRef idx="3">
            <a:schemeClr val="accent4"/>
          </a:effectRef>
          <a:fontRef idx="minor">
            <a:schemeClr val="lt1"/>
          </a:fontRef>
        </p:style>
        <p:txBody>
          <a:bodyPr anchor="ctr"/>
          <a:lstStyle/>
          <a:p>
            <a:pPr algn="ctr">
              <a:defRPr/>
            </a:pPr>
            <a:endParaRPr lang="en-US">
              <a:latin typeface="Times New Roman" panose="02020603050405020304" pitchFamily="18" charset="0"/>
              <a:cs typeface="Times New Roman" panose="02020603050405020304" pitchFamily="18"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C695279-6FCD-405F-9A01-1C196215DA75}"/>
              </a:ext>
            </a:extLst>
          </p:cNvPr>
          <p:cNvSpPr>
            <a:spLocks noGrp="1"/>
          </p:cNvSpPr>
          <p:nvPr>
            <p:ph idx="1"/>
          </p:nvPr>
        </p:nvSpPr>
        <p:spPr/>
        <p:txBody>
          <a:bodyPr>
            <a:normAutofit fontScale="92500" lnSpcReduction="10000"/>
          </a:bodyPr>
          <a:lstStyle/>
          <a:p>
            <a:r>
              <a:rPr lang="en-US" dirty="0" err="1"/>
              <a:t>Điểm</a:t>
            </a:r>
            <a:r>
              <a:rPr lang="en-US" dirty="0"/>
              <a:t> </a:t>
            </a:r>
            <a:r>
              <a:rPr lang="en-US" dirty="0" err="1"/>
              <a:t>chuyên</a:t>
            </a:r>
            <a:r>
              <a:rPr lang="en-US" dirty="0"/>
              <a:t> </a:t>
            </a:r>
            <a:r>
              <a:rPr lang="en-US" dirty="0" err="1"/>
              <a:t>cần</a:t>
            </a:r>
            <a:r>
              <a:rPr lang="en-US" dirty="0"/>
              <a:t>: 10% </a:t>
            </a:r>
            <a:r>
              <a:rPr lang="en-US" dirty="0" err="1"/>
              <a:t>điểm</a:t>
            </a:r>
            <a:endParaRPr lang="en-US" dirty="0"/>
          </a:p>
          <a:p>
            <a:pPr lvl="1"/>
            <a:r>
              <a:rPr lang="en-US" dirty="0"/>
              <a:t>D</a:t>
            </a:r>
            <a:r>
              <a:rPr lang="vi-VN" dirty="0"/>
              <a:t>ư</a:t>
            </a:r>
            <a:r>
              <a:rPr lang="en-US" dirty="0" err="1"/>
              <a:t>ới</a:t>
            </a:r>
            <a:r>
              <a:rPr lang="en-US" dirty="0"/>
              <a:t> 80% </a:t>
            </a:r>
            <a:r>
              <a:rPr lang="en-US" dirty="0" err="1"/>
              <a:t>số</a:t>
            </a:r>
            <a:r>
              <a:rPr lang="en-US" dirty="0"/>
              <a:t> </a:t>
            </a:r>
            <a:r>
              <a:rPr lang="en-US" dirty="0" err="1"/>
              <a:t>buổi</a:t>
            </a:r>
            <a:r>
              <a:rPr lang="en-US" dirty="0"/>
              <a:t>	: 0 </a:t>
            </a:r>
            <a:r>
              <a:rPr lang="en-US" dirty="0" err="1"/>
              <a:t>điểm</a:t>
            </a:r>
            <a:endParaRPr lang="en-US" dirty="0"/>
          </a:p>
          <a:p>
            <a:pPr lvl="1"/>
            <a:r>
              <a:rPr lang="en-US" dirty="0"/>
              <a:t>80% </a:t>
            </a:r>
            <a:r>
              <a:rPr lang="en-US" dirty="0" err="1"/>
              <a:t>số</a:t>
            </a:r>
            <a:r>
              <a:rPr lang="en-US" dirty="0"/>
              <a:t> </a:t>
            </a:r>
            <a:r>
              <a:rPr lang="en-US" dirty="0" err="1"/>
              <a:t>buổi</a:t>
            </a:r>
            <a:r>
              <a:rPr lang="en-US" dirty="0"/>
              <a:t>		: 5 </a:t>
            </a:r>
            <a:r>
              <a:rPr lang="en-US" dirty="0" err="1"/>
              <a:t>điểm</a:t>
            </a:r>
            <a:endParaRPr lang="en-US" dirty="0"/>
          </a:p>
          <a:p>
            <a:pPr lvl="1"/>
            <a:r>
              <a:rPr lang="en-US" dirty="0"/>
              <a:t>81 – 85% </a:t>
            </a:r>
            <a:r>
              <a:rPr lang="en-US" dirty="0" err="1"/>
              <a:t>số</a:t>
            </a:r>
            <a:r>
              <a:rPr lang="en-US" dirty="0"/>
              <a:t> </a:t>
            </a:r>
            <a:r>
              <a:rPr lang="en-US" dirty="0" err="1"/>
              <a:t>buổi</a:t>
            </a:r>
            <a:r>
              <a:rPr lang="en-US" dirty="0"/>
              <a:t>		: 6 </a:t>
            </a:r>
            <a:r>
              <a:rPr lang="en-US" dirty="0" err="1"/>
              <a:t>điểm</a:t>
            </a:r>
            <a:endParaRPr lang="en-US" dirty="0"/>
          </a:p>
          <a:p>
            <a:pPr lvl="1"/>
            <a:r>
              <a:rPr lang="en-US" dirty="0"/>
              <a:t>86 – 90% </a:t>
            </a:r>
            <a:r>
              <a:rPr lang="en-US" dirty="0" err="1"/>
              <a:t>số</a:t>
            </a:r>
            <a:r>
              <a:rPr lang="en-US" dirty="0"/>
              <a:t> </a:t>
            </a:r>
            <a:r>
              <a:rPr lang="en-US" dirty="0" err="1"/>
              <a:t>buổi</a:t>
            </a:r>
            <a:r>
              <a:rPr lang="en-US" dirty="0"/>
              <a:t>		: 7 </a:t>
            </a:r>
            <a:r>
              <a:rPr lang="en-US" dirty="0" err="1"/>
              <a:t>điểm</a:t>
            </a:r>
            <a:endParaRPr lang="en-US" dirty="0"/>
          </a:p>
          <a:p>
            <a:pPr lvl="1"/>
            <a:r>
              <a:rPr lang="en-US" dirty="0"/>
              <a:t>91 – 95% </a:t>
            </a:r>
            <a:r>
              <a:rPr lang="en-US" dirty="0" err="1"/>
              <a:t>số</a:t>
            </a:r>
            <a:r>
              <a:rPr lang="en-US" dirty="0"/>
              <a:t> </a:t>
            </a:r>
            <a:r>
              <a:rPr lang="en-US" dirty="0" err="1"/>
              <a:t>buổi</a:t>
            </a:r>
            <a:r>
              <a:rPr lang="en-US" dirty="0"/>
              <a:t>		: 8 </a:t>
            </a:r>
            <a:r>
              <a:rPr lang="en-US" dirty="0" err="1"/>
              <a:t>điểm</a:t>
            </a:r>
            <a:endParaRPr lang="en-US" dirty="0"/>
          </a:p>
          <a:p>
            <a:pPr lvl="1"/>
            <a:r>
              <a:rPr lang="en-US" dirty="0"/>
              <a:t>96 – 99% </a:t>
            </a:r>
            <a:r>
              <a:rPr lang="en-US" dirty="0" err="1"/>
              <a:t>số</a:t>
            </a:r>
            <a:r>
              <a:rPr lang="en-US" dirty="0"/>
              <a:t> </a:t>
            </a:r>
            <a:r>
              <a:rPr lang="en-US" dirty="0" err="1"/>
              <a:t>buổi</a:t>
            </a:r>
            <a:r>
              <a:rPr lang="en-US" dirty="0"/>
              <a:t>		: 9 </a:t>
            </a:r>
            <a:r>
              <a:rPr lang="en-US" dirty="0" err="1"/>
              <a:t>điểm</a:t>
            </a:r>
            <a:endParaRPr lang="en-US" dirty="0"/>
          </a:p>
          <a:p>
            <a:pPr lvl="1"/>
            <a:r>
              <a:rPr lang="en-US" dirty="0"/>
              <a:t>100% </a:t>
            </a:r>
            <a:r>
              <a:rPr lang="en-US" dirty="0" err="1"/>
              <a:t>số</a:t>
            </a:r>
            <a:r>
              <a:rPr lang="en-US" dirty="0"/>
              <a:t> </a:t>
            </a:r>
            <a:r>
              <a:rPr lang="en-US" dirty="0" err="1"/>
              <a:t>buổi</a:t>
            </a:r>
            <a:r>
              <a:rPr lang="en-US" dirty="0"/>
              <a:t>		: 10 </a:t>
            </a:r>
            <a:r>
              <a:rPr lang="en-US" dirty="0" err="1"/>
              <a:t>điểm</a:t>
            </a:r>
            <a:endParaRPr lang="en-US" dirty="0"/>
          </a:p>
          <a:p>
            <a:r>
              <a:rPr lang="en-US" dirty="0" err="1"/>
              <a:t>Điểm</a:t>
            </a:r>
            <a:r>
              <a:rPr lang="en-US" dirty="0"/>
              <a:t> </a:t>
            </a:r>
            <a:r>
              <a:rPr lang="en-US" dirty="0" err="1"/>
              <a:t>kiểm</a:t>
            </a:r>
            <a:r>
              <a:rPr lang="en-US" dirty="0"/>
              <a:t> </a:t>
            </a:r>
            <a:r>
              <a:rPr lang="en-US" dirty="0" err="1"/>
              <a:t>tra</a:t>
            </a:r>
            <a:r>
              <a:rPr lang="en-US" dirty="0"/>
              <a:t> </a:t>
            </a:r>
            <a:r>
              <a:rPr lang="en-US" dirty="0" err="1"/>
              <a:t>giữa</a:t>
            </a:r>
            <a:r>
              <a:rPr lang="en-US" dirty="0"/>
              <a:t> </a:t>
            </a:r>
            <a:r>
              <a:rPr lang="en-US" dirty="0" err="1"/>
              <a:t>kỳ</a:t>
            </a:r>
            <a:r>
              <a:rPr lang="en-US" dirty="0"/>
              <a:t>: 10%</a:t>
            </a:r>
          </a:p>
          <a:p>
            <a:r>
              <a:rPr lang="en-US" dirty="0" err="1"/>
              <a:t>Điểm</a:t>
            </a:r>
            <a:r>
              <a:rPr lang="en-US" dirty="0"/>
              <a:t> </a:t>
            </a:r>
            <a:r>
              <a:rPr lang="en-US" dirty="0" err="1"/>
              <a:t>thực</a:t>
            </a:r>
            <a:r>
              <a:rPr lang="en-US" dirty="0"/>
              <a:t> </a:t>
            </a:r>
            <a:r>
              <a:rPr lang="en-US" dirty="0" err="1"/>
              <a:t>hành</a:t>
            </a:r>
            <a:r>
              <a:rPr lang="en-US" dirty="0"/>
              <a:t>: 10%</a:t>
            </a:r>
          </a:p>
          <a:p>
            <a:r>
              <a:rPr lang="en-US" dirty="0" err="1"/>
              <a:t>Điểm</a:t>
            </a:r>
            <a:r>
              <a:rPr lang="en-US" dirty="0"/>
              <a:t> </a:t>
            </a:r>
            <a:r>
              <a:rPr lang="en-US" dirty="0" err="1"/>
              <a:t>cuối</a:t>
            </a:r>
            <a:r>
              <a:rPr lang="en-US" dirty="0"/>
              <a:t> </a:t>
            </a:r>
            <a:r>
              <a:rPr lang="en-US" dirty="0" err="1"/>
              <a:t>kỳ</a:t>
            </a:r>
            <a:r>
              <a:rPr lang="en-US" dirty="0"/>
              <a:t>: 70% (</a:t>
            </a:r>
            <a:r>
              <a:rPr lang="en-US" dirty="0" err="1"/>
              <a:t>Thi</a:t>
            </a:r>
            <a:r>
              <a:rPr lang="en-US" dirty="0"/>
              <a:t> </a:t>
            </a:r>
            <a:r>
              <a:rPr lang="en-US" dirty="0" err="1"/>
              <a:t>vấn</a:t>
            </a:r>
            <a:r>
              <a:rPr lang="en-US" dirty="0"/>
              <a:t> </a:t>
            </a:r>
            <a:r>
              <a:rPr lang="en-US" dirty="0" err="1"/>
              <a:t>đáp</a:t>
            </a:r>
            <a:r>
              <a:rPr lang="en-US" dirty="0"/>
              <a:t>)</a:t>
            </a:r>
          </a:p>
        </p:txBody>
      </p:sp>
      <p:sp>
        <p:nvSpPr>
          <p:cNvPr id="3" name="Title 2">
            <a:extLst>
              <a:ext uri="{FF2B5EF4-FFF2-40B4-BE49-F238E27FC236}">
                <a16:creationId xmlns:a16="http://schemas.microsoft.com/office/drawing/2014/main" id="{70E496B8-D1AD-47A5-9BEB-696482B7AE91}"/>
              </a:ext>
            </a:extLst>
          </p:cNvPr>
          <p:cNvSpPr>
            <a:spLocks noGrp="1"/>
          </p:cNvSpPr>
          <p:nvPr>
            <p:ph type="title"/>
          </p:nvPr>
        </p:nvSpPr>
        <p:spPr/>
        <p:txBody>
          <a:bodyPr/>
          <a:lstStyle/>
          <a:p>
            <a:r>
              <a:rPr lang="en-US" err="1"/>
              <a:t>Hình</a:t>
            </a:r>
            <a:r>
              <a:rPr lang="en-US"/>
              <a:t> </a:t>
            </a:r>
            <a:r>
              <a:rPr lang="en-US" err="1"/>
              <a:t>thức</a:t>
            </a:r>
            <a:r>
              <a:rPr lang="en-US"/>
              <a:t> </a:t>
            </a:r>
            <a:r>
              <a:rPr lang="en-US" err="1"/>
              <a:t>đánh</a:t>
            </a:r>
            <a:r>
              <a:rPr lang="en-US"/>
              <a:t> </a:t>
            </a:r>
            <a:r>
              <a:rPr lang="en-US" err="1"/>
              <a:t>giá</a:t>
            </a:r>
            <a:endParaRPr lang="en-US"/>
          </a:p>
        </p:txBody>
      </p:sp>
    </p:spTree>
    <p:extLst>
      <p:ext uri="{BB962C8B-B14F-4D97-AF65-F5344CB8AC3E}">
        <p14:creationId xmlns:p14="http://schemas.microsoft.com/office/powerpoint/2010/main" val="245280993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AAE3372-ABF1-48F0-B7AA-116294E207DB}"/>
              </a:ext>
            </a:extLst>
          </p:cNvPr>
          <p:cNvSpPr>
            <a:spLocks noGrp="1"/>
          </p:cNvSpPr>
          <p:nvPr>
            <p:ph idx="1"/>
          </p:nvPr>
        </p:nvSpPr>
        <p:spPr>
          <a:xfrm>
            <a:off x="1981200" y="1066801"/>
            <a:ext cx="8251794" cy="4754563"/>
          </a:xfrm>
        </p:spPr>
        <p:txBody>
          <a:bodyPr/>
          <a:lstStyle/>
          <a:p>
            <a:pPr lvl="1">
              <a:spcBef>
                <a:spcPct val="0"/>
              </a:spcBef>
            </a:pPr>
            <a:r>
              <a:rPr lang="en-US" altLang="en-US" sz="2700"/>
              <a:t>Đây là 1 con số nguyên từ 0 đến 65535 xác định dịch vụ của máy chủ.</a:t>
            </a:r>
          </a:p>
          <a:p>
            <a:pPr lvl="1">
              <a:spcBef>
                <a:spcPct val="0"/>
              </a:spcBef>
            </a:pPr>
            <a:r>
              <a:rPr lang="en-US" altLang="en-US" sz="2700"/>
              <a:t>Mỗi giao thức, dịch vụ sẽ mang một cổng xác định.</a:t>
            </a:r>
          </a:p>
          <a:p>
            <a:pPr lvl="2">
              <a:spcBef>
                <a:spcPct val="0"/>
              </a:spcBef>
            </a:pPr>
            <a:r>
              <a:rPr lang="en-US" altLang="en-US" sz="2700"/>
              <a:t>VD: </a:t>
            </a:r>
          </a:p>
          <a:p>
            <a:pPr lvl="3">
              <a:spcBef>
                <a:spcPct val="0"/>
              </a:spcBef>
            </a:pPr>
            <a:r>
              <a:rPr lang="en-US" altLang="en-US" sz="2400"/>
              <a:t>Web : sử dụng cổng 80</a:t>
            </a:r>
          </a:p>
          <a:p>
            <a:pPr lvl="3">
              <a:spcBef>
                <a:spcPct val="0"/>
              </a:spcBef>
            </a:pPr>
            <a:r>
              <a:rPr lang="en-US" altLang="en-US" sz="2400"/>
              <a:t>Ftp: sử dụng cổng 21.</a:t>
            </a:r>
            <a:endParaRPr lang="en-US"/>
          </a:p>
        </p:txBody>
      </p:sp>
      <p:sp>
        <p:nvSpPr>
          <p:cNvPr id="3" name="Title 2">
            <a:extLst>
              <a:ext uri="{FF2B5EF4-FFF2-40B4-BE49-F238E27FC236}">
                <a16:creationId xmlns:a16="http://schemas.microsoft.com/office/drawing/2014/main" id="{386910FB-7B34-4FA5-A28F-12631486B832}"/>
              </a:ext>
            </a:extLst>
          </p:cNvPr>
          <p:cNvSpPr>
            <a:spLocks noGrp="1"/>
          </p:cNvSpPr>
          <p:nvPr>
            <p:ph type="title"/>
          </p:nvPr>
        </p:nvSpPr>
        <p:spPr/>
        <p:txBody>
          <a:bodyPr/>
          <a:lstStyle/>
          <a:p>
            <a:r>
              <a:rPr lang="en-US"/>
              <a:t>Cổng dịch vụ (Service port)</a:t>
            </a:r>
          </a:p>
        </p:txBody>
      </p:sp>
    </p:spTree>
    <p:extLst>
      <p:ext uri="{BB962C8B-B14F-4D97-AF65-F5344CB8AC3E}">
        <p14:creationId xmlns:p14="http://schemas.microsoft.com/office/powerpoint/2010/main" val="2298326972"/>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Content Placeholder 1">
            <a:extLst>
              <a:ext uri="{FF2B5EF4-FFF2-40B4-BE49-F238E27FC236}">
                <a16:creationId xmlns:a16="http://schemas.microsoft.com/office/drawing/2014/main" id="{37888245-D170-4A19-BB63-62C2BDA991E5}"/>
              </a:ext>
            </a:extLst>
          </p:cNvPr>
          <p:cNvSpPr>
            <a:spLocks noGrp="1"/>
          </p:cNvSpPr>
          <p:nvPr>
            <p:ph idx="1"/>
          </p:nvPr>
        </p:nvSpPr>
        <p:spPr>
          <a:xfrm>
            <a:off x="1981200" y="1066801"/>
            <a:ext cx="8229600" cy="4754563"/>
          </a:xfrm>
        </p:spPr>
        <p:txBody>
          <a:bodyPr/>
          <a:lstStyle/>
          <a:p>
            <a:pPr eaLnBrk="1" hangingPunct="1">
              <a:spcBef>
                <a:spcPct val="0"/>
              </a:spcBef>
            </a:pPr>
            <a:r>
              <a:rPr lang="en-US" altLang="en-US"/>
              <a:t>Canh giữa một layout</a:t>
            </a:r>
          </a:p>
        </p:txBody>
      </p:sp>
      <p:sp>
        <p:nvSpPr>
          <p:cNvPr id="3" name="Title 2">
            <a:extLst>
              <a:ext uri="{FF2B5EF4-FFF2-40B4-BE49-F238E27FC236}">
                <a16:creationId xmlns:a16="http://schemas.microsoft.com/office/drawing/2014/main" id="{263F74DD-A283-49A9-AFD7-F6CFB36D4540}"/>
              </a:ext>
            </a:extLst>
          </p:cNvPr>
          <p:cNvSpPr>
            <a:spLocks noGrp="1"/>
          </p:cNvSpPr>
          <p:nvPr>
            <p:ph type="title"/>
          </p:nvPr>
        </p:nvSpPr>
        <p:spPr>
          <a:xfrm>
            <a:off x="1981200" y="0"/>
            <a:ext cx="8458200" cy="666750"/>
          </a:xfrm>
        </p:spPr>
        <p:txBody>
          <a:bodyPr>
            <a:normAutofit fontScale="90000"/>
          </a:bodyPr>
          <a:lstStyle/>
          <a:p>
            <a:pPr>
              <a:defRPr/>
            </a:pPr>
            <a:r>
              <a:rPr lang="en-US"/>
              <a:t>Canh giữa với CSS</a:t>
            </a:r>
          </a:p>
        </p:txBody>
      </p:sp>
      <p:sp>
        <p:nvSpPr>
          <p:cNvPr id="4" name="Slide Number Placeholder 3">
            <a:extLst>
              <a:ext uri="{FF2B5EF4-FFF2-40B4-BE49-F238E27FC236}">
                <a16:creationId xmlns:a16="http://schemas.microsoft.com/office/drawing/2014/main" id="{ABA47753-635E-480E-B67A-13ECA7E88908}"/>
              </a:ext>
            </a:extLst>
          </p:cNvPr>
          <p:cNvSpPr>
            <a:spLocks noGrp="1"/>
          </p:cNvSpPr>
          <p:nvPr>
            <p:ph type="sldNum" sz="quarter" idx="11"/>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DBE4AC76-19C3-4B8A-B097-3978B7657F12}" type="slidenum">
              <a:rPr lang="en-US" altLang="en-US">
                <a:solidFill>
                  <a:srgbClr val="045C75"/>
                </a:solidFill>
                <a:latin typeface="Constantia" panose="02030602050306030303" pitchFamily="18" charset="0"/>
              </a:rPr>
              <a:pPr eaLnBrk="1" hangingPunct="1"/>
              <a:t>300</a:t>
            </a:fld>
            <a:endParaRPr lang="en-US" altLang="en-US">
              <a:solidFill>
                <a:srgbClr val="045C75"/>
              </a:solidFill>
              <a:latin typeface="Constantia" panose="02030602050306030303" pitchFamily="18" charset="0"/>
            </a:endParaRPr>
          </a:p>
        </p:txBody>
      </p:sp>
      <p:sp>
        <p:nvSpPr>
          <p:cNvPr id="8" name="TextBox 7">
            <a:extLst>
              <a:ext uri="{FF2B5EF4-FFF2-40B4-BE49-F238E27FC236}">
                <a16:creationId xmlns:a16="http://schemas.microsoft.com/office/drawing/2014/main" id="{68651B14-DD9C-4501-BEBE-0F35BEE6A49B}"/>
              </a:ext>
            </a:extLst>
          </p:cNvPr>
          <p:cNvSpPr txBox="1"/>
          <p:nvPr/>
        </p:nvSpPr>
        <p:spPr>
          <a:xfrm>
            <a:off x="2362200" y="2209800"/>
            <a:ext cx="3048000" cy="1754326"/>
          </a:xfrm>
          <a:prstGeom prst="rect">
            <a:avLst/>
          </a:prstGeom>
        </p:spPr>
        <p:style>
          <a:lnRef idx="0">
            <a:schemeClr val="accent2"/>
          </a:lnRef>
          <a:fillRef idx="3">
            <a:schemeClr val="accent2"/>
          </a:fillRef>
          <a:effectRef idx="3">
            <a:schemeClr val="accent2"/>
          </a:effectRef>
          <a:fontRef idx="minor">
            <a:schemeClr val="lt1"/>
          </a:fontRef>
        </p:style>
        <p:txBody>
          <a:bodyPr>
            <a:spAutoFit/>
          </a:bodyPr>
          <a:lstStyle/>
          <a:p>
            <a:pPr>
              <a:defRPr/>
            </a:pPr>
            <a:r>
              <a:rPr lang="en-US" b="1" dirty="0">
                <a:latin typeface="Times New Roman" panose="02020603050405020304" pitchFamily="18" charset="0"/>
                <a:cs typeface="Times New Roman" panose="02020603050405020304" pitchFamily="18" charset="0"/>
              </a:rPr>
              <a:t>.</a:t>
            </a:r>
            <a:r>
              <a:rPr lang="en-US" b="1" dirty="0" err="1">
                <a:latin typeface="Times New Roman" panose="02020603050405020304" pitchFamily="18" charset="0"/>
                <a:cs typeface="Times New Roman" panose="02020603050405020304" pitchFamily="18" charset="0"/>
              </a:rPr>
              <a:t>layout_container</a:t>
            </a:r>
            <a:endParaRPr lang="en-US" b="1" dirty="0">
              <a:latin typeface="Times New Roman" panose="02020603050405020304" pitchFamily="18" charset="0"/>
              <a:cs typeface="Times New Roman" panose="02020603050405020304" pitchFamily="18" charset="0"/>
            </a:endParaRPr>
          </a:p>
          <a:p>
            <a:pPr>
              <a:defRPr/>
            </a:pPr>
            <a:r>
              <a:rPr lang="en-US" b="1" dirty="0">
                <a:latin typeface="Times New Roman" panose="02020603050405020304" pitchFamily="18" charset="0"/>
                <a:cs typeface="Times New Roman" panose="02020603050405020304" pitchFamily="18" charset="0"/>
              </a:rPr>
              <a:t>{</a:t>
            </a:r>
          </a:p>
          <a:p>
            <a:pPr>
              <a:defRPr/>
            </a:pPr>
            <a:r>
              <a:rPr lang="en-US" b="1" dirty="0">
                <a:latin typeface="Times New Roman" panose="02020603050405020304" pitchFamily="18" charset="0"/>
                <a:cs typeface="Times New Roman" panose="02020603050405020304" pitchFamily="18" charset="0"/>
              </a:rPr>
              <a:t>      margin: 0 auto;</a:t>
            </a:r>
          </a:p>
          <a:p>
            <a:pPr>
              <a:defRPr/>
            </a:pPr>
            <a:r>
              <a:rPr lang="en-US" b="1" dirty="0">
                <a:latin typeface="Times New Roman" panose="02020603050405020304" pitchFamily="18" charset="0"/>
                <a:cs typeface="Times New Roman" panose="02020603050405020304" pitchFamily="18" charset="0"/>
              </a:rPr>
              <a:t>      width : 960px;</a:t>
            </a:r>
          </a:p>
          <a:p>
            <a:pPr>
              <a:defRPr/>
            </a:pPr>
            <a:r>
              <a:rPr lang="en-US" b="1" dirty="0">
                <a:latin typeface="Times New Roman" panose="02020603050405020304" pitchFamily="18" charset="0"/>
                <a:cs typeface="Times New Roman" panose="02020603050405020304" pitchFamily="18" charset="0"/>
              </a:rPr>
              <a:t>      background-color: cyan	</a:t>
            </a:r>
          </a:p>
          <a:p>
            <a:pPr>
              <a:defRPr/>
            </a:pPr>
            <a:r>
              <a:rPr lang="en-US" b="1" dirty="0">
                <a:latin typeface="Times New Roman" panose="02020603050405020304" pitchFamily="18" charset="0"/>
                <a:cs typeface="Times New Roman" panose="02020603050405020304" pitchFamily="18" charset="0"/>
              </a:rPr>
              <a:t>}</a:t>
            </a:r>
          </a:p>
        </p:txBody>
      </p:sp>
      <p:pic>
        <p:nvPicPr>
          <p:cNvPr id="111624" name="Picture 2">
            <a:extLst>
              <a:ext uri="{FF2B5EF4-FFF2-40B4-BE49-F238E27FC236}">
                <a16:creationId xmlns:a16="http://schemas.microsoft.com/office/drawing/2014/main" id="{E898531E-52C2-4A31-B858-08088C46394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257800" y="3276601"/>
            <a:ext cx="4724400" cy="284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1" name="Straight Connector 10">
            <a:extLst>
              <a:ext uri="{FF2B5EF4-FFF2-40B4-BE49-F238E27FC236}">
                <a16:creationId xmlns:a16="http://schemas.microsoft.com/office/drawing/2014/main" id="{504E524A-A58B-4734-B7E6-4475FA7AB995}"/>
              </a:ext>
            </a:extLst>
          </p:cNvPr>
          <p:cNvCxnSpPr/>
          <p:nvPr/>
        </p:nvCxnSpPr>
        <p:spPr>
          <a:xfrm>
            <a:off x="5257800" y="4419600"/>
            <a:ext cx="533400" cy="0"/>
          </a:xfrm>
          <a:prstGeom prst="line">
            <a:avLst/>
          </a:prstGeom>
          <a:ln>
            <a:headEnd type="arrow" w="med" len="med"/>
            <a:tailEnd type="arrow" w="med" len="med"/>
          </a:ln>
        </p:spPr>
        <p:style>
          <a:lnRef idx="3">
            <a:schemeClr val="accent3"/>
          </a:lnRef>
          <a:fillRef idx="0">
            <a:schemeClr val="accent3"/>
          </a:fillRef>
          <a:effectRef idx="2">
            <a:schemeClr val="accent3"/>
          </a:effectRef>
          <a:fontRef idx="minor">
            <a:schemeClr val="tx1"/>
          </a:fontRef>
        </p:style>
      </p:cxnSp>
      <p:cxnSp>
        <p:nvCxnSpPr>
          <p:cNvPr id="12" name="Straight Connector 11">
            <a:extLst>
              <a:ext uri="{FF2B5EF4-FFF2-40B4-BE49-F238E27FC236}">
                <a16:creationId xmlns:a16="http://schemas.microsoft.com/office/drawing/2014/main" id="{4071118B-1CBE-4DB5-AFC6-7387E4379F1E}"/>
              </a:ext>
            </a:extLst>
          </p:cNvPr>
          <p:cNvCxnSpPr/>
          <p:nvPr/>
        </p:nvCxnSpPr>
        <p:spPr>
          <a:xfrm>
            <a:off x="9372600" y="4419600"/>
            <a:ext cx="533400" cy="0"/>
          </a:xfrm>
          <a:prstGeom prst="line">
            <a:avLst/>
          </a:prstGeom>
          <a:ln>
            <a:headEnd type="arrow" w="med" len="med"/>
            <a:tailEnd type="arrow" w="med" len="med"/>
          </a:ln>
        </p:spPr>
        <p:style>
          <a:lnRef idx="3">
            <a:schemeClr val="accent3"/>
          </a:lnRef>
          <a:fillRef idx="0">
            <a:schemeClr val="accent3"/>
          </a:fillRef>
          <a:effectRef idx="2">
            <a:schemeClr val="accent3"/>
          </a:effectRef>
          <a:fontRef idx="minor">
            <a:schemeClr val="tx1"/>
          </a:fontRef>
        </p:style>
      </p:cxnSp>
    </p:spTree>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Content Placeholder 1">
            <a:extLst>
              <a:ext uri="{FF2B5EF4-FFF2-40B4-BE49-F238E27FC236}">
                <a16:creationId xmlns:a16="http://schemas.microsoft.com/office/drawing/2014/main" id="{84E06312-395A-4213-A59B-D0845FDA894A}"/>
              </a:ext>
            </a:extLst>
          </p:cNvPr>
          <p:cNvSpPr>
            <a:spLocks noGrp="1"/>
          </p:cNvSpPr>
          <p:nvPr>
            <p:ph idx="1"/>
          </p:nvPr>
        </p:nvSpPr>
        <p:spPr/>
        <p:txBody>
          <a:bodyPr/>
          <a:lstStyle/>
          <a:p>
            <a:pPr eaLnBrk="1" hangingPunct="1">
              <a:spcBef>
                <a:spcPct val="0"/>
              </a:spcBef>
            </a:pPr>
            <a:r>
              <a:rPr lang="en-US" altLang="en-US"/>
              <a:t>Canh giữa một image</a:t>
            </a:r>
          </a:p>
        </p:txBody>
      </p:sp>
      <p:sp>
        <p:nvSpPr>
          <p:cNvPr id="3" name="Title 2">
            <a:extLst>
              <a:ext uri="{FF2B5EF4-FFF2-40B4-BE49-F238E27FC236}">
                <a16:creationId xmlns:a16="http://schemas.microsoft.com/office/drawing/2014/main" id="{2E641007-7837-42AE-9F86-92A79A5CE126}"/>
              </a:ext>
            </a:extLst>
          </p:cNvPr>
          <p:cNvSpPr>
            <a:spLocks noGrp="1"/>
          </p:cNvSpPr>
          <p:nvPr>
            <p:ph type="title"/>
          </p:nvPr>
        </p:nvSpPr>
        <p:spPr>
          <a:xfrm>
            <a:off x="1981200" y="0"/>
            <a:ext cx="8458200" cy="666750"/>
          </a:xfrm>
        </p:spPr>
        <p:txBody>
          <a:bodyPr>
            <a:normAutofit fontScale="90000"/>
          </a:bodyPr>
          <a:lstStyle/>
          <a:p>
            <a:pPr>
              <a:defRPr/>
            </a:pPr>
            <a:r>
              <a:rPr lang="en-US"/>
              <a:t>Canh giữa với CSS</a:t>
            </a:r>
          </a:p>
        </p:txBody>
      </p:sp>
      <p:sp>
        <p:nvSpPr>
          <p:cNvPr id="4" name="Slide Number Placeholder 3">
            <a:extLst>
              <a:ext uri="{FF2B5EF4-FFF2-40B4-BE49-F238E27FC236}">
                <a16:creationId xmlns:a16="http://schemas.microsoft.com/office/drawing/2014/main" id="{65F11301-4A74-464D-A7FD-B7BE2EF9EBF7}"/>
              </a:ext>
            </a:extLst>
          </p:cNvPr>
          <p:cNvSpPr>
            <a:spLocks noGrp="1"/>
          </p:cNvSpPr>
          <p:nvPr>
            <p:ph type="sldNum" sz="quarter" idx="11"/>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8F8EC528-3F17-4FD0-B7F4-698B398365D1}" type="slidenum">
              <a:rPr lang="en-US" altLang="en-US">
                <a:solidFill>
                  <a:srgbClr val="045C75"/>
                </a:solidFill>
                <a:latin typeface="Constantia" panose="02030602050306030303" pitchFamily="18" charset="0"/>
              </a:rPr>
              <a:pPr eaLnBrk="1" hangingPunct="1"/>
              <a:t>301</a:t>
            </a:fld>
            <a:endParaRPr lang="en-US" altLang="en-US">
              <a:solidFill>
                <a:srgbClr val="045C75"/>
              </a:solidFill>
              <a:latin typeface="Constantia" panose="02030602050306030303" pitchFamily="18" charset="0"/>
            </a:endParaRPr>
          </a:p>
        </p:txBody>
      </p:sp>
      <p:sp>
        <p:nvSpPr>
          <p:cNvPr id="8" name="TextBox 7">
            <a:extLst>
              <a:ext uri="{FF2B5EF4-FFF2-40B4-BE49-F238E27FC236}">
                <a16:creationId xmlns:a16="http://schemas.microsoft.com/office/drawing/2014/main" id="{09D5BE66-8D1A-4125-9BDA-BD052125523F}"/>
              </a:ext>
            </a:extLst>
          </p:cNvPr>
          <p:cNvSpPr txBox="1"/>
          <p:nvPr/>
        </p:nvSpPr>
        <p:spPr>
          <a:xfrm>
            <a:off x="2362200" y="2209800"/>
            <a:ext cx="3048000" cy="1477328"/>
          </a:xfrm>
          <a:prstGeom prst="rect">
            <a:avLst/>
          </a:prstGeom>
        </p:spPr>
        <p:style>
          <a:lnRef idx="0">
            <a:schemeClr val="accent2"/>
          </a:lnRef>
          <a:fillRef idx="3">
            <a:schemeClr val="accent2"/>
          </a:fillRef>
          <a:effectRef idx="3">
            <a:schemeClr val="accent2"/>
          </a:effectRef>
          <a:fontRef idx="minor">
            <a:schemeClr val="lt1"/>
          </a:fontRef>
        </p:style>
        <p:txBody>
          <a:bodyPr>
            <a:spAutoFit/>
          </a:bodyPr>
          <a:lstStyle/>
          <a:p>
            <a:pPr>
              <a:defRPr/>
            </a:pPr>
            <a:r>
              <a:rPr lang="en-US" b="1" dirty="0" err="1">
                <a:latin typeface="+mj-lt"/>
              </a:rPr>
              <a:t>img.center</a:t>
            </a:r>
            <a:endParaRPr lang="en-US" b="1" dirty="0">
              <a:latin typeface="+mj-lt"/>
            </a:endParaRPr>
          </a:p>
          <a:p>
            <a:pPr>
              <a:defRPr/>
            </a:pPr>
            <a:r>
              <a:rPr lang="en-US" b="1" dirty="0">
                <a:latin typeface="+mj-lt"/>
              </a:rPr>
              <a:t>{</a:t>
            </a:r>
          </a:p>
          <a:p>
            <a:pPr>
              <a:defRPr/>
            </a:pPr>
            <a:r>
              <a:rPr lang="en-US" b="1" dirty="0">
                <a:latin typeface="+mj-lt"/>
              </a:rPr>
              <a:t>      margin: 0 auto;</a:t>
            </a:r>
          </a:p>
          <a:p>
            <a:pPr>
              <a:defRPr/>
            </a:pPr>
            <a:r>
              <a:rPr lang="en-US" b="1" dirty="0">
                <a:latin typeface="+mj-lt"/>
              </a:rPr>
              <a:t>      display: block;	</a:t>
            </a:r>
          </a:p>
          <a:p>
            <a:pPr>
              <a:defRPr/>
            </a:pPr>
            <a:r>
              <a:rPr lang="en-US" b="1" dirty="0">
                <a:latin typeface="+mj-lt"/>
              </a:rPr>
              <a:t>}</a:t>
            </a:r>
          </a:p>
        </p:txBody>
      </p:sp>
      <p:pic>
        <p:nvPicPr>
          <p:cNvPr id="112648" name="Picture 2">
            <a:extLst>
              <a:ext uri="{FF2B5EF4-FFF2-40B4-BE49-F238E27FC236}">
                <a16:creationId xmlns:a16="http://schemas.microsoft.com/office/drawing/2014/main" id="{04F4ED0D-E1AB-4F6B-BEA4-19B8FBC35D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0" y="3200400"/>
            <a:ext cx="4529138" cy="335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Content Placeholder 1">
            <a:extLst>
              <a:ext uri="{FF2B5EF4-FFF2-40B4-BE49-F238E27FC236}">
                <a16:creationId xmlns:a16="http://schemas.microsoft.com/office/drawing/2014/main" id="{3F976AA5-04B7-4F63-8E51-27DB20D6C992}"/>
              </a:ext>
            </a:extLst>
          </p:cNvPr>
          <p:cNvSpPr>
            <a:spLocks noGrp="1"/>
          </p:cNvSpPr>
          <p:nvPr>
            <p:ph idx="1"/>
          </p:nvPr>
        </p:nvSpPr>
        <p:spPr/>
        <p:txBody>
          <a:bodyPr/>
          <a:lstStyle/>
          <a:p>
            <a:pPr eaLnBrk="1" hangingPunct="1">
              <a:spcBef>
                <a:spcPct val="0"/>
              </a:spcBef>
            </a:pPr>
            <a:r>
              <a:rPr lang="en-US" altLang="en-US" dirty="0" err="1"/>
              <a:t>Canh</a:t>
            </a:r>
            <a:r>
              <a:rPr lang="en-US" altLang="en-US" dirty="0"/>
              <a:t> </a:t>
            </a:r>
            <a:r>
              <a:rPr lang="en-US" altLang="en-US" dirty="0" err="1"/>
              <a:t>giữa</a:t>
            </a:r>
            <a:r>
              <a:rPr lang="en-US" altLang="en-US" dirty="0"/>
              <a:t> </a:t>
            </a:r>
            <a:r>
              <a:rPr lang="en-US" altLang="en-US" dirty="0" err="1"/>
              <a:t>theo</a:t>
            </a:r>
            <a:r>
              <a:rPr lang="en-US" altLang="en-US" dirty="0"/>
              <a:t> </a:t>
            </a:r>
            <a:r>
              <a:rPr lang="en-US" altLang="en-US" dirty="0" err="1"/>
              <a:t>chiều</a:t>
            </a:r>
            <a:r>
              <a:rPr lang="en-US" altLang="en-US" dirty="0"/>
              <a:t> </a:t>
            </a:r>
            <a:r>
              <a:rPr lang="en-US" altLang="en-US" dirty="0" err="1"/>
              <a:t>dọc</a:t>
            </a:r>
            <a:endParaRPr lang="en-US" altLang="en-US" dirty="0"/>
          </a:p>
          <a:p>
            <a:pPr lvl="1" eaLnBrk="1" hangingPunct="1">
              <a:spcBef>
                <a:spcPct val="0"/>
              </a:spcBef>
            </a:pPr>
            <a:r>
              <a:rPr lang="en-US" altLang="en-US" dirty="0" err="1"/>
              <a:t>Sử</a:t>
            </a:r>
            <a:r>
              <a:rPr lang="en-US" altLang="en-US" dirty="0"/>
              <a:t> </a:t>
            </a:r>
            <a:r>
              <a:rPr lang="en-US" altLang="en-US" dirty="0" err="1"/>
              <a:t>dụng</a:t>
            </a:r>
            <a:r>
              <a:rPr lang="en-US" altLang="en-US" dirty="0"/>
              <a:t> </a:t>
            </a:r>
            <a:r>
              <a:rPr lang="en-US" altLang="en-US" dirty="0" err="1"/>
              <a:t>ph</a:t>
            </a:r>
            <a:r>
              <a:rPr lang="vi-VN" altLang="en-US" dirty="0"/>
              <a:t>ươ</a:t>
            </a:r>
            <a:r>
              <a:rPr lang="en-US" altLang="en-US" dirty="0"/>
              <a:t>ng </a:t>
            </a:r>
            <a:r>
              <a:rPr lang="en-US" altLang="en-US" dirty="0" err="1"/>
              <a:t>pháp</a:t>
            </a:r>
            <a:r>
              <a:rPr lang="en-US" altLang="en-US" dirty="0"/>
              <a:t> </a:t>
            </a:r>
            <a:r>
              <a:rPr lang="en-US" altLang="en-US" dirty="0" err="1"/>
              <a:t>tọa</a:t>
            </a:r>
            <a:r>
              <a:rPr lang="en-US" altLang="en-US" dirty="0"/>
              <a:t> </a:t>
            </a:r>
            <a:r>
              <a:rPr lang="vi-VN" altLang="en-US" dirty="0"/>
              <a:t>độ</a:t>
            </a:r>
            <a:r>
              <a:rPr lang="en-US" altLang="en-US" dirty="0"/>
              <a:t> absolute</a:t>
            </a:r>
          </a:p>
          <a:p>
            <a:pPr lvl="1" eaLnBrk="1" hangingPunct="1">
              <a:spcBef>
                <a:spcPct val="0"/>
              </a:spcBef>
            </a:pPr>
            <a:r>
              <a:rPr lang="en-US" altLang="en-US" dirty="0"/>
              <a:t>Đ</a:t>
            </a:r>
            <a:r>
              <a:rPr lang="vi-VN" altLang="en-US" dirty="0"/>
              <a:t>ể</a:t>
            </a:r>
            <a:r>
              <a:rPr lang="en-US" altLang="en-US" dirty="0"/>
              <a:t> </a:t>
            </a:r>
            <a:r>
              <a:rPr lang="en-US" altLang="en-US" dirty="0" err="1"/>
              <a:t>dùng</a:t>
            </a:r>
            <a:r>
              <a:rPr lang="en-US" altLang="en-US" dirty="0"/>
              <a:t> </a:t>
            </a:r>
            <a:r>
              <a:rPr lang="en-US" altLang="en-US" dirty="0" err="1"/>
              <a:t>kỹ</a:t>
            </a:r>
            <a:r>
              <a:rPr lang="en-US" altLang="en-US" dirty="0"/>
              <a:t> </a:t>
            </a:r>
            <a:r>
              <a:rPr lang="en-US" altLang="en-US" dirty="0" err="1"/>
              <a:t>thuật</a:t>
            </a:r>
            <a:r>
              <a:rPr lang="en-US" altLang="en-US" dirty="0"/>
              <a:t> </a:t>
            </a:r>
            <a:r>
              <a:rPr lang="en-US" altLang="en-US" dirty="0" err="1"/>
              <a:t>này</a:t>
            </a:r>
            <a:r>
              <a:rPr lang="en-US" altLang="en-US" dirty="0"/>
              <a:t> </a:t>
            </a:r>
            <a:r>
              <a:rPr lang="en-US" altLang="en-US" dirty="0" err="1"/>
              <a:t>phải</a:t>
            </a:r>
            <a:r>
              <a:rPr lang="en-US" altLang="en-US" dirty="0"/>
              <a:t> </a:t>
            </a:r>
            <a:r>
              <a:rPr lang="en-US" altLang="en-US" dirty="0" err="1"/>
              <a:t>biết</a:t>
            </a:r>
            <a:r>
              <a:rPr lang="en-US" altLang="en-US" dirty="0"/>
              <a:t> </a:t>
            </a:r>
            <a:r>
              <a:rPr lang="en-US" altLang="en-US" dirty="0" err="1"/>
              <a:t>chính</a:t>
            </a:r>
            <a:r>
              <a:rPr lang="en-US" altLang="en-US" dirty="0"/>
              <a:t> </a:t>
            </a:r>
            <a:r>
              <a:rPr lang="en-US" altLang="en-US" dirty="0" err="1"/>
              <a:t>xác</a:t>
            </a:r>
            <a:r>
              <a:rPr lang="en-US" altLang="en-US" dirty="0"/>
              <a:t> </a:t>
            </a:r>
            <a:r>
              <a:rPr lang="en-US" altLang="en-US" dirty="0" err="1"/>
              <a:t>kích</a:t>
            </a:r>
            <a:r>
              <a:rPr lang="en-US" altLang="en-US" dirty="0"/>
              <a:t> </a:t>
            </a:r>
            <a:r>
              <a:rPr lang="en-US" altLang="en-US" dirty="0" err="1"/>
              <a:t>th</a:t>
            </a:r>
            <a:r>
              <a:rPr lang="vi-VN" altLang="en-US" dirty="0"/>
              <a:t>ướ</a:t>
            </a:r>
            <a:r>
              <a:rPr lang="en-US" altLang="en-US" dirty="0"/>
              <a:t>c </a:t>
            </a:r>
            <a:r>
              <a:rPr lang="en-US" altLang="en-US" dirty="0" err="1"/>
              <a:t>của</a:t>
            </a:r>
            <a:r>
              <a:rPr lang="en-US" altLang="en-US" dirty="0"/>
              <a:t> </a:t>
            </a:r>
            <a:r>
              <a:rPr lang="en-US" altLang="en-US" dirty="0" err="1"/>
              <a:t>thành</a:t>
            </a:r>
            <a:r>
              <a:rPr lang="en-US" altLang="en-US" dirty="0"/>
              <a:t> </a:t>
            </a:r>
            <a:r>
              <a:rPr lang="en-US" altLang="en-US" dirty="0" err="1"/>
              <a:t>phần</a:t>
            </a:r>
            <a:r>
              <a:rPr lang="en-US" altLang="en-US" dirty="0"/>
              <a:t> </a:t>
            </a:r>
            <a:r>
              <a:rPr lang="en-US" altLang="en-US" dirty="0" err="1"/>
              <a:t>cần</a:t>
            </a:r>
            <a:r>
              <a:rPr lang="en-US" altLang="en-US" dirty="0"/>
              <a:t> </a:t>
            </a:r>
            <a:r>
              <a:rPr lang="en-US" altLang="en-US" dirty="0" err="1"/>
              <a:t>canh</a:t>
            </a:r>
            <a:r>
              <a:rPr lang="en-US" altLang="en-US" dirty="0"/>
              <a:t> </a:t>
            </a:r>
            <a:r>
              <a:rPr lang="en-US" altLang="en-US" dirty="0" err="1"/>
              <a:t>chỉnh</a:t>
            </a:r>
            <a:r>
              <a:rPr lang="en-US" altLang="en-US" dirty="0"/>
              <a:t>. </a:t>
            </a:r>
          </a:p>
          <a:p>
            <a:pPr lvl="1" eaLnBrk="1" hangingPunct="1">
              <a:spcBef>
                <a:spcPct val="0"/>
              </a:spcBef>
            </a:pPr>
            <a:endParaRPr lang="en-US" altLang="en-US" dirty="0"/>
          </a:p>
        </p:txBody>
      </p:sp>
      <p:sp>
        <p:nvSpPr>
          <p:cNvPr id="3" name="Title 2">
            <a:extLst>
              <a:ext uri="{FF2B5EF4-FFF2-40B4-BE49-F238E27FC236}">
                <a16:creationId xmlns:a16="http://schemas.microsoft.com/office/drawing/2014/main" id="{85F1AC7D-5D41-4AC5-A9AC-F0841B5C9F6F}"/>
              </a:ext>
            </a:extLst>
          </p:cNvPr>
          <p:cNvSpPr>
            <a:spLocks noGrp="1"/>
          </p:cNvSpPr>
          <p:nvPr>
            <p:ph type="title"/>
          </p:nvPr>
        </p:nvSpPr>
        <p:spPr>
          <a:xfrm>
            <a:off x="1981200" y="0"/>
            <a:ext cx="8458200" cy="666750"/>
          </a:xfrm>
        </p:spPr>
        <p:txBody>
          <a:bodyPr>
            <a:normAutofit fontScale="90000"/>
          </a:bodyPr>
          <a:lstStyle/>
          <a:p>
            <a:pPr>
              <a:defRPr/>
            </a:pPr>
            <a:r>
              <a:rPr lang="en-US"/>
              <a:t>Canh giữa với CSS</a:t>
            </a:r>
          </a:p>
        </p:txBody>
      </p:sp>
      <p:sp>
        <p:nvSpPr>
          <p:cNvPr id="4" name="Slide Number Placeholder 3">
            <a:extLst>
              <a:ext uri="{FF2B5EF4-FFF2-40B4-BE49-F238E27FC236}">
                <a16:creationId xmlns:a16="http://schemas.microsoft.com/office/drawing/2014/main" id="{B0071F8D-D45A-44A6-86E6-7333C54A6D21}"/>
              </a:ext>
            </a:extLst>
          </p:cNvPr>
          <p:cNvSpPr>
            <a:spLocks noGrp="1"/>
          </p:cNvSpPr>
          <p:nvPr>
            <p:ph type="sldNum" sz="quarter" idx="11"/>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F8C95BB4-1436-4094-AC8A-6196CF5E42B7}" type="slidenum">
              <a:rPr lang="en-US" altLang="en-US">
                <a:solidFill>
                  <a:srgbClr val="045C75"/>
                </a:solidFill>
                <a:latin typeface="Constantia" panose="02030602050306030303" pitchFamily="18" charset="0"/>
              </a:rPr>
              <a:pPr eaLnBrk="1" hangingPunct="1"/>
              <a:t>302</a:t>
            </a:fld>
            <a:endParaRPr lang="en-US" altLang="en-US">
              <a:solidFill>
                <a:srgbClr val="045C75"/>
              </a:solidFill>
              <a:latin typeface="Constantia" panose="02030602050306030303" pitchFamily="18" charset="0"/>
            </a:endParaRPr>
          </a:p>
        </p:txBody>
      </p:sp>
      <p:sp>
        <p:nvSpPr>
          <p:cNvPr id="7" name="Rectangle 6">
            <a:extLst>
              <a:ext uri="{FF2B5EF4-FFF2-40B4-BE49-F238E27FC236}">
                <a16:creationId xmlns:a16="http://schemas.microsoft.com/office/drawing/2014/main" id="{82D79795-7092-455B-89F2-15CC44931D1A}"/>
              </a:ext>
            </a:extLst>
          </p:cNvPr>
          <p:cNvSpPr/>
          <p:nvPr/>
        </p:nvSpPr>
        <p:spPr>
          <a:xfrm>
            <a:off x="2743200" y="4038600"/>
            <a:ext cx="1981200" cy="1371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atin typeface="Times New Roman" panose="02020603050405020304" pitchFamily="18" charset="0"/>
              <a:cs typeface="Times New Roman" panose="02020603050405020304" pitchFamily="18" charset="0"/>
            </a:endParaRPr>
          </a:p>
        </p:txBody>
      </p:sp>
      <p:cxnSp>
        <p:nvCxnSpPr>
          <p:cNvPr id="10" name="Straight Arrow Connector 9">
            <a:extLst>
              <a:ext uri="{FF2B5EF4-FFF2-40B4-BE49-F238E27FC236}">
                <a16:creationId xmlns:a16="http://schemas.microsoft.com/office/drawing/2014/main" id="{C33ED3BD-88FF-4AC3-84F4-520C6D65C6EE}"/>
              </a:ext>
            </a:extLst>
          </p:cNvPr>
          <p:cNvCxnSpPr/>
          <p:nvPr/>
        </p:nvCxnSpPr>
        <p:spPr>
          <a:xfrm>
            <a:off x="2743200" y="3810000"/>
            <a:ext cx="1981200" cy="1588"/>
          </a:xfrm>
          <a:prstGeom prst="straightConnector1">
            <a:avLst/>
          </a:prstGeom>
          <a:ln>
            <a:headEnd type="arrow" w="med" len="med"/>
            <a:tailEnd type="arrow" w="med" len="med"/>
          </a:ln>
        </p:spPr>
        <p:style>
          <a:lnRef idx="2">
            <a:schemeClr val="accent3"/>
          </a:lnRef>
          <a:fillRef idx="0">
            <a:schemeClr val="accent3"/>
          </a:fillRef>
          <a:effectRef idx="1">
            <a:schemeClr val="accent3"/>
          </a:effectRef>
          <a:fontRef idx="minor">
            <a:schemeClr val="tx1"/>
          </a:fontRef>
        </p:style>
      </p:cxnSp>
      <p:sp>
        <p:nvSpPr>
          <p:cNvPr id="113671" name="TextBox 10">
            <a:extLst>
              <a:ext uri="{FF2B5EF4-FFF2-40B4-BE49-F238E27FC236}">
                <a16:creationId xmlns:a16="http://schemas.microsoft.com/office/drawing/2014/main" id="{F9B17AF6-88AD-4AFC-8E9A-A9D394CAF89A}"/>
              </a:ext>
            </a:extLst>
          </p:cNvPr>
          <p:cNvSpPr txBox="1">
            <a:spLocks noChangeArrowheads="1"/>
          </p:cNvSpPr>
          <p:nvPr/>
        </p:nvSpPr>
        <p:spPr bwMode="auto">
          <a:xfrm>
            <a:off x="3505200" y="3505200"/>
            <a:ext cx="42068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b="1">
                <a:latin typeface="Times New Roman" panose="02020603050405020304" pitchFamily="18" charset="0"/>
                <a:cs typeface="Times New Roman" panose="02020603050405020304" pitchFamily="18" charset="0"/>
              </a:rPr>
              <a:t>W</a:t>
            </a:r>
          </a:p>
        </p:txBody>
      </p:sp>
      <p:cxnSp>
        <p:nvCxnSpPr>
          <p:cNvPr id="12" name="Straight Arrow Connector 11">
            <a:extLst>
              <a:ext uri="{FF2B5EF4-FFF2-40B4-BE49-F238E27FC236}">
                <a16:creationId xmlns:a16="http://schemas.microsoft.com/office/drawing/2014/main" id="{8701B3A8-97B0-444C-A8AB-BB72677997AB}"/>
              </a:ext>
            </a:extLst>
          </p:cNvPr>
          <p:cNvCxnSpPr/>
          <p:nvPr/>
        </p:nvCxnSpPr>
        <p:spPr>
          <a:xfrm rot="5400000">
            <a:off x="1751807" y="4725195"/>
            <a:ext cx="1371600" cy="1587"/>
          </a:xfrm>
          <a:prstGeom prst="straightConnector1">
            <a:avLst/>
          </a:prstGeom>
          <a:ln>
            <a:headEnd type="arrow" w="med" len="med"/>
            <a:tailEnd type="arrow" w="med" len="med"/>
          </a:ln>
        </p:spPr>
        <p:style>
          <a:lnRef idx="2">
            <a:schemeClr val="accent3"/>
          </a:lnRef>
          <a:fillRef idx="0">
            <a:schemeClr val="accent3"/>
          </a:fillRef>
          <a:effectRef idx="1">
            <a:schemeClr val="accent3"/>
          </a:effectRef>
          <a:fontRef idx="minor">
            <a:schemeClr val="tx1"/>
          </a:fontRef>
        </p:style>
      </p:cxnSp>
      <p:sp>
        <p:nvSpPr>
          <p:cNvPr id="113673" name="TextBox 13">
            <a:extLst>
              <a:ext uri="{FF2B5EF4-FFF2-40B4-BE49-F238E27FC236}">
                <a16:creationId xmlns:a16="http://schemas.microsoft.com/office/drawing/2014/main" id="{4044ED59-5979-40D7-BE90-8C68A0307E2C}"/>
              </a:ext>
            </a:extLst>
          </p:cNvPr>
          <p:cNvSpPr txBox="1">
            <a:spLocks noChangeArrowheads="1"/>
          </p:cNvSpPr>
          <p:nvPr/>
        </p:nvSpPr>
        <p:spPr bwMode="auto">
          <a:xfrm>
            <a:off x="2057400" y="4572000"/>
            <a:ext cx="3746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b="1">
                <a:latin typeface="Times New Roman" panose="02020603050405020304" pitchFamily="18" charset="0"/>
                <a:cs typeface="Times New Roman" panose="02020603050405020304" pitchFamily="18" charset="0"/>
              </a:rPr>
              <a:t>H</a:t>
            </a:r>
          </a:p>
        </p:txBody>
      </p:sp>
      <p:sp>
        <p:nvSpPr>
          <p:cNvPr id="113674" name="TextBox 14">
            <a:extLst>
              <a:ext uri="{FF2B5EF4-FFF2-40B4-BE49-F238E27FC236}">
                <a16:creationId xmlns:a16="http://schemas.microsoft.com/office/drawing/2014/main" id="{2044F0EC-2FB9-4646-94CC-F662FC48607E}"/>
              </a:ext>
            </a:extLst>
          </p:cNvPr>
          <p:cNvSpPr txBox="1">
            <a:spLocks noChangeArrowheads="1"/>
          </p:cNvSpPr>
          <p:nvPr/>
        </p:nvSpPr>
        <p:spPr bwMode="auto">
          <a:xfrm>
            <a:off x="5334000" y="3733801"/>
            <a:ext cx="5257800" cy="1077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600">
                <a:latin typeface="Times New Roman" panose="02020603050405020304" pitchFamily="18" charset="0"/>
                <a:cs typeface="Times New Roman" panose="02020603050405020304" pitchFamily="18" charset="0"/>
              </a:rPr>
              <a:t>position: absolute</a:t>
            </a:r>
          </a:p>
          <a:p>
            <a:pPr eaLnBrk="1" hangingPunct="1"/>
            <a:r>
              <a:rPr lang="en-US" altLang="en-US" sz="1600">
                <a:latin typeface="Times New Roman" panose="02020603050405020304" pitchFamily="18" charset="0"/>
                <a:cs typeface="Times New Roman" panose="02020603050405020304" pitchFamily="18" charset="0"/>
              </a:rPr>
              <a:t>top: 50% </a:t>
            </a:r>
            <a:r>
              <a:rPr lang="en-US" altLang="en-US" sz="1600">
                <a:solidFill>
                  <a:srgbClr val="00B050"/>
                </a:solidFill>
                <a:latin typeface="Times New Roman" panose="02020603050405020304" pitchFamily="18" charset="0"/>
                <a:cs typeface="Times New Roman" panose="02020603050405020304" pitchFamily="18" charset="0"/>
              </a:rPr>
              <a:t>/* top là vị trí giữa của chiều cao*/</a:t>
            </a:r>
          </a:p>
          <a:p>
            <a:pPr eaLnBrk="1" hangingPunct="1"/>
            <a:r>
              <a:rPr lang="en-US" altLang="en-US" sz="1600">
                <a:latin typeface="Times New Roman" panose="02020603050405020304" pitchFamily="18" charset="0"/>
                <a:cs typeface="Times New Roman" panose="02020603050405020304" pitchFamily="18" charset="0"/>
              </a:rPr>
              <a:t>margin: </a:t>
            </a:r>
            <a:r>
              <a:rPr lang="en-US" altLang="en-US" sz="1600" b="1">
                <a:solidFill>
                  <a:srgbClr val="FF0000"/>
                </a:solidFill>
                <a:latin typeface="Times New Roman" panose="02020603050405020304" pitchFamily="18" charset="0"/>
                <a:cs typeface="Times New Roman" panose="02020603050405020304" pitchFamily="18" charset="0"/>
              </a:rPr>
              <a:t>-h/2 </a:t>
            </a:r>
            <a:r>
              <a:rPr lang="en-US" altLang="en-US" sz="1600">
                <a:latin typeface="Times New Roman" panose="02020603050405020304" pitchFamily="18" charset="0"/>
                <a:cs typeface="Times New Roman" panose="02020603050405020304" pitchFamily="18" charset="0"/>
              </a:rPr>
              <a:t>0 0 0</a:t>
            </a:r>
          </a:p>
          <a:p>
            <a:pPr eaLnBrk="1" hangingPunct="1"/>
            <a:endParaRPr lang="en-US" altLang="en-US" sz="1600">
              <a:latin typeface="Times New Roman" panose="02020603050405020304" pitchFamily="18" charset="0"/>
              <a:cs typeface="Times New Roman" panose="02020603050405020304" pitchFamily="18" charset="0"/>
            </a:endParaRPr>
          </a:p>
        </p:txBody>
      </p:sp>
    </p:spTree>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Content Placeholder 1">
            <a:extLst>
              <a:ext uri="{FF2B5EF4-FFF2-40B4-BE49-F238E27FC236}">
                <a16:creationId xmlns:a16="http://schemas.microsoft.com/office/drawing/2014/main" id="{2B5E689D-3C69-4341-9EB2-A36AB5F0E7D2}"/>
              </a:ext>
            </a:extLst>
          </p:cNvPr>
          <p:cNvSpPr>
            <a:spLocks noGrp="1"/>
          </p:cNvSpPr>
          <p:nvPr>
            <p:ph idx="1"/>
          </p:nvPr>
        </p:nvSpPr>
        <p:spPr/>
        <p:txBody>
          <a:bodyPr/>
          <a:lstStyle/>
          <a:p>
            <a:pPr eaLnBrk="1" hangingPunct="1">
              <a:spcBef>
                <a:spcPct val="0"/>
              </a:spcBef>
            </a:pPr>
            <a:endParaRPr lang="en-US" altLang="en-US"/>
          </a:p>
        </p:txBody>
      </p:sp>
      <p:sp>
        <p:nvSpPr>
          <p:cNvPr id="3" name="Title 2">
            <a:extLst>
              <a:ext uri="{FF2B5EF4-FFF2-40B4-BE49-F238E27FC236}">
                <a16:creationId xmlns:a16="http://schemas.microsoft.com/office/drawing/2014/main" id="{21283FF3-BE87-4BDE-8C22-9EC00C695255}"/>
              </a:ext>
            </a:extLst>
          </p:cNvPr>
          <p:cNvSpPr>
            <a:spLocks noGrp="1"/>
          </p:cNvSpPr>
          <p:nvPr>
            <p:ph type="title"/>
          </p:nvPr>
        </p:nvSpPr>
        <p:spPr>
          <a:xfrm>
            <a:off x="1981200" y="0"/>
            <a:ext cx="8458200" cy="666750"/>
          </a:xfrm>
        </p:spPr>
        <p:txBody>
          <a:bodyPr>
            <a:normAutofit fontScale="90000"/>
          </a:bodyPr>
          <a:lstStyle/>
          <a:p>
            <a:pPr>
              <a:defRPr/>
            </a:pPr>
            <a:r>
              <a:rPr lang="en-US"/>
              <a:t>Canh giữa với CSS</a:t>
            </a:r>
          </a:p>
        </p:txBody>
      </p:sp>
      <p:sp>
        <p:nvSpPr>
          <p:cNvPr id="4" name="Slide Number Placeholder 3">
            <a:extLst>
              <a:ext uri="{FF2B5EF4-FFF2-40B4-BE49-F238E27FC236}">
                <a16:creationId xmlns:a16="http://schemas.microsoft.com/office/drawing/2014/main" id="{50CA008C-6B88-4AF2-A3F4-668C1BA5A190}"/>
              </a:ext>
            </a:extLst>
          </p:cNvPr>
          <p:cNvSpPr>
            <a:spLocks noGrp="1"/>
          </p:cNvSpPr>
          <p:nvPr>
            <p:ph type="sldNum" sz="quarter" idx="11"/>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0FCCC4DD-50DA-496B-8763-AA91F3196424}" type="slidenum">
              <a:rPr lang="en-US" altLang="en-US">
                <a:solidFill>
                  <a:srgbClr val="045C75"/>
                </a:solidFill>
                <a:latin typeface="Constantia" panose="02030602050306030303" pitchFamily="18" charset="0"/>
              </a:rPr>
              <a:pPr eaLnBrk="1" hangingPunct="1"/>
              <a:t>303</a:t>
            </a:fld>
            <a:endParaRPr lang="en-US" altLang="en-US">
              <a:solidFill>
                <a:srgbClr val="045C75"/>
              </a:solidFill>
              <a:latin typeface="Constantia" panose="02030602050306030303" pitchFamily="18" charset="0"/>
            </a:endParaRPr>
          </a:p>
        </p:txBody>
      </p:sp>
      <p:sp>
        <p:nvSpPr>
          <p:cNvPr id="5" name="Rectangle 4">
            <a:extLst>
              <a:ext uri="{FF2B5EF4-FFF2-40B4-BE49-F238E27FC236}">
                <a16:creationId xmlns:a16="http://schemas.microsoft.com/office/drawing/2014/main" id="{E97C3559-25A0-4324-816B-C5EDA1D58109}"/>
              </a:ext>
            </a:extLst>
          </p:cNvPr>
          <p:cNvSpPr/>
          <p:nvPr/>
        </p:nvSpPr>
        <p:spPr>
          <a:xfrm>
            <a:off x="3962400" y="1981200"/>
            <a:ext cx="5410200" cy="3886200"/>
          </a:xfrm>
          <a:prstGeom prst="rect">
            <a:avLst/>
          </a:prstGeom>
        </p:spPr>
        <p:style>
          <a:lnRef idx="2">
            <a:schemeClr val="accent3"/>
          </a:lnRef>
          <a:fillRef idx="1">
            <a:schemeClr val="lt1"/>
          </a:fillRef>
          <a:effectRef idx="0">
            <a:schemeClr val="accent3"/>
          </a:effectRef>
          <a:fontRef idx="minor">
            <a:schemeClr val="dk1"/>
          </a:fontRef>
        </p:style>
        <p:txBody>
          <a:bodyPr anchor="ctr"/>
          <a:lstStyle/>
          <a:p>
            <a:pPr algn="ctr">
              <a:defRPr/>
            </a:pPr>
            <a:endParaRPr lang="en-US"/>
          </a:p>
        </p:txBody>
      </p:sp>
      <p:sp>
        <p:nvSpPr>
          <p:cNvPr id="6" name="Rectangle 5">
            <a:extLst>
              <a:ext uri="{FF2B5EF4-FFF2-40B4-BE49-F238E27FC236}">
                <a16:creationId xmlns:a16="http://schemas.microsoft.com/office/drawing/2014/main" id="{3B793C42-2823-4CE4-8196-091E4D010B8D}"/>
              </a:ext>
            </a:extLst>
          </p:cNvPr>
          <p:cNvSpPr/>
          <p:nvPr/>
        </p:nvSpPr>
        <p:spPr>
          <a:xfrm>
            <a:off x="3962400" y="3146736"/>
            <a:ext cx="3429000" cy="1524000"/>
          </a:xfrm>
          <a:prstGeom prst="rect">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endParaRPr lang="en-US"/>
          </a:p>
        </p:txBody>
      </p:sp>
      <p:cxnSp>
        <p:nvCxnSpPr>
          <p:cNvPr id="7" name="Straight Connector 6">
            <a:extLst>
              <a:ext uri="{FF2B5EF4-FFF2-40B4-BE49-F238E27FC236}">
                <a16:creationId xmlns:a16="http://schemas.microsoft.com/office/drawing/2014/main" id="{B0BC0277-E112-4D28-8FB0-4ED602DEA155}"/>
              </a:ext>
            </a:extLst>
          </p:cNvPr>
          <p:cNvCxnSpPr/>
          <p:nvPr/>
        </p:nvCxnSpPr>
        <p:spPr>
          <a:xfrm>
            <a:off x="3048000" y="3886200"/>
            <a:ext cx="175260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B6C92E63-4F00-4F5D-8E20-E2927FE0C65D}"/>
              </a:ext>
            </a:extLst>
          </p:cNvPr>
          <p:cNvCxnSpPr/>
          <p:nvPr/>
        </p:nvCxnSpPr>
        <p:spPr>
          <a:xfrm rot="5400000" flipH="1" flipV="1">
            <a:off x="3620294" y="3466306"/>
            <a:ext cx="685800" cy="1588"/>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9" name="Oval 8">
            <a:extLst>
              <a:ext uri="{FF2B5EF4-FFF2-40B4-BE49-F238E27FC236}">
                <a16:creationId xmlns:a16="http://schemas.microsoft.com/office/drawing/2014/main" id="{7BB6DFA6-1A1F-4150-9691-E1E032A97C7E}"/>
              </a:ext>
            </a:extLst>
          </p:cNvPr>
          <p:cNvSpPr/>
          <p:nvPr/>
        </p:nvSpPr>
        <p:spPr>
          <a:xfrm>
            <a:off x="3848100" y="3770313"/>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14700" name="TextBox 11">
            <a:extLst>
              <a:ext uri="{FF2B5EF4-FFF2-40B4-BE49-F238E27FC236}">
                <a16:creationId xmlns:a16="http://schemas.microsoft.com/office/drawing/2014/main" id="{36E44874-8C0B-4173-A99C-E12B56099874}"/>
              </a:ext>
            </a:extLst>
          </p:cNvPr>
          <p:cNvSpPr txBox="1">
            <a:spLocks noChangeArrowheads="1"/>
          </p:cNvSpPr>
          <p:nvPr/>
        </p:nvSpPr>
        <p:spPr bwMode="auto">
          <a:xfrm>
            <a:off x="4038600" y="3352800"/>
            <a:ext cx="2020888"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600">
                <a:solidFill>
                  <a:srgbClr val="FF0000"/>
                </a:solidFill>
                <a:latin typeface="Lucida Sans Unicode" panose="020B0602030504020204" pitchFamily="34" charset="0"/>
                <a:cs typeface="Lucida Sans Unicode" panose="020B0602030504020204" pitchFamily="34" charset="0"/>
              </a:rPr>
              <a:t>top-margin:  -h/2</a:t>
            </a:r>
          </a:p>
        </p:txBody>
      </p:sp>
      <p:sp>
        <p:nvSpPr>
          <p:cNvPr id="114701" name="TextBox 13">
            <a:extLst>
              <a:ext uri="{FF2B5EF4-FFF2-40B4-BE49-F238E27FC236}">
                <a16:creationId xmlns:a16="http://schemas.microsoft.com/office/drawing/2014/main" id="{42CA74EF-0F34-42F5-A2B9-924613D5C4EA}"/>
              </a:ext>
            </a:extLst>
          </p:cNvPr>
          <p:cNvSpPr txBox="1">
            <a:spLocks noChangeArrowheads="1"/>
          </p:cNvSpPr>
          <p:nvPr/>
        </p:nvSpPr>
        <p:spPr bwMode="auto">
          <a:xfrm>
            <a:off x="1981201" y="3733800"/>
            <a:ext cx="98107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600">
                <a:solidFill>
                  <a:srgbClr val="FF0000"/>
                </a:solidFill>
                <a:latin typeface="Lucida Sans Unicode" panose="020B0602030504020204" pitchFamily="34" charset="0"/>
                <a:cs typeface="Lucida Sans Unicode" panose="020B0602030504020204" pitchFamily="34" charset="0"/>
              </a:rPr>
              <a:t>top:50%</a:t>
            </a:r>
          </a:p>
        </p:txBody>
      </p:sp>
      <p:cxnSp>
        <p:nvCxnSpPr>
          <p:cNvPr id="16" name="Straight Connector 15">
            <a:extLst>
              <a:ext uri="{FF2B5EF4-FFF2-40B4-BE49-F238E27FC236}">
                <a16:creationId xmlns:a16="http://schemas.microsoft.com/office/drawing/2014/main" id="{A51A81E8-955E-428B-82D0-3E2D21983B11}"/>
              </a:ext>
            </a:extLst>
          </p:cNvPr>
          <p:cNvCxnSpPr/>
          <p:nvPr/>
        </p:nvCxnSpPr>
        <p:spPr>
          <a:xfrm rot="5400000">
            <a:off x="6921500" y="3911600"/>
            <a:ext cx="1524000" cy="0"/>
          </a:xfrm>
          <a:prstGeom prst="line">
            <a:avLst/>
          </a:prstGeom>
          <a:ln>
            <a:prstDash val="dash"/>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14703" name="TextBox 19">
            <a:extLst>
              <a:ext uri="{FF2B5EF4-FFF2-40B4-BE49-F238E27FC236}">
                <a16:creationId xmlns:a16="http://schemas.microsoft.com/office/drawing/2014/main" id="{6FF6898D-EC4F-4762-A79C-5E78016A82D4}"/>
              </a:ext>
            </a:extLst>
          </p:cNvPr>
          <p:cNvSpPr txBox="1">
            <a:spLocks noChangeArrowheads="1"/>
          </p:cNvSpPr>
          <p:nvPr/>
        </p:nvSpPr>
        <p:spPr bwMode="auto">
          <a:xfrm>
            <a:off x="7696200" y="3733800"/>
            <a:ext cx="33178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b="1">
                <a:solidFill>
                  <a:srgbClr val="FF0000"/>
                </a:solidFill>
                <a:latin typeface="Constantia" panose="02030602050306030303" pitchFamily="18" charset="0"/>
              </a:rPr>
              <a:t>h</a:t>
            </a:r>
          </a:p>
        </p:txBody>
      </p:sp>
      <p:sp>
        <p:nvSpPr>
          <p:cNvPr id="21" name="Rectangle 20">
            <a:extLst>
              <a:ext uri="{FF2B5EF4-FFF2-40B4-BE49-F238E27FC236}">
                <a16:creationId xmlns:a16="http://schemas.microsoft.com/office/drawing/2014/main" id="{96F68745-6B08-473D-BC1C-2403E46063E7}"/>
              </a:ext>
            </a:extLst>
          </p:cNvPr>
          <p:cNvSpPr/>
          <p:nvPr/>
        </p:nvSpPr>
        <p:spPr>
          <a:xfrm>
            <a:off x="3962400" y="3886200"/>
            <a:ext cx="3429000" cy="1524000"/>
          </a:xfrm>
          <a:prstGeom prst="rect">
            <a:avLst/>
          </a:prstGeom>
          <a:solidFill>
            <a:schemeClr val="accent1">
              <a:alpha val="1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Tree>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Content Placeholder 1">
            <a:extLst>
              <a:ext uri="{FF2B5EF4-FFF2-40B4-BE49-F238E27FC236}">
                <a16:creationId xmlns:a16="http://schemas.microsoft.com/office/drawing/2014/main" id="{F44DC4C3-FE78-4FFC-A89C-1DD202567D3C}"/>
              </a:ext>
            </a:extLst>
          </p:cNvPr>
          <p:cNvSpPr>
            <a:spLocks noGrp="1"/>
          </p:cNvSpPr>
          <p:nvPr>
            <p:ph idx="1"/>
          </p:nvPr>
        </p:nvSpPr>
        <p:spPr/>
        <p:txBody>
          <a:bodyPr/>
          <a:lstStyle/>
          <a:p>
            <a:pPr eaLnBrk="1" hangingPunct="1">
              <a:spcBef>
                <a:spcPct val="0"/>
              </a:spcBef>
            </a:pPr>
            <a:r>
              <a:rPr lang="en-US" altLang="en-US"/>
              <a:t>Canh giữa theo ngang, dọc.</a:t>
            </a:r>
          </a:p>
        </p:txBody>
      </p:sp>
      <p:sp>
        <p:nvSpPr>
          <p:cNvPr id="3" name="Title 2">
            <a:extLst>
              <a:ext uri="{FF2B5EF4-FFF2-40B4-BE49-F238E27FC236}">
                <a16:creationId xmlns:a16="http://schemas.microsoft.com/office/drawing/2014/main" id="{1A17ACDC-F2E8-45F4-8C16-42A8DA402324}"/>
              </a:ext>
            </a:extLst>
          </p:cNvPr>
          <p:cNvSpPr>
            <a:spLocks noGrp="1"/>
          </p:cNvSpPr>
          <p:nvPr>
            <p:ph type="title"/>
          </p:nvPr>
        </p:nvSpPr>
        <p:spPr>
          <a:xfrm>
            <a:off x="1981200" y="0"/>
            <a:ext cx="8458200" cy="666750"/>
          </a:xfrm>
        </p:spPr>
        <p:txBody>
          <a:bodyPr>
            <a:normAutofit fontScale="90000"/>
          </a:bodyPr>
          <a:lstStyle/>
          <a:p>
            <a:pPr>
              <a:defRPr/>
            </a:pPr>
            <a:r>
              <a:rPr lang="en-US"/>
              <a:t>Canh giữa với CSS</a:t>
            </a:r>
          </a:p>
        </p:txBody>
      </p:sp>
      <p:sp>
        <p:nvSpPr>
          <p:cNvPr id="4" name="Slide Number Placeholder 3">
            <a:extLst>
              <a:ext uri="{FF2B5EF4-FFF2-40B4-BE49-F238E27FC236}">
                <a16:creationId xmlns:a16="http://schemas.microsoft.com/office/drawing/2014/main" id="{E01CC18C-2484-4B46-96E3-614768C4A11B}"/>
              </a:ext>
            </a:extLst>
          </p:cNvPr>
          <p:cNvSpPr>
            <a:spLocks noGrp="1"/>
          </p:cNvSpPr>
          <p:nvPr>
            <p:ph type="sldNum" sz="quarter" idx="11"/>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D71CCBDB-E3CB-42B4-8008-3ABBB3196201}" type="slidenum">
              <a:rPr lang="en-US" altLang="en-US">
                <a:solidFill>
                  <a:srgbClr val="045C75"/>
                </a:solidFill>
                <a:latin typeface="Constantia" panose="02030602050306030303" pitchFamily="18" charset="0"/>
              </a:rPr>
              <a:pPr eaLnBrk="1" hangingPunct="1"/>
              <a:t>304</a:t>
            </a:fld>
            <a:endParaRPr lang="en-US" altLang="en-US">
              <a:solidFill>
                <a:srgbClr val="045C75"/>
              </a:solidFill>
              <a:latin typeface="Constantia" panose="02030602050306030303" pitchFamily="18" charset="0"/>
            </a:endParaRPr>
          </a:p>
        </p:txBody>
      </p:sp>
      <p:grpSp>
        <p:nvGrpSpPr>
          <p:cNvPr id="2" name="Group 10">
            <a:extLst>
              <a:ext uri="{FF2B5EF4-FFF2-40B4-BE49-F238E27FC236}">
                <a16:creationId xmlns:a16="http://schemas.microsoft.com/office/drawing/2014/main" id="{50D0F30B-DF63-498E-BD27-D225A8A93B60}"/>
              </a:ext>
            </a:extLst>
          </p:cNvPr>
          <p:cNvGrpSpPr>
            <a:grpSpLocks/>
          </p:cNvGrpSpPr>
          <p:nvPr/>
        </p:nvGrpSpPr>
        <p:grpSpPr bwMode="auto">
          <a:xfrm>
            <a:off x="1828800" y="2819400"/>
            <a:ext cx="8534400" cy="1906588"/>
            <a:chOff x="304800" y="2819400"/>
            <a:chExt cx="8534400" cy="1905794"/>
          </a:xfrm>
        </p:grpSpPr>
        <p:sp>
          <p:nvSpPr>
            <p:cNvPr id="5" name="Rectangle 4">
              <a:extLst>
                <a:ext uri="{FF2B5EF4-FFF2-40B4-BE49-F238E27FC236}">
                  <a16:creationId xmlns:a16="http://schemas.microsoft.com/office/drawing/2014/main" id="{DBB1C3FF-E865-44C0-9B22-5354A67A346D}"/>
                </a:ext>
              </a:extLst>
            </p:cNvPr>
            <p:cNvSpPr/>
            <p:nvPr/>
          </p:nvSpPr>
          <p:spPr>
            <a:xfrm>
              <a:off x="990600" y="3352578"/>
              <a:ext cx="1981200" cy="13710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cxnSp>
          <p:nvCxnSpPr>
            <p:cNvPr id="6" name="Straight Arrow Connector 5">
              <a:extLst>
                <a:ext uri="{FF2B5EF4-FFF2-40B4-BE49-F238E27FC236}">
                  <a16:creationId xmlns:a16="http://schemas.microsoft.com/office/drawing/2014/main" id="{4741B52D-DAFE-4C84-900B-FA313F17653D}"/>
                </a:ext>
              </a:extLst>
            </p:cNvPr>
            <p:cNvCxnSpPr/>
            <p:nvPr/>
          </p:nvCxnSpPr>
          <p:spPr>
            <a:xfrm>
              <a:off x="990600" y="3124073"/>
              <a:ext cx="1981200" cy="1587"/>
            </a:xfrm>
            <a:prstGeom prst="straightConnector1">
              <a:avLst/>
            </a:prstGeom>
            <a:ln>
              <a:headEnd type="arrow" w="med" len="med"/>
              <a:tailEnd type="arrow" w="med" len="med"/>
            </a:ln>
          </p:spPr>
          <p:style>
            <a:lnRef idx="2">
              <a:schemeClr val="accent3"/>
            </a:lnRef>
            <a:fillRef idx="0">
              <a:schemeClr val="accent3"/>
            </a:fillRef>
            <a:effectRef idx="1">
              <a:schemeClr val="accent3"/>
            </a:effectRef>
            <a:fontRef idx="minor">
              <a:schemeClr val="tx1"/>
            </a:fontRef>
          </p:style>
        </p:cxnSp>
        <p:sp>
          <p:nvSpPr>
            <p:cNvPr id="115720" name="TextBox 6">
              <a:extLst>
                <a:ext uri="{FF2B5EF4-FFF2-40B4-BE49-F238E27FC236}">
                  <a16:creationId xmlns:a16="http://schemas.microsoft.com/office/drawing/2014/main" id="{83FEFDDE-363E-4591-9689-FBECF234E75A}"/>
                </a:ext>
              </a:extLst>
            </p:cNvPr>
            <p:cNvSpPr txBox="1">
              <a:spLocks noChangeArrowheads="1"/>
            </p:cNvSpPr>
            <p:nvPr/>
          </p:nvSpPr>
          <p:spPr bwMode="auto">
            <a:xfrm>
              <a:off x="1752600" y="2819400"/>
              <a:ext cx="42030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b="1">
                  <a:latin typeface="Constantia" panose="02030602050306030303" pitchFamily="18" charset="0"/>
                </a:rPr>
                <a:t>W</a:t>
              </a:r>
            </a:p>
          </p:txBody>
        </p:sp>
        <p:cxnSp>
          <p:nvCxnSpPr>
            <p:cNvPr id="8" name="Straight Arrow Connector 7">
              <a:extLst>
                <a:ext uri="{FF2B5EF4-FFF2-40B4-BE49-F238E27FC236}">
                  <a16:creationId xmlns:a16="http://schemas.microsoft.com/office/drawing/2014/main" id="{E5463CB1-4FF3-4B85-8798-FF1F413FFE5A}"/>
                </a:ext>
              </a:extLst>
            </p:cNvPr>
            <p:cNvCxnSpPr/>
            <p:nvPr/>
          </p:nvCxnSpPr>
          <p:spPr>
            <a:xfrm rot="5400000">
              <a:off x="-507" y="4038886"/>
              <a:ext cx="1371029" cy="1587"/>
            </a:xfrm>
            <a:prstGeom prst="straightConnector1">
              <a:avLst/>
            </a:prstGeom>
            <a:ln>
              <a:headEnd type="arrow" w="med" len="med"/>
              <a:tailEnd type="arrow" w="med" len="med"/>
            </a:ln>
          </p:spPr>
          <p:style>
            <a:lnRef idx="2">
              <a:schemeClr val="accent3"/>
            </a:lnRef>
            <a:fillRef idx="0">
              <a:schemeClr val="accent3"/>
            </a:fillRef>
            <a:effectRef idx="1">
              <a:schemeClr val="accent3"/>
            </a:effectRef>
            <a:fontRef idx="minor">
              <a:schemeClr val="tx1"/>
            </a:fontRef>
          </p:style>
        </p:cxnSp>
        <p:sp>
          <p:nvSpPr>
            <p:cNvPr id="115722" name="TextBox 8">
              <a:extLst>
                <a:ext uri="{FF2B5EF4-FFF2-40B4-BE49-F238E27FC236}">
                  <a16:creationId xmlns:a16="http://schemas.microsoft.com/office/drawing/2014/main" id="{5EF86EE3-E08F-495D-86BE-2DCFD697BB95}"/>
                </a:ext>
              </a:extLst>
            </p:cNvPr>
            <p:cNvSpPr txBox="1">
              <a:spLocks noChangeArrowheads="1"/>
            </p:cNvSpPr>
            <p:nvPr/>
          </p:nvSpPr>
          <p:spPr bwMode="auto">
            <a:xfrm>
              <a:off x="304800" y="3886200"/>
              <a:ext cx="37542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b="1">
                  <a:latin typeface="Constantia" panose="02030602050306030303" pitchFamily="18" charset="0"/>
                </a:rPr>
                <a:t>H</a:t>
              </a:r>
            </a:p>
          </p:txBody>
        </p:sp>
        <p:sp>
          <p:nvSpPr>
            <p:cNvPr id="115723" name="TextBox 9">
              <a:extLst>
                <a:ext uri="{FF2B5EF4-FFF2-40B4-BE49-F238E27FC236}">
                  <a16:creationId xmlns:a16="http://schemas.microsoft.com/office/drawing/2014/main" id="{77770591-CA18-4236-97B2-7156160B2497}"/>
                </a:ext>
              </a:extLst>
            </p:cNvPr>
            <p:cNvSpPr txBox="1">
              <a:spLocks noChangeArrowheads="1"/>
            </p:cNvSpPr>
            <p:nvPr/>
          </p:nvSpPr>
          <p:spPr bwMode="auto">
            <a:xfrm>
              <a:off x="3581400" y="3048000"/>
              <a:ext cx="5257800"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600">
                  <a:latin typeface="Lucida Sans Unicode" panose="020B0602030504020204" pitchFamily="34" charset="0"/>
                  <a:cs typeface="Lucida Sans Unicode" panose="020B0602030504020204" pitchFamily="34" charset="0"/>
                </a:rPr>
                <a:t>position: absolute</a:t>
              </a:r>
            </a:p>
            <a:p>
              <a:pPr eaLnBrk="1" hangingPunct="1"/>
              <a:r>
                <a:rPr lang="en-US" altLang="en-US" sz="1600">
                  <a:latin typeface="Lucida Sans Unicode" panose="020B0602030504020204" pitchFamily="34" charset="0"/>
                  <a:cs typeface="Lucida Sans Unicode" panose="020B0602030504020204" pitchFamily="34" charset="0"/>
                </a:rPr>
                <a:t>top: 50% </a:t>
              </a:r>
              <a:r>
                <a:rPr lang="en-US" altLang="en-US" sz="1600">
                  <a:solidFill>
                    <a:srgbClr val="00B050"/>
                  </a:solidFill>
                  <a:latin typeface="Lucida Sans Unicode" panose="020B0602030504020204" pitchFamily="34" charset="0"/>
                  <a:cs typeface="Lucida Sans Unicode" panose="020B0602030504020204" pitchFamily="34" charset="0"/>
                </a:rPr>
                <a:t>/* top là vị trí giữa của chiều cao*/</a:t>
              </a:r>
            </a:p>
            <a:p>
              <a:pPr eaLnBrk="1" hangingPunct="1"/>
              <a:r>
                <a:rPr lang="en-US" altLang="en-US" sz="1600">
                  <a:latin typeface="Lucida Sans Unicode" panose="020B0602030504020204" pitchFamily="34" charset="0"/>
                  <a:cs typeface="Lucida Sans Unicode" panose="020B0602030504020204" pitchFamily="34" charset="0"/>
                </a:rPr>
                <a:t>left: 50% </a:t>
              </a:r>
              <a:r>
                <a:rPr lang="en-US" altLang="en-US" sz="1600">
                  <a:solidFill>
                    <a:srgbClr val="00B050"/>
                  </a:solidFill>
                  <a:latin typeface="Lucida Sans Unicode" panose="020B0602030504020204" pitchFamily="34" charset="0"/>
                  <a:cs typeface="Lucida Sans Unicode" panose="020B0602030504020204" pitchFamily="34" charset="0"/>
                </a:rPr>
                <a:t>/*left là vị trí giữa của bề ngang*/</a:t>
              </a:r>
            </a:p>
            <a:p>
              <a:pPr eaLnBrk="1" hangingPunct="1"/>
              <a:r>
                <a:rPr lang="en-US" altLang="en-US" sz="1600">
                  <a:latin typeface="Lucida Sans Unicode" panose="020B0602030504020204" pitchFamily="34" charset="0"/>
                  <a:cs typeface="Lucida Sans Unicode" panose="020B0602030504020204" pitchFamily="34" charset="0"/>
                </a:rPr>
                <a:t>margin: </a:t>
              </a:r>
              <a:r>
                <a:rPr lang="en-US" altLang="en-US" sz="1600" b="1">
                  <a:solidFill>
                    <a:srgbClr val="FF0000"/>
                  </a:solidFill>
                  <a:latin typeface="Lucida Sans Unicode" panose="020B0602030504020204" pitchFamily="34" charset="0"/>
                  <a:cs typeface="Lucida Sans Unicode" panose="020B0602030504020204" pitchFamily="34" charset="0"/>
                </a:rPr>
                <a:t>-h/2 </a:t>
              </a:r>
              <a:r>
                <a:rPr lang="en-US" altLang="en-US" sz="1600">
                  <a:latin typeface="Lucida Sans Unicode" panose="020B0602030504020204" pitchFamily="34" charset="0"/>
                  <a:cs typeface="Lucida Sans Unicode" panose="020B0602030504020204" pitchFamily="34" charset="0"/>
                </a:rPr>
                <a:t>0 0 </a:t>
              </a:r>
              <a:r>
                <a:rPr lang="en-US" altLang="en-US" sz="1600" b="1">
                  <a:solidFill>
                    <a:srgbClr val="FF0000"/>
                  </a:solidFill>
                  <a:latin typeface="Lucida Sans Unicode" panose="020B0602030504020204" pitchFamily="34" charset="0"/>
                  <a:cs typeface="Lucida Sans Unicode" panose="020B0602030504020204" pitchFamily="34" charset="0"/>
                </a:rPr>
                <a:t>–w/2</a:t>
              </a:r>
            </a:p>
            <a:p>
              <a:pPr eaLnBrk="1" hangingPunct="1"/>
              <a:endParaRPr lang="en-US" altLang="en-US" sz="1600">
                <a:latin typeface="Lucida Sans Unicode" panose="020B0602030504020204" pitchFamily="34" charset="0"/>
                <a:cs typeface="Lucida Sans Unicode" panose="020B0602030504020204" pitchFamily="34"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Content Placeholder 1">
            <a:extLst>
              <a:ext uri="{FF2B5EF4-FFF2-40B4-BE49-F238E27FC236}">
                <a16:creationId xmlns:a16="http://schemas.microsoft.com/office/drawing/2014/main" id="{447C620F-13C6-4631-A6DF-D662F6FA289C}"/>
              </a:ext>
            </a:extLst>
          </p:cNvPr>
          <p:cNvSpPr>
            <a:spLocks noGrp="1"/>
          </p:cNvSpPr>
          <p:nvPr>
            <p:ph idx="1"/>
          </p:nvPr>
        </p:nvSpPr>
        <p:spPr/>
        <p:txBody>
          <a:bodyPr/>
          <a:lstStyle/>
          <a:p>
            <a:pPr eaLnBrk="1" hangingPunct="1">
              <a:spcBef>
                <a:spcPct val="0"/>
              </a:spcBef>
            </a:pPr>
            <a:r>
              <a:rPr lang="en-US" altLang="en-US"/>
              <a:t>Canh giữa ngang dọc</a:t>
            </a:r>
          </a:p>
        </p:txBody>
      </p:sp>
      <p:sp>
        <p:nvSpPr>
          <p:cNvPr id="3" name="Title 2">
            <a:extLst>
              <a:ext uri="{FF2B5EF4-FFF2-40B4-BE49-F238E27FC236}">
                <a16:creationId xmlns:a16="http://schemas.microsoft.com/office/drawing/2014/main" id="{ACD8B14F-45EA-45F5-A647-B2CE1C245AF7}"/>
              </a:ext>
            </a:extLst>
          </p:cNvPr>
          <p:cNvSpPr>
            <a:spLocks noGrp="1"/>
          </p:cNvSpPr>
          <p:nvPr>
            <p:ph type="title"/>
          </p:nvPr>
        </p:nvSpPr>
        <p:spPr>
          <a:xfrm>
            <a:off x="1981200" y="0"/>
            <a:ext cx="8458200" cy="666750"/>
          </a:xfrm>
        </p:spPr>
        <p:txBody>
          <a:bodyPr>
            <a:normAutofit fontScale="90000"/>
          </a:bodyPr>
          <a:lstStyle/>
          <a:p>
            <a:pPr>
              <a:defRPr/>
            </a:pPr>
            <a:r>
              <a:rPr lang="en-US"/>
              <a:t>Canh giữa với CSS</a:t>
            </a:r>
          </a:p>
        </p:txBody>
      </p:sp>
      <p:sp>
        <p:nvSpPr>
          <p:cNvPr id="4" name="Slide Number Placeholder 3">
            <a:extLst>
              <a:ext uri="{FF2B5EF4-FFF2-40B4-BE49-F238E27FC236}">
                <a16:creationId xmlns:a16="http://schemas.microsoft.com/office/drawing/2014/main" id="{56ED4AE7-AC75-4602-88D9-DDA56ACC4867}"/>
              </a:ext>
            </a:extLst>
          </p:cNvPr>
          <p:cNvSpPr>
            <a:spLocks noGrp="1"/>
          </p:cNvSpPr>
          <p:nvPr>
            <p:ph type="sldNum" sz="quarter" idx="11"/>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B6E3E5A4-2B9D-467D-B170-63BE9BD700F7}" type="slidenum">
              <a:rPr lang="en-US" altLang="en-US">
                <a:solidFill>
                  <a:srgbClr val="045C75"/>
                </a:solidFill>
                <a:latin typeface="Constantia" panose="02030602050306030303" pitchFamily="18" charset="0"/>
              </a:rPr>
              <a:pPr eaLnBrk="1" hangingPunct="1"/>
              <a:t>305</a:t>
            </a:fld>
            <a:endParaRPr lang="en-US" altLang="en-US">
              <a:solidFill>
                <a:srgbClr val="045C75"/>
              </a:solidFill>
              <a:latin typeface="Constantia" panose="02030602050306030303" pitchFamily="18" charset="0"/>
            </a:endParaRPr>
          </a:p>
        </p:txBody>
      </p:sp>
      <p:sp>
        <p:nvSpPr>
          <p:cNvPr id="5" name="Rectangle 4">
            <a:extLst>
              <a:ext uri="{FF2B5EF4-FFF2-40B4-BE49-F238E27FC236}">
                <a16:creationId xmlns:a16="http://schemas.microsoft.com/office/drawing/2014/main" id="{F009E357-B5F5-4401-864D-D469B1E81CB7}"/>
              </a:ext>
            </a:extLst>
          </p:cNvPr>
          <p:cNvSpPr/>
          <p:nvPr/>
        </p:nvSpPr>
        <p:spPr>
          <a:xfrm>
            <a:off x="3810000" y="2133600"/>
            <a:ext cx="5943600" cy="3505200"/>
          </a:xfrm>
          <a:prstGeom prst="rect">
            <a:avLst/>
          </a:prstGeom>
        </p:spPr>
        <p:style>
          <a:lnRef idx="2">
            <a:schemeClr val="accent3"/>
          </a:lnRef>
          <a:fillRef idx="1">
            <a:schemeClr val="lt1"/>
          </a:fillRef>
          <a:effectRef idx="0">
            <a:schemeClr val="accent3"/>
          </a:effectRef>
          <a:fontRef idx="minor">
            <a:schemeClr val="dk1"/>
          </a:fontRef>
        </p:style>
        <p:txBody>
          <a:bodyPr anchor="ctr"/>
          <a:lstStyle/>
          <a:p>
            <a:pPr algn="ctr">
              <a:defRPr/>
            </a:pPr>
            <a:endParaRPr lang="en-US"/>
          </a:p>
        </p:txBody>
      </p:sp>
      <p:sp>
        <p:nvSpPr>
          <p:cNvPr id="6" name="Rectangle 5">
            <a:extLst>
              <a:ext uri="{FF2B5EF4-FFF2-40B4-BE49-F238E27FC236}">
                <a16:creationId xmlns:a16="http://schemas.microsoft.com/office/drawing/2014/main" id="{2E09100D-EA62-4EB1-9E80-D5BBB8FE1509}"/>
              </a:ext>
            </a:extLst>
          </p:cNvPr>
          <p:cNvSpPr/>
          <p:nvPr/>
        </p:nvSpPr>
        <p:spPr>
          <a:xfrm>
            <a:off x="5029200" y="3124200"/>
            <a:ext cx="3429000" cy="1524000"/>
          </a:xfrm>
          <a:prstGeom prst="rect">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endParaRPr lang="en-US"/>
          </a:p>
        </p:txBody>
      </p:sp>
      <p:cxnSp>
        <p:nvCxnSpPr>
          <p:cNvPr id="7" name="Straight Connector 6">
            <a:extLst>
              <a:ext uri="{FF2B5EF4-FFF2-40B4-BE49-F238E27FC236}">
                <a16:creationId xmlns:a16="http://schemas.microsoft.com/office/drawing/2014/main" id="{62DECA74-C8CC-4FE5-80D7-0D449F27A67A}"/>
              </a:ext>
            </a:extLst>
          </p:cNvPr>
          <p:cNvCxnSpPr/>
          <p:nvPr/>
        </p:nvCxnSpPr>
        <p:spPr>
          <a:xfrm>
            <a:off x="3048000" y="3886200"/>
            <a:ext cx="670560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09578D1F-5F49-413F-BBAF-9D707743D304}"/>
              </a:ext>
            </a:extLst>
          </p:cNvPr>
          <p:cNvSpPr/>
          <p:nvPr/>
        </p:nvSpPr>
        <p:spPr>
          <a:xfrm>
            <a:off x="6629400" y="3759200"/>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16747" name="TextBox 11">
            <a:extLst>
              <a:ext uri="{FF2B5EF4-FFF2-40B4-BE49-F238E27FC236}">
                <a16:creationId xmlns:a16="http://schemas.microsoft.com/office/drawing/2014/main" id="{7F90E787-7417-413C-B3F8-5429B02C7C0A}"/>
              </a:ext>
            </a:extLst>
          </p:cNvPr>
          <p:cNvSpPr txBox="1">
            <a:spLocks noChangeArrowheads="1"/>
          </p:cNvSpPr>
          <p:nvPr/>
        </p:nvSpPr>
        <p:spPr bwMode="auto">
          <a:xfrm>
            <a:off x="6818314" y="3352801"/>
            <a:ext cx="1512887"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200" b="1">
                <a:solidFill>
                  <a:srgbClr val="FF0000"/>
                </a:solidFill>
                <a:latin typeface="Lucida Sans Unicode" panose="020B0602030504020204" pitchFamily="34" charset="0"/>
                <a:cs typeface="Lucida Sans Unicode" panose="020B0602030504020204" pitchFamily="34" charset="0"/>
              </a:rPr>
              <a:t>top-margin: -h/2</a:t>
            </a:r>
          </a:p>
        </p:txBody>
      </p:sp>
      <p:sp>
        <p:nvSpPr>
          <p:cNvPr id="116748" name="TextBox 13">
            <a:extLst>
              <a:ext uri="{FF2B5EF4-FFF2-40B4-BE49-F238E27FC236}">
                <a16:creationId xmlns:a16="http://schemas.microsoft.com/office/drawing/2014/main" id="{3ECB3F91-5748-4C59-8BA5-E512BFC38AD0}"/>
              </a:ext>
            </a:extLst>
          </p:cNvPr>
          <p:cNvSpPr txBox="1">
            <a:spLocks noChangeArrowheads="1"/>
          </p:cNvSpPr>
          <p:nvPr/>
        </p:nvSpPr>
        <p:spPr bwMode="auto">
          <a:xfrm>
            <a:off x="1981201" y="3733800"/>
            <a:ext cx="98107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600">
                <a:solidFill>
                  <a:srgbClr val="FF0000"/>
                </a:solidFill>
                <a:latin typeface="Lucida Sans Unicode" panose="020B0602030504020204" pitchFamily="34" charset="0"/>
                <a:cs typeface="Lucida Sans Unicode" panose="020B0602030504020204" pitchFamily="34" charset="0"/>
              </a:rPr>
              <a:t>top:50%</a:t>
            </a:r>
          </a:p>
        </p:txBody>
      </p:sp>
      <p:cxnSp>
        <p:nvCxnSpPr>
          <p:cNvPr id="16" name="Straight Connector 15">
            <a:extLst>
              <a:ext uri="{FF2B5EF4-FFF2-40B4-BE49-F238E27FC236}">
                <a16:creationId xmlns:a16="http://schemas.microsoft.com/office/drawing/2014/main" id="{92B65B48-B60E-4CDA-BA79-8990CAD8F38D}"/>
              </a:ext>
            </a:extLst>
          </p:cNvPr>
          <p:cNvCxnSpPr/>
          <p:nvPr/>
        </p:nvCxnSpPr>
        <p:spPr>
          <a:xfrm rot="5400000">
            <a:off x="8001000" y="3886200"/>
            <a:ext cx="1524000" cy="0"/>
          </a:xfrm>
          <a:prstGeom prst="line">
            <a:avLst/>
          </a:prstGeom>
          <a:ln>
            <a:prstDash val="dash"/>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16750" name="TextBox 19">
            <a:extLst>
              <a:ext uri="{FF2B5EF4-FFF2-40B4-BE49-F238E27FC236}">
                <a16:creationId xmlns:a16="http://schemas.microsoft.com/office/drawing/2014/main" id="{4E947503-17A6-4E01-B34D-6BE437C2CAE0}"/>
              </a:ext>
            </a:extLst>
          </p:cNvPr>
          <p:cNvSpPr txBox="1">
            <a:spLocks noChangeArrowheads="1"/>
          </p:cNvSpPr>
          <p:nvPr/>
        </p:nvSpPr>
        <p:spPr bwMode="auto">
          <a:xfrm>
            <a:off x="8763000" y="3733800"/>
            <a:ext cx="33178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b="1">
                <a:solidFill>
                  <a:srgbClr val="FF0000"/>
                </a:solidFill>
                <a:latin typeface="Constantia" panose="02030602050306030303" pitchFamily="18" charset="0"/>
              </a:rPr>
              <a:t>h</a:t>
            </a:r>
          </a:p>
        </p:txBody>
      </p:sp>
      <p:cxnSp>
        <p:nvCxnSpPr>
          <p:cNvPr id="17" name="Straight Connector 16">
            <a:extLst>
              <a:ext uri="{FF2B5EF4-FFF2-40B4-BE49-F238E27FC236}">
                <a16:creationId xmlns:a16="http://schemas.microsoft.com/office/drawing/2014/main" id="{821B99A7-B65A-4DCD-AB10-7E3607BF1C58}"/>
              </a:ext>
            </a:extLst>
          </p:cNvPr>
          <p:cNvCxnSpPr/>
          <p:nvPr/>
        </p:nvCxnSpPr>
        <p:spPr>
          <a:xfrm rot="16200000" flipH="1">
            <a:off x="4686300" y="3924300"/>
            <a:ext cx="4114800" cy="7620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116752" name="TextBox 28">
            <a:extLst>
              <a:ext uri="{FF2B5EF4-FFF2-40B4-BE49-F238E27FC236}">
                <a16:creationId xmlns:a16="http://schemas.microsoft.com/office/drawing/2014/main" id="{3F00831F-A94E-4125-8055-2373070D719A}"/>
              </a:ext>
            </a:extLst>
          </p:cNvPr>
          <p:cNvSpPr txBox="1">
            <a:spLocks noChangeArrowheads="1"/>
          </p:cNvSpPr>
          <p:nvPr/>
        </p:nvSpPr>
        <p:spPr bwMode="auto">
          <a:xfrm>
            <a:off x="5181600" y="4038601"/>
            <a:ext cx="153193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200" b="1">
                <a:solidFill>
                  <a:srgbClr val="FF0000"/>
                </a:solidFill>
                <a:latin typeface="Lucida Sans Unicode" panose="020B0602030504020204" pitchFamily="34" charset="0"/>
                <a:cs typeface="Lucida Sans Unicode" panose="020B0602030504020204" pitchFamily="34" charset="0"/>
              </a:rPr>
              <a:t>left-margin: -w/2</a:t>
            </a:r>
          </a:p>
        </p:txBody>
      </p:sp>
      <p:sp>
        <p:nvSpPr>
          <p:cNvPr id="30" name="Rounded Rectangle 29">
            <a:extLst>
              <a:ext uri="{FF2B5EF4-FFF2-40B4-BE49-F238E27FC236}">
                <a16:creationId xmlns:a16="http://schemas.microsoft.com/office/drawing/2014/main" id="{236F5262-9F1B-4FC8-B8D9-F9D5E2E44FAC}"/>
              </a:ext>
            </a:extLst>
          </p:cNvPr>
          <p:cNvSpPr/>
          <p:nvPr/>
        </p:nvSpPr>
        <p:spPr>
          <a:xfrm>
            <a:off x="4965700" y="3073400"/>
            <a:ext cx="152400" cy="152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cxnSp>
        <p:nvCxnSpPr>
          <p:cNvPr id="36" name="Straight Arrow Connector 35">
            <a:extLst>
              <a:ext uri="{FF2B5EF4-FFF2-40B4-BE49-F238E27FC236}">
                <a16:creationId xmlns:a16="http://schemas.microsoft.com/office/drawing/2014/main" id="{E02F9548-346D-4F43-967D-A23EBA462550}"/>
              </a:ext>
            </a:extLst>
          </p:cNvPr>
          <p:cNvCxnSpPr/>
          <p:nvPr/>
        </p:nvCxnSpPr>
        <p:spPr>
          <a:xfrm rot="5400000" flipH="1" flipV="1">
            <a:off x="6629401" y="3505201"/>
            <a:ext cx="457200" cy="3175"/>
          </a:xfrm>
          <a:prstGeom prst="straightConnector1">
            <a:avLst/>
          </a:prstGeom>
          <a:ln>
            <a:tailEnd type="arrow"/>
          </a:ln>
        </p:spPr>
        <p:style>
          <a:lnRef idx="2">
            <a:schemeClr val="accent3"/>
          </a:lnRef>
          <a:fillRef idx="0">
            <a:schemeClr val="accent3"/>
          </a:fillRef>
          <a:effectRef idx="1">
            <a:schemeClr val="accent3"/>
          </a:effectRef>
          <a:fontRef idx="minor">
            <a:schemeClr val="tx1"/>
          </a:fontRef>
        </p:style>
      </p:cxnSp>
      <p:cxnSp>
        <p:nvCxnSpPr>
          <p:cNvPr id="38" name="Straight Arrow Connector 37">
            <a:extLst>
              <a:ext uri="{FF2B5EF4-FFF2-40B4-BE49-F238E27FC236}">
                <a16:creationId xmlns:a16="http://schemas.microsoft.com/office/drawing/2014/main" id="{A5CC5802-57FC-40C2-B681-F4FA8D9C3A9A}"/>
              </a:ext>
            </a:extLst>
          </p:cNvPr>
          <p:cNvCxnSpPr/>
          <p:nvPr/>
        </p:nvCxnSpPr>
        <p:spPr>
          <a:xfrm rot="10800000">
            <a:off x="5638800" y="3962400"/>
            <a:ext cx="838200" cy="1588"/>
          </a:xfrm>
          <a:prstGeom prst="straightConnector1">
            <a:avLst/>
          </a:prstGeom>
          <a:ln>
            <a:tailEnd type="arrow"/>
          </a:ln>
        </p:spPr>
        <p:style>
          <a:lnRef idx="2">
            <a:schemeClr val="accent3"/>
          </a:lnRef>
          <a:fillRef idx="0">
            <a:schemeClr val="accent3"/>
          </a:fillRef>
          <a:effectRef idx="1">
            <a:schemeClr val="accent3"/>
          </a:effectRef>
          <a:fontRef idx="minor">
            <a:schemeClr val="tx1"/>
          </a:fontRef>
        </p:style>
      </p:cxnSp>
      <p:cxnSp>
        <p:nvCxnSpPr>
          <p:cNvPr id="40" name="Straight Arrow Connector 39">
            <a:extLst>
              <a:ext uri="{FF2B5EF4-FFF2-40B4-BE49-F238E27FC236}">
                <a16:creationId xmlns:a16="http://schemas.microsoft.com/office/drawing/2014/main" id="{B6E78527-A1AE-4660-A62A-73EBCE85E64F}"/>
              </a:ext>
            </a:extLst>
          </p:cNvPr>
          <p:cNvCxnSpPr/>
          <p:nvPr/>
        </p:nvCxnSpPr>
        <p:spPr>
          <a:xfrm rot="10800000">
            <a:off x="5181600" y="3276600"/>
            <a:ext cx="1371600" cy="533400"/>
          </a:xfrm>
          <a:prstGeom prst="straightConnector1">
            <a:avLst/>
          </a:prstGeom>
          <a:ln>
            <a:prstDash val="sysDot"/>
            <a:tailEnd type="arrow"/>
          </a:ln>
        </p:spPr>
        <p:style>
          <a:lnRef idx="2">
            <a:schemeClr val="accent3"/>
          </a:lnRef>
          <a:fillRef idx="0">
            <a:schemeClr val="accent3"/>
          </a:fillRef>
          <a:effectRef idx="1">
            <a:schemeClr val="accent3"/>
          </a:effectRef>
          <a:fontRef idx="minor">
            <a:schemeClr val="tx1"/>
          </a:fontRef>
        </p:style>
      </p:cxnSp>
      <p:sp>
        <p:nvSpPr>
          <p:cNvPr id="41" name="Rectangle 40">
            <a:extLst>
              <a:ext uri="{FF2B5EF4-FFF2-40B4-BE49-F238E27FC236}">
                <a16:creationId xmlns:a16="http://schemas.microsoft.com/office/drawing/2014/main" id="{7F51574E-1CE9-4DCC-8C07-003FE42F3FCF}"/>
              </a:ext>
            </a:extLst>
          </p:cNvPr>
          <p:cNvSpPr/>
          <p:nvPr/>
        </p:nvSpPr>
        <p:spPr>
          <a:xfrm>
            <a:off x="6756400" y="3886200"/>
            <a:ext cx="2895600" cy="1371600"/>
          </a:xfrm>
          <a:prstGeom prst="rect">
            <a:avLst/>
          </a:prstGeom>
          <a:solidFill>
            <a:schemeClr val="accent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074FCB9-5287-4BAE-9E7F-52D01E4E7920}"/>
              </a:ext>
            </a:extLst>
          </p:cNvPr>
          <p:cNvSpPr>
            <a:spLocks noGrp="1"/>
          </p:cNvSpPr>
          <p:nvPr>
            <p:ph idx="1"/>
          </p:nvPr>
        </p:nvSpPr>
        <p:spPr/>
        <p:txBody>
          <a:bodyPr>
            <a:normAutofit/>
          </a:bodyPr>
          <a:lstStyle/>
          <a:p>
            <a:pPr>
              <a:spcBef>
                <a:spcPct val="0"/>
              </a:spcBef>
            </a:pPr>
            <a:r>
              <a:rPr lang="en-US" altLang="en-US" b="1"/>
              <a:t>Trang web (Web page)</a:t>
            </a:r>
            <a:r>
              <a:rPr lang="en-US" altLang="en-US"/>
              <a:t>:</a:t>
            </a:r>
          </a:p>
          <a:p>
            <a:pPr lvl="1">
              <a:spcBef>
                <a:spcPct val="0"/>
              </a:spcBef>
            </a:pPr>
            <a:r>
              <a:rPr lang="en-US" altLang="en-US" sz="2200"/>
              <a:t>Là một trang nội dung hiển thị các thông tin, dữ liệu dưới dạng văn bản, âm thanh, hình ảnh, ..  </a:t>
            </a:r>
          </a:p>
          <a:p>
            <a:pPr lvl="1">
              <a:spcBef>
                <a:spcPct val="0"/>
              </a:spcBef>
            </a:pPr>
            <a:r>
              <a:rPr lang="en-US" altLang="en-US" sz="2200"/>
              <a:t>Một trang web có thể được viết bằng nhiều ngôn ngữ khác nhau: php, asp, aspx… nhưng kết quả khi trả về máy khách (client) là ngôn ngữ HTML (Hypertext Markup Language-Ngôn ngữ liên kết siêu văn bản). </a:t>
            </a:r>
          </a:p>
          <a:p>
            <a:pPr>
              <a:spcBef>
                <a:spcPct val="0"/>
              </a:spcBef>
            </a:pPr>
            <a:r>
              <a:rPr lang="en-US" altLang="en-US" b="1"/>
              <a:t>Web site:</a:t>
            </a:r>
          </a:p>
          <a:p>
            <a:pPr lvl="1">
              <a:spcBef>
                <a:spcPct val="0"/>
              </a:spcBef>
            </a:pPr>
            <a:r>
              <a:rPr lang="en-US" altLang="en-US" sz="2200"/>
              <a:t>Tập hợp các trang web của các tổ chức hay cá nhân trên mạng có nội dung thống nhất phục vụ cho một mục đích nào đó.</a:t>
            </a:r>
          </a:p>
        </p:txBody>
      </p:sp>
      <p:sp>
        <p:nvSpPr>
          <p:cNvPr id="3" name="Title 2">
            <a:extLst>
              <a:ext uri="{FF2B5EF4-FFF2-40B4-BE49-F238E27FC236}">
                <a16:creationId xmlns:a16="http://schemas.microsoft.com/office/drawing/2014/main" id="{A240F612-11CC-4F4F-8C77-CA4A062DC23C}"/>
              </a:ext>
            </a:extLst>
          </p:cNvPr>
          <p:cNvSpPr>
            <a:spLocks noGrp="1"/>
          </p:cNvSpPr>
          <p:nvPr>
            <p:ph type="title"/>
          </p:nvPr>
        </p:nvSpPr>
        <p:spPr/>
        <p:txBody>
          <a:bodyPr/>
          <a:lstStyle/>
          <a:p>
            <a:r>
              <a:rPr lang="en-US"/>
              <a:t>Trang web, web site</a:t>
            </a:r>
          </a:p>
        </p:txBody>
      </p:sp>
    </p:spTree>
    <p:extLst>
      <p:ext uri="{BB962C8B-B14F-4D97-AF65-F5344CB8AC3E}">
        <p14:creationId xmlns:p14="http://schemas.microsoft.com/office/powerpoint/2010/main" val="72398115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4827E28-4652-4B9F-B4DE-C3420CB1C9F3}"/>
              </a:ext>
            </a:extLst>
          </p:cNvPr>
          <p:cNvSpPr>
            <a:spLocks noGrp="1"/>
          </p:cNvSpPr>
          <p:nvPr>
            <p:ph idx="1"/>
          </p:nvPr>
        </p:nvSpPr>
        <p:spPr/>
        <p:txBody>
          <a:bodyPr/>
          <a:lstStyle/>
          <a:p>
            <a:pPr>
              <a:spcBef>
                <a:spcPct val="0"/>
              </a:spcBef>
            </a:pPr>
            <a:r>
              <a:rPr lang="en-US" altLang="en-US" b="1"/>
              <a:t>WWW </a:t>
            </a:r>
            <a:r>
              <a:rPr lang="en-US" altLang="en-US"/>
              <a:t>là tập hợp các web site trên mạng internet.</a:t>
            </a:r>
          </a:p>
          <a:p>
            <a:pPr>
              <a:spcBef>
                <a:spcPct val="0"/>
              </a:spcBef>
            </a:pPr>
            <a:r>
              <a:rPr lang="en-US" altLang="en-US" b="1"/>
              <a:t>WWW</a:t>
            </a:r>
            <a:r>
              <a:rPr lang="en-US" altLang="en-US"/>
              <a:t> là dịch vụ thông dụng nhất trên Internet. Để có được dịch vụ này người dùng cần phải có trình duyệt web (web browser).</a:t>
            </a:r>
          </a:p>
        </p:txBody>
      </p:sp>
      <p:sp>
        <p:nvSpPr>
          <p:cNvPr id="3" name="Title 2">
            <a:extLst>
              <a:ext uri="{FF2B5EF4-FFF2-40B4-BE49-F238E27FC236}">
                <a16:creationId xmlns:a16="http://schemas.microsoft.com/office/drawing/2014/main" id="{A4DE5019-29AD-4BAA-AD54-05C22C58D415}"/>
              </a:ext>
            </a:extLst>
          </p:cNvPr>
          <p:cNvSpPr>
            <a:spLocks noGrp="1"/>
          </p:cNvSpPr>
          <p:nvPr>
            <p:ph type="title"/>
          </p:nvPr>
        </p:nvSpPr>
        <p:spPr/>
        <p:txBody>
          <a:bodyPr/>
          <a:lstStyle/>
          <a:p>
            <a:r>
              <a:rPr lang="en-US"/>
              <a:t>World Wide Web (WWW)</a:t>
            </a:r>
          </a:p>
        </p:txBody>
      </p:sp>
    </p:spTree>
    <p:extLst>
      <p:ext uri="{BB962C8B-B14F-4D97-AF65-F5344CB8AC3E}">
        <p14:creationId xmlns:p14="http://schemas.microsoft.com/office/powerpoint/2010/main" val="143311597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AAE3372-ABF1-48F0-B7AA-116294E207DB}"/>
              </a:ext>
            </a:extLst>
          </p:cNvPr>
          <p:cNvSpPr>
            <a:spLocks noGrp="1"/>
          </p:cNvSpPr>
          <p:nvPr>
            <p:ph idx="1"/>
          </p:nvPr>
        </p:nvSpPr>
        <p:spPr/>
        <p:txBody>
          <a:bodyPr/>
          <a:lstStyle/>
          <a:p>
            <a:pPr>
              <a:spcBef>
                <a:spcPct val="0"/>
              </a:spcBef>
            </a:pPr>
            <a:r>
              <a:rPr lang="en-US" altLang="en-US" sz="2500" b="1"/>
              <a:t>Web server:</a:t>
            </a:r>
          </a:p>
          <a:p>
            <a:pPr lvl="1">
              <a:spcBef>
                <a:spcPct val="0"/>
              </a:spcBef>
            </a:pPr>
            <a:r>
              <a:rPr lang="en-US" altLang="en-US"/>
              <a:t>Máy phục vụ web</a:t>
            </a:r>
          </a:p>
          <a:p>
            <a:pPr lvl="1">
              <a:spcBef>
                <a:spcPct val="0"/>
              </a:spcBef>
            </a:pPr>
            <a:r>
              <a:rPr lang="en-US" altLang="en-US"/>
              <a:t>Một số phần mềm web server chuyên dụng:</a:t>
            </a:r>
          </a:p>
          <a:p>
            <a:pPr lvl="2">
              <a:spcBef>
                <a:spcPct val="0"/>
              </a:spcBef>
            </a:pPr>
            <a:r>
              <a:rPr lang="en-US" altLang="en-US"/>
              <a:t>Apache: mã nguồn mở</a:t>
            </a:r>
          </a:p>
          <a:p>
            <a:pPr lvl="2">
              <a:spcBef>
                <a:spcPct val="0"/>
              </a:spcBef>
            </a:pPr>
            <a:r>
              <a:rPr lang="en-US" altLang="en-US"/>
              <a:t>Internet Information Services (IIS): Sản phẩm của Microsoft</a:t>
            </a:r>
          </a:p>
          <a:p>
            <a:pPr lvl="2">
              <a:spcBef>
                <a:spcPct val="0"/>
              </a:spcBef>
            </a:pPr>
            <a:r>
              <a:rPr lang="en-US" altLang="en-US"/>
              <a:t>…..</a:t>
            </a:r>
          </a:p>
        </p:txBody>
      </p:sp>
      <p:sp>
        <p:nvSpPr>
          <p:cNvPr id="3" name="Title 2">
            <a:extLst>
              <a:ext uri="{FF2B5EF4-FFF2-40B4-BE49-F238E27FC236}">
                <a16:creationId xmlns:a16="http://schemas.microsoft.com/office/drawing/2014/main" id="{386910FB-7B34-4FA5-A28F-12631486B832}"/>
              </a:ext>
            </a:extLst>
          </p:cNvPr>
          <p:cNvSpPr>
            <a:spLocks noGrp="1"/>
          </p:cNvSpPr>
          <p:nvPr>
            <p:ph type="title"/>
          </p:nvPr>
        </p:nvSpPr>
        <p:spPr/>
        <p:txBody>
          <a:bodyPr/>
          <a:lstStyle/>
          <a:p>
            <a:r>
              <a:rPr lang="en-US"/>
              <a:t>Web server</a:t>
            </a:r>
          </a:p>
        </p:txBody>
      </p:sp>
      <p:pic>
        <p:nvPicPr>
          <p:cNvPr id="4" name="Picture 5" descr="server2">
            <a:extLst>
              <a:ext uri="{FF2B5EF4-FFF2-40B4-BE49-F238E27FC236}">
                <a16:creationId xmlns:a16="http://schemas.microsoft.com/office/drawing/2014/main" id="{89B553A6-3254-4B88-B7F9-AA80BBC8B4DA}"/>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458200" y="1219200"/>
            <a:ext cx="1676400" cy="188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811124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074FCB9-5287-4BAE-9E7F-52D01E4E7920}"/>
              </a:ext>
            </a:extLst>
          </p:cNvPr>
          <p:cNvSpPr>
            <a:spLocks noGrp="1"/>
          </p:cNvSpPr>
          <p:nvPr>
            <p:ph idx="1"/>
          </p:nvPr>
        </p:nvSpPr>
        <p:spPr/>
        <p:txBody>
          <a:bodyPr/>
          <a:lstStyle/>
          <a:p>
            <a:pPr>
              <a:spcBef>
                <a:spcPct val="0"/>
              </a:spcBef>
            </a:pPr>
            <a:r>
              <a:rPr lang="en-US" altLang="en-US" sz="2500" b="1"/>
              <a:t>Web Browser:</a:t>
            </a:r>
          </a:p>
          <a:p>
            <a:pPr lvl="1">
              <a:spcBef>
                <a:spcPct val="0"/>
              </a:spcBef>
            </a:pPr>
            <a:r>
              <a:rPr lang="en-US" altLang="en-US"/>
              <a:t>Phần mềm chạy trên máy khách (client) dùng để hiển thị trang web và giúp khai thác dịch vụ web</a:t>
            </a:r>
          </a:p>
          <a:p>
            <a:pPr lvl="1">
              <a:spcBef>
                <a:spcPct val="0"/>
              </a:spcBef>
            </a:pPr>
            <a:r>
              <a:rPr lang="en-US" altLang="en-US"/>
              <a:t>Một số Web browser:</a:t>
            </a:r>
          </a:p>
          <a:p>
            <a:pPr lvl="2">
              <a:spcBef>
                <a:spcPct val="0"/>
              </a:spcBef>
            </a:pPr>
            <a:r>
              <a:rPr lang="en-US" altLang="en-US"/>
              <a:t>Nescape Navigator của công ty Netscape</a:t>
            </a:r>
          </a:p>
          <a:p>
            <a:pPr lvl="2">
              <a:spcBef>
                <a:spcPct val="0"/>
              </a:spcBef>
            </a:pPr>
            <a:r>
              <a:rPr lang="en-US" altLang="en-US"/>
              <a:t>Mozilla Firefox</a:t>
            </a:r>
          </a:p>
          <a:p>
            <a:pPr lvl="2">
              <a:spcBef>
                <a:spcPct val="0"/>
              </a:spcBef>
            </a:pPr>
            <a:r>
              <a:rPr lang="en-US" altLang="en-US"/>
              <a:t>Internet Explorer (IE): của công ty Microsoft được tích hợp sẵn trong windows</a:t>
            </a:r>
          </a:p>
          <a:p>
            <a:pPr lvl="2">
              <a:spcBef>
                <a:spcPct val="0"/>
              </a:spcBef>
            </a:pPr>
            <a:r>
              <a:rPr lang="en-US" altLang="en-US"/>
              <a:t>...  </a:t>
            </a:r>
          </a:p>
          <a:p>
            <a:pPr marL="109728" indent="0">
              <a:buNone/>
            </a:pPr>
            <a:endParaRPr lang="en-US"/>
          </a:p>
        </p:txBody>
      </p:sp>
      <p:sp>
        <p:nvSpPr>
          <p:cNvPr id="3" name="Title 2">
            <a:extLst>
              <a:ext uri="{FF2B5EF4-FFF2-40B4-BE49-F238E27FC236}">
                <a16:creationId xmlns:a16="http://schemas.microsoft.com/office/drawing/2014/main" id="{A240F612-11CC-4F4F-8C77-CA4A062DC23C}"/>
              </a:ext>
            </a:extLst>
          </p:cNvPr>
          <p:cNvSpPr>
            <a:spLocks noGrp="1"/>
          </p:cNvSpPr>
          <p:nvPr>
            <p:ph type="title"/>
          </p:nvPr>
        </p:nvSpPr>
        <p:spPr/>
        <p:txBody>
          <a:bodyPr/>
          <a:lstStyle/>
          <a:p>
            <a:r>
              <a:rPr lang="en-US"/>
              <a:t>Web browser</a:t>
            </a:r>
          </a:p>
        </p:txBody>
      </p:sp>
      <p:pic>
        <p:nvPicPr>
          <p:cNvPr id="4" name="Picture 4" descr="server2">
            <a:extLst>
              <a:ext uri="{FF2B5EF4-FFF2-40B4-BE49-F238E27FC236}">
                <a16:creationId xmlns:a16="http://schemas.microsoft.com/office/drawing/2014/main" id="{D4FB5730-6B7F-4599-A169-218CA6703C21}"/>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305800" y="2286000"/>
            <a:ext cx="1676400" cy="188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5" descr="42cd004f41c6cIE_logo_b3">
            <a:extLst>
              <a:ext uri="{FF2B5EF4-FFF2-40B4-BE49-F238E27FC236}">
                <a16:creationId xmlns:a16="http://schemas.microsoft.com/office/drawing/2014/main" id="{083D6997-FB82-42B7-A997-91418C29DC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81800" y="4830763"/>
            <a:ext cx="112395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606745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4827E28-4652-4B9F-B4DE-C3420CB1C9F3}"/>
              </a:ext>
            </a:extLst>
          </p:cNvPr>
          <p:cNvSpPr>
            <a:spLocks noGrp="1"/>
          </p:cNvSpPr>
          <p:nvPr>
            <p:ph idx="1"/>
          </p:nvPr>
        </p:nvSpPr>
        <p:spPr/>
        <p:txBody>
          <a:bodyPr/>
          <a:lstStyle/>
          <a:p>
            <a:pPr>
              <a:spcBef>
                <a:spcPct val="0"/>
              </a:spcBef>
            </a:pPr>
            <a:r>
              <a:rPr lang="en-US" altLang="en-US"/>
              <a:t>Dựa vào công nghệ phát triển, có 2 loại:</a:t>
            </a:r>
          </a:p>
          <a:p>
            <a:pPr lvl="1">
              <a:spcBef>
                <a:spcPct val="0"/>
              </a:spcBef>
            </a:pPr>
            <a:r>
              <a:rPr lang="en-US" altLang="en-US"/>
              <a:t>Web tĩnh:</a:t>
            </a:r>
          </a:p>
          <a:p>
            <a:pPr lvl="2">
              <a:spcBef>
                <a:spcPct val="0"/>
              </a:spcBef>
            </a:pPr>
            <a:r>
              <a:rPr lang="en-US" altLang="en-US" sz="2400"/>
              <a:t>Dễ phát triển</a:t>
            </a:r>
          </a:p>
          <a:p>
            <a:pPr lvl="2">
              <a:spcBef>
                <a:spcPct val="0"/>
              </a:spcBef>
            </a:pPr>
            <a:r>
              <a:rPr lang="en-US" altLang="en-US" sz="2400"/>
              <a:t>Tương tác với người duyệt web yếu</a:t>
            </a:r>
          </a:p>
          <a:p>
            <a:pPr lvl="2">
              <a:spcBef>
                <a:spcPct val="0"/>
              </a:spcBef>
            </a:pPr>
            <a:r>
              <a:rPr lang="en-US" altLang="en-US" sz="2400"/>
              <a:t>Sử dụng ngôn ngữ HTML để thiết kế</a:t>
            </a:r>
          </a:p>
          <a:p>
            <a:pPr lvl="2">
              <a:spcBef>
                <a:spcPct val="0"/>
              </a:spcBef>
            </a:pPr>
            <a:r>
              <a:rPr lang="en-US" altLang="en-US" sz="2400"/>
              <a:t>Người làm web tĩnh thường dùng các công cụ trực quan để tạo ra trang web như FrontPage.</a:t>
            </a:r>
          </a:p>
          <a:p>
            <a:pPr lvl="2">
              <a:spcBef>
                <a:spcPct val="0"/>
              </a:spcBef>
            </a:pPr>
            <a:r>
              <a:rPr lang="en-US" altLang="en-US" sz="2400"/>
              <a:t>Không nhận thông tin phản hồi từ người dùng.</a:t>
            </a:r>
          </a:p>
          <a:p>
            <a:endParaRPr lang="en-US"/>
          </a:p>
        </p:txBody>
      </p:sp>
      <p:sp>
        <p:nvSpPr>
          <p:cNvPr id="3" name="Title 2">
            <a:extLst>
              <a:ext uri="{FF2B5EF4-FFF2-40B4-BE49-F238E27FC236}">
                <a16:creationId xmlns:a16="http://schemas.microsoft.com/office/drawing/2014/main" id="{A4DE5019-29AD-4BAA-AD54-05C22C58D415}"/>
              </a:ext>
            </a:extLst>
          </p:cNvPr>
          <p:cNvSpPr>
            <a:spLocks noGrp="1"/>
          </p:cNvSpPr>
          <p:nvPr>
            <p:ph type="title"/>
          </p:nvPr>
        </p:nvSpPr>
        <p:spPr/>
        <p:txBody>
          <a:bodyPr/>
          <a:lstStyle/>
          <a:p>
            <a:r>
              <a:rPr lang="en-US"/>
              <a:t>Phân loại trang web</a:t>
            </a:r>
          </a:p>
        </p:txBody>
      </p:sp>
    </p:spTree>
    <p:extLst>
      <p:ext uri="{BB962C8B-B14F-4D97-AF65-F5344CB8AC3E}">
        <p14:creationId xmlns:p14="http://schemas.microsoft.com/office/powerpoint/2010/main" val="203975177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AAE3372-ABF1-48F0-B7AA-116294E207DB}"/>
              </a:ext>
            </a:extLst>
          </p:cNvPr>
          <p:cNvSpPr>
            <a:spLocks noGrp="1"/>
          </p:cNvSpPr>
          <p:nvPr>
            <p:ph idx="1"/>
          </p:nvPr>
        </p:nvSpPr>
        <p:spPr/>
        <p:txBody>
          <a:bodyPr/>
          <a:lstStyle/>
          <a:p>
            <a:pPr lvl="1">
              <a:spcBef>
                <a:spcPct val="0"/>
              </a:spcBef>
            </a:pPr>
            <a:r>
              <a:rPr lang="en-US" altLang="en-US"/>
              <a:t>Web động:</a:t>
            </a:r>
          </a:p>
          <a:p>
            <a:pPr lvl="2">
              <a:spcBef>
                <a:spcPct val="0"/>
              </a:spcBef>
            </a:pPr>
            <a:r>
              <a:rPr lang="en-US" altLang="en-US" sz="2400"/>
              <a:t>Khó phát triển hơn</a:t>
            </a:r>
          </a:p>
          <a:p>
            <a:pPr lvl="2">
              <a:spcBef>
                <a:spcPct val="0"/>
              </a:spcBef>
            </a:pPr>
            <a:r>
              <a:rPr lang="en-US" altLang="en-US" sz="2400"/>
              <a:t>Tương tác với người duyệt web  mạnh </a:t>
            </a:r>
          </a:p>
          <a:p>
            <a:pPr lvl="2">
              <a:spcBef>
                <a:spcPct val="0"/>
              </a:spcBef>
            </a:pPr>
            <a:r>
              <a:rPr lang="en-US" altLang="en-US" sz="2400"/>
              <a:t>Sử dụng nhiều ngôn ngữ khác nhau để lập trình</a:t>
            </a:r>
          </a:p>
          <a:p>
            <a:pPr lvl="2">
              <a:spcBef>
                <a:spcPct val="0"/>
              </a:spcBef>
            </a:pPr>
            <a:r>
              <a:rPr lang="en-US" altLang="en-US" sz="2400"/>
              <a:t>Thường phải viết nhiều mã lệnh</a:t>
            </a:r>
          </a:p>
          <a:p>
            <a:pPr lvl="2">
              <a:spcBef>
                <a:spcPct val="0"/>
              </a:spcBef>
            </a:pPr>
            <a:r>
              <a:rPr lang="en-US" altLang="en-US" sz="2400"/>
              <a:t>Nhận thông tin phản hồi từ người dùng.</a:t>
            </a:r>
          </a:p>
          <a:p>
            <a:endParaRPr lang="en-US"/>
          </a:p>
        </p:txBody>
      </p:sp>
      <p:sp>
        <p:nvSpPr>
          <p:cNvPr id="3" name="Title 2">
            <a:extLst>
              <a:ext uri="{FF2B5EF4-FFF2-40B4-BE49-F238E27FC236}">
                <a16:creationId xmlns:a16="http://schemas.microsoft.com/office/drawing/2014/main" id="{386910FB-7B34-4FA5-A28F-12631486B832}"/>
              </a:ext>
            </a:extLst>
          </p:cNvPr>
          <p:cNvSpPr>
            <a:spLocks noGrp="1"/>
          </p:cNvSpPr>
          <p:nvPr>
            <p:ph type="title"/>
          </p:nvPr>
        </p:nvSpPr>
        <p:spPr/>
        <p:txBody>
          <a:bodyPr/>
          <a:lstStyle/>
          <a:p>
            <a:r>
              <a:rPr lang="en-US"/>
              <a:t>Phân loại trang web (tt)</a:t>
            </a:r>
          </a:p>
        </p:txBody>
      </p:sp>
    </p:spTree>
    <p:extLst>
      <p:ext uri="{BB962C8B-B14F-4D97-AF65-F5344CB8AC3E}">
        <p14:creationId xmlns:p14="http://schemas.microsoft.com/office/powerpoint/2010/main" val="121942614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074FCB9-5287-4BAE-9E7F-52D01E4E7920}"/>
              </a:ext>
            </a:extLst>
          </p:cNvPr>
          <p:cNvSpPr>
            <a:spLocks noGrp="1"/>
          </p:cNvSpPr>
          <p:nvPr>
            <p:ph idx="1"/>
          </p:nvPr>
        </p:nvSpPr>
        <p:spPr/>
        <p:txBody>
          <a:bodyPr/>
          <a:lstStyle/>
          <a:p>
            <a:pPr>
              <a:spcBef>
                <a:spcPct val="0"/>
              </a:spcBef>
            </a:pPr>
            <a:r>
              <a:rPr lang="vi-VN" altLang="en-US"/>
              <a:t>IAP (Internet Access Provider): Nhà</a:t>
            </a:r>
            <a:r>
              <a:rPr lang="en-US" altLang="en-US"/>
              <a:t> </a:t>
            </a:r>
            <a:r>
              <a:rPr lang="vi-VN" altLang="en-US"/>
              <a:t>cung</a:t>
            </a:r>
            <a:r>
              <a:rPr lang="en-US" altLang="en-US"/>
              <a:t> </a:t>
            </a:r>
            <a:r>
              <a:rPr lang="vi-VN" altLang="en-US"/>
              <a:t>cấp</a:t>
            </a:r>
            <a:r>
              <a:rPr lang="en-US" altLang="en-US"/>
              <a:t> </a:t>
            </a:r>
            <a:r>
              <a:rPr lang="vi-VN" altLang="en-US"/>
              <a:t>đường</a:t>
            </a:r>
            <a:r>
              <a:rPr lang="en-US" altLang="en-US"/>
              <a:t> </a:t>
            </a:r>
            <a:r>
              <a:rPr lang="vi-VN" altLang="en-US"/>
              <a:t>truyền</a:t>
            </a:r>
            <a:r>
              <a:rPr lang="en-US" altLang="en-US"/>
              <a:t> </a:t>
            </a:r>
            <a:r>
              <a:rPr lang="vi-VN" altLang="en-US"/>
              <a:t>Internet.</a:t>
            </a:r>
          </a:p>
          <a:p>
            <a:pPr>
              <a:spcBef>
                <a:spcPct val="0"/>
              </a:spcBef>
            </a:pPr>
            <a:r>
              <a:rPr lang="en-US" altLang="en-US"/>
              <a:t>ISP (Internet Service Provider): Nhà cung cấp dịch vụ Internet. Một số ISP hiện nay ở Việt Nam: VDC, FPT, SaigonNet, NetNam, Viettel, ...</a:t>
            </a:r>
            <a:endParaRPr lang="en-US"/>
          </a:p>
        </p:txBody>
      </p:sp>
      <p:sp>
        <p:nvSpPr>
          <p:cNvPr id="3" name="Title 2">
            <a:extLst>
              <a:ext uri="{FF2B5EF4-FFF2-40B4-BE49-F238E27FC236}">
                <a16:creationId xmlns:a16="http://schemas.microsoft.com/office/drawing/2014/main" id="{A240F612-11CC-4F4F-8C77-CA4A062DC23C}"/>
              </a:ext>
            </a:extLst>
          </p:cNvPr>
          <p:cNvSpPr>
            <a:spLocks noGrp="1"/>
          </p:cNvSpPr>
          <p:nvPr>
            <p:ph type="title"/>
          </p:nvPr>
        </p:nvSpPr>
        <p:spPr/>
        <p:txBody>
          <a:bodyPr/>
          <a:lstStyle/>
          <a:p>
            <a:r>
              <a:rPr lang="en-US"/>
              <a:t>Một số thuật ngữ quan trọng khác</a:t>
            </a:r>
          </a:p>
        </p:txBody>
      </p:sp>
    </p:spTree>
    <p:extLst>
      <p:ext uri="{BB962C8B-B14F-4D97-AF65-F5344CB8AC3E}">
        <p14:creationId xmlns:p14="http://schemas.microsoft.com/office/powerpoint/2010/main" val="58827485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4827E28-4652-4B9F-B4DE-C3420CB1C9F3}"/>
              </a:ext>
            </a:extLst>
          </p:cNvPr>
          <p:cNvSpPr>
            <a:spLocks noGrp="1"/>
          </p:cNvSpPr>
          <p:nvPr>
            <p:ph idx="1"/>
          </p:nvPr>
        </p:nvSpPr>
        <p:spPr/>
        <p:txBody>
          <a:bodyPr/>
          <a:lstStyle/>
          <a:p>
            <a:pPr>
              <a:spcBef>
                <a:spcPct val="0"/>
              </a:spcBef>
            </a:pPr>
            <a:r>
              <a:rPr lang="en-US" altLang="en-US"/>
              <a:t>Giới thiệu lịch sử</a:t>
            </a:r>
          </a:p>
          <a:p>
            <a:pPr>
              <a:spcBef>
                <a:spcPct val="0"/>
              </a:spcBef>
            </a:pPr>
            <a:r>
              <a:rPr lang="vi-VN" altLang="en-US"/>
              <a:t>Các khái niệm căn bản</a:t>
            </a:r>
          </a:p>
          <a:p>
            <a:pPr>
              <a:spcBef>
                <a:spcPct val="0"/>
              </a:spcBef>
            </a:pPr>
            <a:r>
              <a:rPr lang="en-US" altLang="en-US">
                <a:solidFill>
                  <a:srgbClr val="FF0000"/>
                </a:solidFill>
              </a:rPr>
              <a:t>Khai thác tài nguyên trên Internet</a:t>
            </a:r>
          </a:p>
          <a:p>
            <a:pPr>
              <a:spcBef>
                <a:spcPct val="0"/>
              </a:spcBef>
            </a:pPr>
            <a:endParaRPr lang="en-US" altLang="en-US"/>
          </a:p>
          <a:p>
            <a:pPr marL="109728" indent="0">
              <a:buNone/>
            </a:pPr>
            <a:endParaRPr lang="en-US"/>
          </a:p>
        </p:txBody>
      </p:sp>
      <p:sp>
        <p:nvSpPr>
          <p:cNvPr id="3" name="Title 2">
            <a:extLst>
              <a:ext uri="{FF2B5EF4-FFF2-40B4-BE49-F238E27FC236}">
                <a16:creationId xmlns:a16="http://schemas.microsoft.com/office/drawing/2014/main" id="{A4DE5019-29AD-4BAA-AD54-05C22C58D415}"/>
              </a:ext>
            </a:extLst>
          </p:cNvPr>
          <p:cNvSpPr>
            <a:spLocks noGrp="1"/>
          </p:cNvSpPr>
          <p:nvPr>
            <p:ph type="title"/>
          </p:nvPr>
        </p:nvSpPr>
        <p:spPr/>
        <p:txBody>
          <a:bodyPr/>
          <a:lstStyle/>
          <a:p>
            <a:r>
              <a:rPr lang="en-US"/>
              <a:t>Nội dung</a:t>
            </a:r>
          </a:p>
        </p:txBody>
      </p:sp>
    </p:spTree>
    <p:extLst>
      <p:ext uri="{BB962C8B-B14F-4D97-AF65-F5344CB8AC3E}">
        <p14:creationId xmlns:p14="http://schemas.microsoft.com/office/powerpoint/2010/main" val="167271830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AAE3372-ABF1-48F0-B7AA-116294E207DB}"/>
              </a:ext>
            </a:extLst>
          </p:cNvPr>
          <p:cNvSpPr>
            <a:spLocks noGrp="1"/>
          </p:cNvSpPr>
          <p:nvPr>
            <p:ph idx="1"/>
          </p:nvPr>
        </p:nvSpPr>
        <p:spPr/>
        <p:txBody>
          <a:bodyPr/>
          <a:lstStyle/>
          <a:p>
            <a:pPr>
              <a:spcBef>
                <a:spcPct val="0"/>
              </a:spcBef>
            </a:pPr>
            <a:r>
              <a:rPr lang="en-US" altLang="en-US"/>
              <a:t>Tra cứu thông tin</a:t>
            </a:r>
          </a:p>
          <a:p>
            <a:pPr lvl="1">
              <a:spcBef>
                <a:spcPct val="0"/>
              </a:spcBef>
            </a:pPr>
            <a:r>
              <a:rPr lang="en-US" altLang="en-US">
                <a:hlinkClick r:id="rId2"/>
              </a:rPr>
              <a:t>www.google.com</a:t>
            </a:r>
            <a:endParaRPr lang="en-US" altLang="en-US"/>
          </a:p>
          <a:p>
            <a:pPr lvl="1">
              <a:spcBef>
                <a:spcPct val="0"/>
              </a:spcBef>
            </a:pPr>
            <a:r>
              <a:rPr lang="en-US" altLang="en-US">
                <a:hlinkClick r:id="rId3"/>
              </a:rPr>
              <a:t>www.lycos.com</a:t>
            </a:r>
            <a:endParaRPr lang="en-US" altLang="en-US"/>
          </a:p>
          <a:p>
            <a:pPr lvl="1">
              <a:spcBef>
                <a:spcPct val="0"/>
              </a:spcBef>
            </a:pPr>
            <a:r>
              <a:rPr lang="en-US" altLang="en-US">
                <a:hlinkClick r:id="rId4"/>
              </a:rPr>
              <a:t>www.altavista.com</a:t>
            </a:r>
            <a:endParaRPr lang="en-US" altLang="en-US"/>
          </a:p>
          <a:p>
            <a:pPr lvl="1">
              <a:spcBef>
                <a:spcPct val="0"/>
              </a:spcBef>
            </a:pPr>
            <a:r>
              <a:rPr lang="en-US" altLang="en-US">
                <a:hlinkClick r:id="rId5"/>
              </a:rPr>
              <a:t>www.researchindex.com</a:t>
            </a:r>
            <a:r>
              <a:rPr lang="en-US" altLang="en-US"/>
              <a:t> </a:t>
            </a:r>
          </a:p>
          <a:p>
            <a:pPr lvl="1">
              <a:spcBef>
                <a:spcPct val="0"/>
              </a:spcBef>
              <a:buNone/>
            </a:pPr>
            <a:r>
              <a:rPr lang="en-US" altLang="en-US" i="1"/>
              <a:t>(tra cứu bài báo khoa học)</a:t>
            </a:r>
          </a:p>
          <a:p>
            <a:pPr>
              <a:spcBef>
                <a:spcPct val="0"/>
              </a:spcBef>
            </a:pPr>
            <a:endParaRPr lang="en-US" altLang="en-US"/>
          </a:p>
        </p:txBody>
      </p:sp>
      <p:sp>
        <p:nvSpPr>
          <p:cNvPr id="3" name="Title 2">
            <a:extLst>
              <a:ext uri="{FF2B5EF4-FFF2-40B4-BE49-F238E27FC236}">
                <a16:creationId xmlns:a16="http://schemas.microsoft.com/office/drawing/2014/main" id="{386910FB-7B34-4FA5-A28F-12631486B832}"/>
              </a:ext>
            </a:extLst>
          </p:cNvPr>
          <p:cNvSpPr>
            <a:spLocks noGrp="1"/>
          </p:cNvSpPr>
          <p:nvPr>
            <p:ph type="title"/>
          </p:nvPr>
        </p:nvSpPr>
        <p:spPr/>
        <p:txBody>
          <a:bodyPr/>
          <a:lstStyle/>
          <a:p>
            <a:r>
              <a:rPr lang="en-US"/>
              <a:t>Khai thác tài nguyên trên Internet</a:t>
            </a:r>
          </a:p>
        </p:txBody>
      </p:sp>
    </p:spTree>
    <p:extLst>
      <p:ext uri="{BB962C8B-B14F-4D97-AF65-F5344CB8AC3E}">
        <p14:creationId xmlns:p14="http://schemas.microsoft.com/office/powerpoint/2010/main" val="13564008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3505A21-B5F3-4191-9749-709338BE1F7C}"/>
              </a:ext>
            </a:extLst>
          </p:cNvPr>
          <p:cNvSpPr>
            <a:spLocks noGrp="1"/>
          </p:cNvSpPr>
          <p:nvPr>
            <p:ph idx="1"/>
          </p:nvPr>
        </p:nvSpPr>
        <p:spPr/>
        <p:txBody>
          <a:bodyPr/>
          <a:lstStyle/>
          <a:p>
            <a:pPr>
              <a:lnSpc>
                <a:spcPct val="150000"/>
              </a:lnSpc>
            </a:pPr>
            <a:r>
              <a:rPr lang="en-US"/>
              <a:t>Công cụ lập trình: </a:t>
            </a:r>
          </a:p>
          <a:p>
            <a:pPr marL="109728" indent="0">
              <a:lnSpc>
                <a:spcPct val="150000"/>
              </a:lnSpc>
              <a:buNone/>
            </a:pPr>
            <a:r>
              <a:rPr lang="en-US"/>
              <a:t>   Sublime text, PHP Designer, Notepad++</a:t>
            </a:r>
          </a:p>
          <a:p>
            <a:pPr>
              <a:lnSpc>
                <a:spcPct val="150000"/>
              </a:lnSpc>
            </a:pPr>
            <a:r>
              <a:rPr lang="en-US"/>
              <a:t>Công cụ quản trị CSDL:  MySQL, SQL Server</a:t>
            </a:r>
          </a:p>
          <a:p>
            <a:pPr>
              <a:lnSpc>
                <a:spcPct val="150000"/>
              </a:lnSpc>
            </a:pPr>
            <a:r>
              <a:rPr lang="en-US"/>
              <a:t>Công cụ máy chủ web:</a:t>
            </a:r>
          </a:p>
          <a:p>
            <a:pPr marL="109728" indent="0">
              <a:lnSpc>
                <a:spcPct val="150000"/>
              </a:lnSpc>
              <a:buNone/>
            </a:pPr>
            <a:r>
              <a:rPr lang="en-US"/>
              <a:t>   Xampp, Apache, Tomcat</a:t>
            </a:r>
          </a:p>
          <a:p>
            <a:pPr marL="109728" indent="0">
              <a:lnSpc>
                <a:spcPct val="150000"/>
              </a:lnSpc>
              <a:buNone/>
            </a:pPr>
            <a:endParaRPr lang="en-US"/>
          </a:p>
        </p:txBody>
      </p:sp>
      <p:sp>
        <p:nvSpPr>
          <p:cNvPr id="3" name="Title 2">
            <a:extLst>
              <a:ext uri="{FF2B5EF4-FFF2-40B4-BE49-F238E27FC236}">
                <a16:creationId xmlns:a16="http://schemas.microsoft.com/office/drawing/2014/main" id="{04A42E0F-6749-46F5-93B2-CB3102C20889}"/>
              </a:ext>
            </a:extLst>
          </p:cNvPr>
          <p:cNvSpPr>
            <a:spLocks noGrp="1"/>
          </p:cNvSpPr>
          <p:nvPr>
            <p:ph type="title"/>
          </p:nvPr>
        </p:nvSpPr>
        <p:spPr/>
        <p:txBody>
          <a:bodyPr/>
          <a:lstStyle/>
          <a:p>
            <a:r>
              <a:rPr lang="en-US"/>
              <a:t>Các công cụ sử dụng trong môn học</a:t>
            </a:r>
          </a:p>
        </p:txBody>
      </p:sp>
    </p:spTree>
    <p:extLst>
      <p:ext uri="{BB962C8B-B14F-4D97-AF65-F5344CB8AC3E}">
        <p14:creationId xmlns:p14="http://schemas.microsoft.com/office/powerpoint/2010/main" val="56492920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074FCB9-5287-4BAE-9E7F-52D01E4E7920}"/>
              </a:ext>
            </a:extLst>
          </p:cNvPr>
          <p:cNvSpPr>
            <a:spLocks noGrp="1"/>
          </p:cNvSpPr>
          <p:nvPr>
            <p:ph idx="1"/>
          </p:nvPr>
        </p:nvSpPr>
        <p:spPr/>
        <p:txBody>
          <a:bodyPr>
            <a:normAutofit/>
          </a:bodyPr>
          <a:lstStyle/>
          <a:p>
            <a:pPr>
              <a:spcBef>
                <a:spcPct val="0"/>
              </a:spcBef>
            </a:pPr>
            <a:r>
              <a:rPr lang="en-US" altLang="en-US"/>
              <a:t>Tin tức, thông tin tổng hợp</a:t>
            </a:r>
          </a:p>
          <a:p>
            <a:pPr lvl="1">
              <a:spcBef>
                <a:spcPct val="0"/>
              </a:spcBef>
            </a:pPr>
            <a:r>
              <a:rPr lang="en-US" altLang="en-US">
                <a:hlinkClick r:id="rId2"/>
              </a:rPr>
              <a:t>www.tuoitre.com.vn</a:t>
            </a:r>
            <a:endParaRPr lang="en-US" altLang="en-US"/>
          </a:p>
          <a:p>
            <a:pPr lvl="1">
              <a:spcBef>
                <a:spcPct val="0"/>
              </a:spcBef>
            </a:pPr>
            <a:r>
              <a:rPr lang="en-US" altLang="en-US">
                <a:hlinkClick r:id="rId3"/>
              </a:rPr>
              <a:t>www.vnexpress.net</a:t>
            </a:r>
            <a:endParaRPr lang="en-US" altLang="en-US"/>
          </a:p>
          <a:p>
            <a:pPr lvl="1">
              <a:spcBef>
                <a:spcPct val="0"/>
              </a:spcBef>
            </a:pPr>
            <a:r>
              <a:rPr lang="en-US" altLang="en-US">
                <a:hlinkClick r:id="rId4"/>
              </a:rPr>
              <a:t>www.tintucvietnam.com</a:t>
            </a:r>
            <a:endParaRPr lang="en-US" altLang="en-US"/>
          </a:p>
          <a:p>
            <a:pPr lvl="1">
              <a:spcBef>
                <a:spcPct val="0"/>
              </a:spcBef>
            </a:pPr>
            <a:r>
              <a:rPr lang="en-US" altLang="en-US">
                <a:hlinkClick r:id="rId5"/>
              </a:rPr>
              <a:t>www.dantri.com</a:t>
            </a:r>
            <a:endParaRPr lang="en-US" altLang="en-US"/>
          </a:p>
          <a:p>
            <a:pPr>
              <a:spcBef>
                <a:spcPct val="0"/>
              </a:spcBef>
            </a:pPr>
            <a:r>
              <a:rPr lang="vi-VN" altLang="en-US"/>
              <a:t>Thư</a:t>
            </a:r>
            <a:r>
              <a:rPr lang="en-US" altLang="en-US"/>
              <a:t> </a:t>
            </a:r>
            <a:r>
              <a:rPr lang="vi-VN" altLang="en-US"/>
              <a:t>viện</a:t>
            </a:r>
            <a:r>
              <a:rPr lang="en-US" altLang="en-US"/>
              <a:t> </a:t>
            </a:r>
            <a:r>
              <a:rPr lang="vi-VN" altLang="en-US"/>
              <a:t>phần</a:t>
            </a:r>
            <a:r>
              <a:rPr lang="en-US" altLang="en-US"/>
              <a:t> </a:t>
            </a:r>
            <a:r>
              <a:rPr lang="vi-VN" altLang="en-US"/>
              <a:t>mềm</a:t>
            </a:r>
            <a:endParaRPr lang="en-US" altLang="en-US"/>
          </a:p>
          <a:p>
            <a:pPr lvl="1">
              <a:spcBef>
                <a:spcPct val="0"/>
              </a:spcBef>
            </a:pPr>
            <a:r>
              <a:rPr lang="vi-VN" altLang="en-US"/>
              <a:t>ZDNet –</a:t>
            </a:r>
            <a:r>
              <a:rPr lang="en-US" altLang="en-US"/>
              <a:t> </a:t>
            </a:r>
            <a:r>
              <a:rPr lang="vi-VN" altLang="en-US"/>
              <a:t>www.zdnet.com/downloads/</a:t>
            </a:r>
            <a:endParaRPr lang="en-US" altLang="en-US"/>
          </a:p>
          <a:p>
            <a:pPr lvl="1">
              <a:spcBef>
                <a:spcPct val="0"/>
              </a:spcBef>
            </a:pPr>
            <a:r>
              <a:rPr lang="vi-VN" altLang="en-US"/>
              <a:t>Cnet</a:t>
            </a:r>
            <a:r>
              <a:rPr lang="en-US" altLang="en-US"/>
              <a:t> </a:t>
            </a:r>
            <a:r>
              <a:rPr lang="vi-VN" altLang="en-US"/>
              <a:t>–</a:t>
            </a:r>
            <a:r>
              <a:rPr lang="en-US" altLang="en-US"/>
              <a:t> </a:t>
            </a:r>
            <a:r>
              <a:rPr lang="vi-VN" altLang="en-US"/>
              <a:t>www.download.cnet.com</a:t>
            </a:r>
          </a:p>
          <a:p>
            <a:endParaRPr lang="en-US"/>
          </a:p>
        </p:txBody>
      </p:sp>
      <p:sp>
        <p:nvSpPr>
          <p:cNvPr id="3" name="Title 2">
            <a:extLst>
              <a:ext uri="{FF2B5EF4-FFF2-40B4-BE49-F238E27FC236}">
                <a16:creationId xmlns:a16="http://schemas.microsoft.com/office/drawing/2014/main" id="{A240F612-11CC-4F4F-8C77-CA4A062DC23C}"/>
              </a:ext>
            </a:extLst>
          </p:cNvPr>
          <p:cNvSpPr>
            <a:spLocks noGrp="1"/>
          </p:cNvSpPr>
          <p:nvPr>
            <p:ph type="title"/>
          </p:nvPr>
        </p:nvSpPr>
        <p:spPr/>
        <p:txBody>
          <a:bodyPr/>
          <a:lstStyle/>
          <a:p>
            <a:r>
              <a:rPr lang="en-US"/>
              <a:t>Khai thác tài nguyên trên Internet</a:t>
            </a:r>
          </a:p>
        </p:txBody>
      </p:sp>
    </p:spTree>
    <p:extLst>
      <p:ext uri="{BB962C8B-B14F-4D97-AF65-F5344CB8AC3E}">
        <p14:creationId xmlns:p14="http://schemas.microsoft.com/office/powerpoint/2010/main" val="5917827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4827E28-4652-4B9F-B4DE-C3420CB1C9F3}"/>
              </a:ext>
            </a:extLst>
          </p:cNvPr>
          <p:cNvSpPr>
            <a:spLocks noGrp="1"/>
          </p:cNvSpPr>
          <p:nvPr>
            <p:ph idx="1"/>
          </p:nvPr>
        </p:nvSpPr>
        <p:spPr/>
        <p:txBody>
          <a:bodyPr/>
          <a:lstStyle/>
          <a:p>
            <a:pPr>
              <a:spcBef>
                <a:spcPct val="0"/>
              </a:spcBef>
            </a:pPr>
            <a:r>
              <a:rPr lang="en-US" altLang="en-US"/>
              <a:t>Nghiên cứu, khoa học, giáo dục</a:t>
            </a:r>
          </a:p>
          <a:p>
            <a:pPr lvl="1">
              <a:spcBef>
                <a:spcPct val="0"/>
              </a:spcBef>
            </a:pPr>
            <a:r>
              <a:rPr lang="en-US" altLang="en-US"/>
              <a:t>www.codeproject.com</a:t>
            </a:r>
          </a:p>
          <a:p>
            <a:pPr lvl="1">
              <a:spcBef>
                <a:spcPct val="0"/>
              </a:spcBef>
            </a:pPr>
            <a:r>
              <a:rPr lang="en-US" altLang="en-US"/>
              <a:t>http://msdn.microsoft.com</a:t>
            </a:r>
          </a:p>
          <a:p>
            <a:pPr lvl="1">
              <a:spcBef>
                <a:spcPct val="0"/>
              </a:spcBef>
            </a:pPr>
            <a:r>
              <a:rPr lang="en-US" altLang="en-US">
                <a:hlinkClick r:id="rId2"/>
              </a:rPr>
              <a:t>www.programmersheaven.com</a:t>
            </a:r>
            <a:endParaRPr lang="en-US" altLang="en-US"/>
          </a:p>
          <a:p>
            <a:pPr>
              <a:spcBef>
                <a:spcPct val="0"/>
              </a:spcBef>
            </a:pPr>
            <a:r>
              <a:rPr lang="en-US" altLang="en-US"/>
              <a:t>Mua bán trực tuyến</a:t>
            </a:r>
          </a:p>
          <a:p>
            <a:pPr lvl="1">
              <a:spcBef>
                <a:spcPct val="0"/>
              </a:spcBef>
            </a:pPr>
            <a:r>
              <a:rPr lang="en-US" altLang="en-US"/>
              <a:t>Amazon (mua bán sách) - www.amazon.com</a:t>
            </a:r>
          </a:p>
          <a:p>
            <a:pPr lvl="1">
              <a:spcBef>
                <a:spcPct val="0"/>
              </a:spcBef>
            </a:pPr>
            <a:r>
              <a:rPr lang="vi-VN" altLang="en-US"/>
              <a:t>eBay (đấu</a:t>
            </a:r>
            <a:r>
              <a:rPr lang="en-US" altLang="en-US"/>
              <a:t> </a:t>
            </a:r>
            <a:r>
              <a:rPr lang="vi-VN" altLang="en-US"/>
              <a:t>giá)</a:t>
            </a:r>
            <a:r>
              <a:rPr lang="en-US" altLang="en-US"/>
              <a:t> - www.ebay.com</a:t>
            </a:r>
          </a:p>
          <a:p>
            <a:pPr lvl="1">
              <a:spcBef>
                <a:spcPct val="0"/>
              </a:spcBef>
            </a:pPr>
            <a:r>
              <a:rPr lang="en-US" altLang="en-US"/>
              <a:t>Yahoo shopping - http://shopping.yahoo.com</a:t>
            </a:r>
          </a:p>
          <a:p>
            <a:endParaRPr lang="en-US"/>
          </a:p>
        </p:txBody>
      </p:sp>
      <p:sp>
        <p:nvSpPr>
          <p:cNvPr id="3" name="Title 2">
            <a:extLst>
              <a:ext uri="{FF2B5EF4-FFF2-40B4-BE49-F238E27FC236}">
                <a16:creationId xmlns:a16="http://schemas.microsoft.com/office/drawing/2014/main" id="{A4DE5019-29AD-4BAA-AD54-05C22C58D415}"/>
              </a:ext>
            </a:extLst>
          </p:cNvPr>
          <p:cNvSpPr>
            <a:spLocks noGrp="1"/>
          </p:cNvSpPr>
          <p:nvPr>
            <p:ph type="title"/>
          </p:nvPr>
        </p:nvSpPr>
        <p:spPr/>
        <p:txBody>
          <a:bodyPr/>
          <a:lstStyle/>
          <a:p>
            <a:r>
              <a:rPr lang="en-US"/>
              <a:t>Khai thác tài nguyên trên Internet</a:t>
            </a:r>
          </a:p>
        </p:txBody>
      </p:sp>
    </p:spTree>
    <p:extLst>
      <p:ext uri="{BB962C8B-B14F-4D97-AF65-F5344CB8AC3E}">
        <p14:creationId xmlns:p14="http://schemas.microsoft.com/office/powerpoint/2010/main" val="117910611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51CF019-73F7-4214-8D92-B46EF60E1963}"/>
              </a:ext>
            </a:extLst>
          </p:cNvPr>
          <p:cNvSpPr>
            <a:spLocks noGrp="1"/>
          </p:cNvSpPr>
          <p:nvPr>
            <p:ph idx="1"/>
          </p:nvPr>
        </p:nvSpPr>
        <p:spPr/>
        <p:txBody>
          <a:bodyPr>
            <a:scene3d>
              <a:camera prst="orthographicFront"/>
              <a:lightRig rig="soft" dir="t">
                <a:rot lat="0" lon="0" rev="15600000"/>
              </a:lightRig>
            </a:scene3d>
            <a:sp3d extrusionH="57150" prstMaterial="softEdge">
              <a:bevelT w="25400" h="38100"/>
            </a:sp3d>
          </a:bodyPr>
          <a:lstStyle/>
          <a:p>
            <a:pPr marL="109728" indent="0" algn="ctr">
              <a:buNone/>
            </a:pPr>
            <a:r>
              <a:rPr lang="en-US" sz="5400" b="1">
                <a:ln/>
                <a:solidFill>
                  <a:schemeClr val="accent4"/>
                </a:solidFill>
              </a:rPr>
              <a:t>PHẦN 2</a:t>
            </a:r>
          </a:p>
          <a:p>
            <a:pPr marL="109728" indent="0" algn="ctr">
              <a:lnSpc>
                <a:spcPct val="100000"/>
              </a:lnSpc>
              <a:buNone/>
            </a:pPr>
            <a:r>
              <a:rPr lang="en-US" altLang="en-US" b="1">
                <a:ln/>
                <a:solidFill>
                  <a:schemeClr val="accent4"/>
                </a:solidFill>
              </a:rPr>
              <a:t>TỔNG QUAN VỀ THIẾT KẾ WEB</a:t>
            </a:r>
            <a:endParaRPr lang="en-US" b="1">
              <a:ln/>
              <a:solidFill>
                <a:schemeClr val="accent4"/>
              </a:solidFill>
            </a:endParaRPr>
          </a:p>
        </p:txBody>
      </p:sp>
      <p:sp>
        <p:nvSpPr>
          <p:cNvPr id="3" name="Title 2">
            <a:extLst>
              <a:ext uri="{FF2B5EF4-FFF2-40B4-BE49-F238E27FC236}">
                <a16:creationId xmlns:a16="http://schemas.microsoft.com/office/drawing/2014/main" id="{20225E44-33A7-4839-ADF3-59BDF687A936}"/>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139455778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AAE3372-ABF1-48F0-B7AA-116294E207DB}"/>
              </a:ext>
            </a:extLst>
          </p:cNvPr>
          <p:cNvSpPr>
            <a:spLocks noGrp="1"/>
          </p:cNvSpPr>
          <p:nvPr>
            <p:ph idx="1"/>
          </p:nvPr>
        </p:nvSpPr>
        <p:spPr/>
        <p:txBody>
          <a:bodyPr>
            <a:normAutofit/>
          </a:bodyPr>
          <a:lstStyle/>
          <a:p>
            <a:pPr>
              <a:spcBef>
                <a:spcPct val="0"/>
              </a:spcBef>
            </a:pPr>
            <a:r>
              <a:rPr lang="en-US" altLang="en-US"/>
              <a:t>Hiểu được quy trình các bước thiết lập một website, một số phương pháp thiết kế và xây dựng một website hiệu quả</a:t>
            </a:r>
          </a:p>
          <a:p>
            <a:pPr>
              <a:spcBef>
                <a:spcPct val="0"/>
              </a:spcBef>
            </a:pPr>
            <a:r>
              <a:rPr lang="en-US" altLang="en-US"/>
              <a:t>Hiểu những khái niệm liên quan đến việc mua tên miền, thuê hosting website</a:t>
            </a:r>
          </a:p>
          <a:p>
            <a:pPr>
              <a:spcBef>
                <a:spcPct val="0"/>
              </a:spcBef>
            </a:pPr>
            <a:r>
              <a:rPr lang="en-US" altLang="en-US"/>
              <a:t>Hiểu được qui trình triển khai và đưa website vào hoạt động</a:t>
            </a:r>
            <a:endParaRPr lang="en-US"/>
          </a:p>
        </p:txBody>
      </p:sp>
      <p:sp>
        <p:nvSpPr>
          <p:cNvPr id="3" name="Title 2">
            <a:extLst>
              <a:ext uri="{FF2B5EF4-FFF2-40B4-BE49-F238E27FC236}">
                <a16:creationId xmlns:a16="http://schemas.microsoft.com/office/drawing/2014/main" id="{386910FB-7B34-4FA5-A28F-12631486B832}"/>
              </a:ext>
            </a:extLst>
          </p:cNvPr>
          <p:cNvSpPr>
            <a:spLocks noGrp="1"/>
          </p:cNvSpPr>
          <p:nvPr>
            <p:ph type="title"/>
          </p:nvPr>
        </p:nvSpPr>
        <p:spPr/>
        <p:txBody>
          <a:bodyPr/>
          <a:lstStyle/>
          <a:p>
            <a:r>
              <a:rPr lang="en-US"/>
              <a:t>Mục tiêu</a:t>
            </a:r>
          </a:p>
        </p:txBody>
      </p:sp>
    </p:spTree>
    <p:extLst>
      <p:ext uri="{BB962C8B-B14F-4D97-AF65-F5344CB8AC3E}">
        <p14:creationId xmlns:p14="http://schemas.microsoft.com/office/powerpoint/2010/main" val="14939683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074FCB9-5287-4BAE-9E7F-52D01E4E7920}"/>
              </a:ext>
            </a:extLst>
          </p:cNvPr>
          <p:cNvSpPr>
            <a:spLocks noGrp="1"/>
          </p:cNvSpPr>
          <p:nvPr>
            <p:ph idx="1"/>
          </p:nvPr>
        </p:nvSpPr>
        <p:spPr/>
        <p:txBody>
          <a:bodyPr/>
          <a:lstStyle/>
          <a:p>
            <a:pPr>
              <a:spcBef>
                <a:spcPct val="0"/>
              </a:spcBef>
            </a:pPr>
            <a:r>
              <a:rPr lang="en-US" altLang="en-US"/>
              <a:t>Xác định yêu cầu của website</a:t>
            </a:r>
          </a:p>
          <a:p>
            <a:pPr>
              <a:spcBef>
                <a:spcPct val="0"/>
              </a:spcBef>
            </a:pPr>
            <a:r>
              <a:rPr lang="en-US" altLang="en-US"/>
              <a:t>Mua tên miền</a:t>
            </a:r>
          </a:p>
          <a:p>
            <a:pPr>
              <a:spcBef>
                <a:spcPct val="0"/>
              </a:spcBef>
            </a:pPr>
            <a:r>
              <a:rPr lang="en-US" altLang="en-US"/>
              <a:t>Thuê chỗ hosting</a:t>
            </a:r>
          </a:p>
          <a:p>
            <a:pPr>
              <a:spcBef>
                <a:spcPct val="0"/>
              </a:spcBef>
            </a:pPr>
            <a:r>
              <a:rPr lang="en-US" altLang="en-US"/>
              <a:t>Thiết kế website</a:t>
            </a:r>
          </a:p>
          <a:p>
            <a:pPr>
              <a:spcBef>
                <a:spcPct val="0"/>
              </a:spcBef>
            </a:pPr>
            <a:r>
              <a:rPr lang="en-US" altLang="en-US"/>
              <a:t>Đưa vào hoạt động</a:t>
            </a:r>
          </a:p>
          <a:p>
            <a:pPr>
              <a:spcBef>
                <a:spcPct val="0"/>
              </a:spcBef>
            </a:pPr>
            <a:r>
              <a:rPr lang="en-US" altLang="en-US"/>
              <a:t>Duy trì thông tin, bảo trì website</a:t>
            </a:r>
          </a:p>
          <a:p>
            <a:endParaRPr lang="en-US"/>
          </a:p>
        </p:txBody>
      </p:sp>
      <p:sp>
        <p:nvSpPr>
          <p:cNvPr id="3" name="Title 2">
            <a:extLst>
              <a:ext uri="{FF2B5EF4-FFF2-40B4-BE49-F238E27FC236}">
                <a16:creationId xmlns:a16="http://schemas.microsoft.com/office/drawing/2014/main" id="{A240F612-11CC-4F4F-8C77-CA4A062DC23C}"/>
              </a:ext>
            </a:extLst>
          </p:cNvPr>
          <p:cNvSpPr>
            <a:spLocks noGrp="1"/>
          </p:cNvSpPr>
          <p:nvPr>
            <p:ph type="title"/>
          </p:nvPr>
        </p:nvSpPr>
        <p:spPr/>
        <p:txBody>
          <a:bodyPr/>
          <a:lstStyle/>
          <a:p>
            <a:r>
              <a:rPr lang="en-US"/>
              <a:t>Các bước thiết lập Website</a:t>
            </a:r>
          </a:p>
        </p:txBody>
      </p:sp>
    </p:spTree>
    <p:extLst>
      <p:ext uri="{BB962C8B-B14F-4D97-AF65-F5344CB8AC3E}">
        <p14:creationId xmlns:p14="http://schemas.microsoft.com/office/powerpoint/2010/main" val="231502295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4827E28-4652-4B9F-B4DE-C3420CB1C9F3}"/>
              </a:ext>
            </a:extLst>
          </p:cNvPr>
          <p:cNvSpPr>
            <a:spLocks noGrp="1"/>
          </p:cNvSpPr>
          <p:nvPr>
            <p:ph idx="1"/>
          </p:nvPr>
        </p:nvSpPr>
        <p:spPr/>
        <p:txBody>
          <a:bodyPr/>
          <a:lstStyle/>
          <a:p>
            <a:pPr>
              <a:spcBef>
                <a:spcPct val="0"/>
              </a:spcBef>
            </a:pPr>
            <a:r>
              <a:rPr lang="en-US" altLang="en-US">
                <a:solidFill>
                  <a:schemeClr val="accent2"/>
                </a:solidFill>
              </a:rPr>
              <a:t>Xác định yêu cầu của website</a:t>
            </a:r>
          </a:p>
          <a:p>
            <a:pPr>
              <a:spcBef>
                <a:spcPct val="0"/>
              </a:spcBef>
            </a:pPr>
            <a:r>
              <a:rPr lang="en-US" altLang="en-US"/>
              <a:t>Mua tên miền</a:t>
            </a:r>
          </a:p>
          <a:p>
            <a:pPr>
              <a:spcBef>
                <a:spcPct val="0"/>
              </a:spcBef>
            </a:pPr>
            <a:r>
              <a:rPr lang="en-US" altLang="en-US"/>
              <a:t>Thuê chỗ hosting</a:t>
            </a:r>
          </a:p>
          <a:p>
            <a:pPr>
              <a:spcBef>
                <a:spcPct val="0"/>
              </a:spcBef>
            </a:pPr>
            <a:r>
              <a:rPr lang="en-US" altLang="en-US"/>
              <a:t>Thiết kế website</a:t>
            </a:r>
          </a:p>
          <a:p>
            <a:pPr>
              <a:spcBef>
                <a:spcPct val="0"/>
              </a:spcBef>
            </a:pPr>
            <a:r>
              <a:rPr lang="en-US" altLang="en-US"/>
              <a:t>Đưa vào hoạt động</a:t>
            </a:r>
          </a:p>
          <a:p>
            <a:pPr>
              <a:spcBef>
                <a:spcPct val="0"/>
              </a:spcBef>
            </a:pPr>
            <a:r>
              <a:rPr lang="en-US" altLang="en-US"/>
              <a:t>Duy trì thông tin, bảo trì website</a:t>
            </a:r>
          </a:p>
          <a:p>
            <a:endParaRPr lang="en-US"/>
          </a:p>
        </p:txBody>
      </p:sp>
      <p:sp>
        <p:nvSpPr>
          <p:cNvPr id="3" name="Title 2">
            <a:extLst>
              <a:ext uri="{FF2B5EF4-FFF2-40B4-BE49-F238E27FC236}">
                <a16:creationId xmlns:a16="http://schemas.microsoft.com/office/drawing/2014/main" id="{A4DE5019-29AD-4BAA-AD54-05C22C58D415}"/>
              </a:ext>
            </a:extLst>
          </p:cNvPr>
          <p:cNvSpPr>
            <a:spLocks noGrp="1"/>
          </p:cNvSpPr>
          <p:nvPr>
            <p:ph type="title"/>
          </p:nvPr>
        </p:nvSpPr>
        <p:spPr/>
        <p:txBody>
          <a:bodyPr/>
          <a:lstStyle/>
          <a:p>
            <a:r>
              <a:rPr lang="en-US"/>
              <a:t>Các bước thiết lập Website</a:t>
            </a:r>
          </a:p>
        </p:txBody>
      </p:sp>
    </p:spTree>
    <p:extLst>
      <p:ext uri="{BB962C8B-B14F-4D97-AF65-F5344CB8AC3E}">
        <p14:creationId xmlns:p14="http://schemas.microsoft.com/office/powerpoint/2010/main" val="166445599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AAE3372-ABF1-48F0-B7AA-116294E207DB}"/>
              </a:ext>
            </a:extLst>
          </p:cNvPr>
          <p:cNvSpPr>
            <a:spLocks noGrp="1"/>
          </p:cNvSpPr>
          <p:nvPr>
            <p:ph idx="1"/>
          </p:nvPr>
        </p:nvSpPr>
        <p:spPr/>
        <p:txBody>
          <a:bodyPr/>
          <a:lstStyle/>
          <a:p>
            <a:pPr>
              <a:spcBef>
                <a:spcPct val="0"/>
              </a:spcBef>
            </a:pPr>
            <a:r>
              <a:rPr lang="en-US" altLang="en-US"/>
              <a:t>Mục tiêu, yêu cầu của website</a:t>
            </a:r>
          </a:p>
          <a:p>
            <a:pPr>
              <a:spcBef>
                <a:spcPct val="0"/>
              </a:spcBef>
            </a:pPr>
            <a:r>
              <a:rPr lang="en-US" altLang="en-US"/>
              <a:t>Đối tượng mà website phục vụ</a:t>
            </a:r>
          </a:p>
          <a:p>
            <a:pPr>
              <a:spcBef>
                <a:spcPct val="0"/>
              </a:spcBef>
            </a:pPr>
            <a:r>
              <a:rPr lang="en-US" altLang="en-US"/>
              <a:t>Chủ đề của website</a:t>
            </a:r>
          </a:p>
          <a:p>
            <a:pPr marL="109728" indent="0">
              <a:buNone/>
            </a:pPr>
            <a:endParaRPr lang="en-US"/>
          </a:p>
        </p:txBody>
      </p:sp>
      <p:sp>
        <p:nvSpPr>
          <p:cNvPr id="3" name="Title 2">
            <a:extLst>
              <a:ext uri="{FF2B5EF4-FFF2-40B4-BE49-F238E27FC236}">
                <a16:creationId xmlns:a16="http://schemas.microsoft.com/office/drawing/2014/main" id="{386910FB-7B34-4FA5-A28F-12631486B832}"/>
              </a:ext>
            </a:extLst>
          </p:cNvPr>
          <p:cNvSpPr>
            <a:spLocks noGrp="1"/>
          </p:cNvSpPr>
          <p:nvPr>
            <p:ph type="title"/>
          </p:nvPr>
        </p:nvSpPr>
        <p:spPr/>
        <p:txBody>
          <a:bodyPr/>
          <a:lstStyle/>
          <a:p>
            <a:r>
              <a:rPr lang="en-US"/>
              <a:t>Xác định yêu cầu của website</a:t>
            </a:r>
          </a:p>
        </p:txBody>
      </p:sp>
    </p:spTree>
    <p:extLst>
      <p:ext uri="{BB962C8B-B14F-4D97-AF65-F5344CB8AC3E}">
        <p14:creationId xmlns:p14="http://schemas.microsoft.com/office/powerpoint/2010/main" val="334251153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47D789E-C61B-414F-B357-B5DF02BDA3A5}"/>
              </a:ext>
            </a:extLst>
          </p:cNvPr>
          <p:cNvSpPr>
            <a:spLocks noGrp="1"/>
          </p:cNvSpPr>
          <p:nvPr>
            <p:ph idx="1"/>
          </p:nvPr>
        </p:nvSpPr>
        <p:spPr/>
        <p:txBody>
          <a:bodyPr/>
          <a:lstStyle/>
          <a:p>
            <a:pPr>
              <a:spcBef>
                <a:spcPct val="0"/>
              </a:spcBef>
            </a:pPr>
            <a:r>
              <a:rPr lang="en-US" altLang="en-US"/>
              <a:t>Đề ra mục tiêu khái quát, ngắn gọn, rõ ràng của website cần thiết kế</a:t>
            </a:r>
          </a:p>
          <a:p>
            <a:pPr>
              <a:spcBef>
                <a:spcPct val="0"/>
              </a:spcBef>
            </a:pPr>
            <a:r>
              <a:rPr lang="en-US" altLang="en-US"/>
              <a:t>Là công cụ để đánh giá sự thành bại của website</a:t>
            </a:r>
          </a:p>
          <a:p>
            <a:pPr>
              <a:spcBef>
                <a:spcPct val="0"/>
              </a:spcBef>
            </a:pPr>
            <a:r>
              <a:rPr lang="en-US" altLang="en-US"/>
              <a:t>Mục tiêu phải dài hạn, bao trùm toàn bộ kế hoạch phát triển.</a:t>
            </a:r>
          </a:p>
          <a:p>
            <a:pPr marL="109728" indent="0">
              <a:spcBef>
                <a:spcPct val="0"/>
              </a:spcBef>
              <a:buNone/>
            </a:pPr>
            <a:endParaRPr lang="en-US" altLang="en-US"/>
          </a:p>
        </p:txBody>
      </p:sp>
      <p:sp>
        <p:nvSpPr>
          <p:cNvPr id="3" name="Title 2">
            <a:extLst>
              <a:ext uri="{FF2B5EF4-FFF2-40B4-BE49-F238E27FC236}">
                <a16:creationId xmlns:a16="http://schemas.microsoft.com/office/drawing/2014/main" id="{2F4D3B38-51E3-4E2A-AA2A-355306A3ED61}"/>
              </a:ext>
            </a:extLst>
          </p:cNvPr>
          <p:cNvSpPr>
            <a:spLocks noGrp="1"/>
          </p:cNvSpPr>
          <p:nvPr>
            <p:ph type="title"/>
          </p:nvPr>
        </p:nvSpPr>
        <p:spPr/>
        <p:txBody>
          <a:bodyPr/>
          <a:lstStyle/>
          <a:p>
            <a:r>
              <a:rPr lang="en-US"/>
              <a:t>Mục tiêu yêu cầu của website</a:t>
            </a:r>
          </a:p>
        </p:txBody>
      </p:sp>
    </p:spTree>
    <p:extLst>
      <p:ext uri="{BB962C8B-B14F-4D97-AF65-F5344CB8AC3E}">
        <p14:creationId xmlns:p14="http://schemas.microsoft.com/office/powerpoint/2010/main" val="302258196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D8B52F9-6D89-4EFF-AD27-FEE4C96E590E}"/>
              </a:ext>
            </a:extLst>
          </p:cNvPr>
          <p:cNvSpPr>
            <a:spLocks noGrp="1"/>
          </p:cNvSpPr>
          <p:nvPr>
            <p:ph idx="1"/>
          </p:nvPr>
        </p:nvSpPr>
        <p:spPr/>
        <p:txBody>
          <a:bodyPr/>
          <a:lstStyle/>
          <a:p>
            <a:pPr>
              <a:spcBef>
                <a:spcPct val="0"/>
              </a:spcBef>
            </a:pPr>
            <a:r>
              <a:rPr lang="en-US" altLang="en-US"/>
              <a:t>Xác định loại độc giả chính của website</a:t>
            </a:r>
          </a:p>
          <a:p>
            <a:pPr>
              <a:spcBef>
                <a:spcPct val="0"/>
              </a:spcBef>
            </a:pPr>
            <a:r>
              <a:rPr lang="en-US" altLang="en-US"/>
              <a:t>Tìm hiểu:</a:t>
            </a:r>
          </a:p>
          <a:p>
            <a:pPr lvl="1">
              <a:spcBef>
                <a:spcPct val="0"/>
              </a:spcBef>
            </a:pPr>
            <a:r>
              <a:rPr lang="en-US" altLang="en-US"/>
              <a:t>Sự hiểu biết</a:t>
            </a:r>
          </a:p>
          <a:p>
            <a:pPr lvl="1">
              <a:spcBef>
                <a:spcPct val="0"/>
              </a:spcBef>
            </a:pPr>
            <a:r>
              <a:rPr lang="en-US" altLang="en-US"/>
              <a:t>Trình độ</a:t>
            </a:r>
          </a:p>
          <a:p>
            <a:pPr lvl="1">
              <a:spcBef>
                <a:spcPct val="0"/>
              </a:spcBef>
            </a:pPr>
            <a:r>
              <a:rPr lang="en-US" altLang="en-US"/>
              <a:t>Sở thích</a:t>
            </a:r>
          </a:p>
          <a:p>
            <a:pPr lvl="1">
              <a:spcBef>
                <a:spcPct val="0"/>
              </a:spcBef>
            </a:pPr>
            <a:r>
              <a:rPr lang="en-US" altLang="en-US"/>
              <a:t>Kinh nghiệm sử dụng máy tính, duyệt web</a:t>
            </a:r>
          </a:p>
          <a:p>
            <a:pPr lvl="1">
              <a:spcBef>
                <a:spcPct val="0"/>
              </a:spcBef>
            </a:pPr>
            <a:r>
              <a:rPr lang="en-US" altLang="en-US"/>
              <a:t>….</a:t>
            </a:r>
          </a:p>
          <a:p>
            <a:endParaRPr lang="en-US"/>
          </a:p>
        </p:txBody>
      </p:sp>
      <p:sp>
        <p:nvSpPr>
          <p:cNvPr id="3" name="Title 2">
            <a:extLst>
              <a:ext uri="{FF2B5EF4-FFF2-40B4-BE49-F238E27FC236}">
                <a16:creationId xmlns:a16="http://schemas.microsoft.com/office/drawing/2014/main" id="{1288A542-68BD-435C-AAA7-F6810A183A06}"/>
              </a:ext>
            </a:extLst>
          </p:cNvPr>
          <p:cNvSpPr>
            <a:spLocks noGrp="1"/>
          </p:cNvSpPr>
          <p:nvPr>
            <p:ph type="title"/>
          </p:nvPr>
        </p:nvSpPr>
        <p:spPr/>
        <p:txBody>
          <a:bodyPr/>
          <a:lstStyle/>
          <a:p>
            <a:r>
              <a:rPr lang="en-US"/>
              <a:t>Đối tượng phục vụ</a:t>
            </a:r>
          </a:p>
        </p:txBody>
      </p:sp>
    </p:spTree>
    <p:extLst>
      <p:ext uri="{BB962C8B-B14F-4D97-AF65-F5344CB8AC3E}">
        <p14:creationId xmlns:p14="http://schemas.microsoft.com/office/powerpoint/2010/main" val="73968078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F4D3B38-51E3-4E2A-AA2A-355306A3ED61}"/>
              </a:ext>
            </a:extLst>
          </p:cNvPr>
          <p:cNvSpPr>
            <a:spLocks noGrp="1"/>
          </p:cNvSpPr>
          <p:nvPr>
            <p:ph type="title"/>
          </p:nvPr>
        </p:nvSpPr>
        <p:spPr/>
        <p:txBody>
          <a:bodyPr>
            <a:noAutofit/>
          </a:bodyPr>
          <a:lstStyle/>
          <a:p>
            <a:r>
              <a:rPr lang="en-US" sz="2800"/>
              <a:t>Thiết kế web tốt = thích hợp cho tất cả các loại độc giả có trình độ và nhu cầu khác nhau</a:t>
            </a:r>
          </a:p>
        </p:txBody>
      </p:sp>
      <p:pic>
        <p:nvPicPr>
          <p:cNvPr id="7" name="Content Placeholder 6">
            <a:extLst>
              <a:ext uri="{FF2B5EF4-FFF2-40B4-BE49-F238E27FC236}">
                <a16:creationId xmlns:a16="http://schemas.microsoft.com/office/drawing/2014/main" id="{906B2D2C-E42D-4C95-AA74-0276F9DFECF7}"/>
              </a:ext>
            </a:extLst>
          </p:cNvPr>
          <p:cNvPicPr>
            <a:picLocks noGrp="1" noChangeAspect="1"/>
          </p:cNvPicPr>
          <p:nvPr>
            <p:ph idx="1"/>
          </p:nvPr>
        </p:nvPicPr>
        <p:blipFill>
          <a:blip r:embed="rId2"/>
          <a:stretch>
            <a:fillRect/>
          </a:stretch>
        </p:blipFill>
        <p:spPr>
          <a:xfrm>
            <a:off x="2438400" y="1447801"/>
            <a:ext cx="7666396" cy="4144645"/>
          </a:xfrm>
          <a:prstGeom prst="rect">
            <a:avLst/>
          </a:prstGeom>
        </p:spPr>
      </p:pic>
    </p:spTree>
    <p:extLst>
      <p:ext uri="{BB962C8B-B14F-4D97-AF65-F5344CB8AC3E}">
        <p14:creationId xmlns:p14="http://schemas.microsoft.com/office/powerpoint/2010/main" val="4887984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ACE3EA0-8926-46EE-B5CA-8BDA7FF541DD}"/>
              </a:ext>
            </a:extLst>
          </p:cNvPr>
          <p:cNvSpPr>
            <a:spLocks noGrp="1"/>
          </p:cNvSpPr>
          <p:nvPr>
            <p:ph idx="1"/>
          </p:nvPr>
        </p:nvSpPr>
        <p:spPr/>
        <p:txBody>
          <a:bodyPr>
            <a:normAutofit/>
          </a:bodyPr>
          <a:lstStyle/>
          <a:p>
            <a:pPr algn="just">
              <a:lnSpc>
                <a:spcPct val="150000"/>
              </a:lnSpc>
            </a:pPr>
            <a:r>
              <a:rPr lang="en-US" sz="2400" err="1"/>
              <a:t>Phạm</a:t>
            </a:r>
            <a:r>
              <a:rPr lang="en-US" sz="2400"/>
              <a:t> </a:t>
            </a:r>
            <a:r>
              <a:rPr lang="en-US" sz="2400" err="1"/>
              <a:t>Hữu</a:t>
            </a:r>
            <a:r>
              <a:rPr lang="en-US" sz="2400"/>
              <a:t> </a:t>
            </a:r>
            <a:r>
              <a:rPr lang="en-US" sz="2400" err="1"/>
              <a:t>Khang</a:t>
            </a:r>
            <a:r>
              <a:rPr lang="en-US" sz="2400"/>
              <a:t> (2010), </a:t>
            </a:r>
            <a:r>
              <a:rPr lang="en-US" sz="2400" i="1" err="1"/>
              <a:t>Lập</a:t>
            </a:r>
            <a:r>
              <a:rPr lang="en-US" sz="2400" i="1"/>
              <a:t> </a:t>
            </a:r>
            <a:r>
              <a:rPr lang="en-US" sz="2400" i="1" err="1"/>
              <a:t>trình</a:t>
            </a:r>
            <a:r>
              <a:rPr lang="en-US" sz="2400" i="1"/>
              <a:t> web </a:t>
            </a:r>
            <a:r>
              <a:rPr lang="en-US" sz="2400" i="1" err="1"/>
              <a:t>bằng</a:t>
            </a:r>
            <a:r>
              <a:rPr lang="en-US" sz="2400" i="1"/>
              <a:t> PHP 5.3 </a:t>
            </a:r>
            <a:r>
              <a:rPr lang="en-US" sz="2400" i="1" err="1"/>
              <a:t>và</a:t>
            </a:r>
            <a:r>
              <a:rPr lang="en-US" sz="2400" i="1"/>
              <a:t> </a:t>
            </a:r>
            <a:r>
              <a:rPr lang="en-US" sz="2400" i="1" err="1"/>
              <a:t>cơ</a:t>
            </a:r>
            <a:r>
              <a:rPr lang="en-US" sz="2400" i="1"/>
              <a:t> </a:t>
            </a:r>
            <a:r>
              <a:rPr lang="en-US" sz="2400" i="1" err="1"/>
              <a:t>sở</a:t>
            </a:r>
            <a:r>
              <a:rPr lang="en-US" sz="2400" i="1"/>
              <a:t> </a:t>
            </a:r>
            <a:r>
              <a:rPr lang="en-US" sz="2400" i="1" err="1"/>
              <a:t>dữ</a:t>
            </a:r>
            <a:r>
              <a:rPr lang="en-US" sz="2400" i="1"/>
              <a:t> </a:t>
            </a:r>
            <a:r>
              <a:rPr lang="en-US" sz="2400" i="1" err="1"/>
              <a:t>liệu</a:t>
            </a:r>
            <a:r>
              <a:rPr lang="en-US" sz="2400" i="1"/>
              <a:t> MySQL 5.1 – </a:t>
            </a:r>
            <a:r>
              <a:rPr lang="en-US" sz="2400" i="1" err="1"/>
              <a:t>Tập</a:t>
            </a:r>
            <a:r>
              <a:rPr lang="en-US" sz="2400" i="1"/>
              <a:t> 1,</a:t>
            </a:r>
            <a:r>
              <a:rPr lang="en-US" sz="2400"/>
              <a:t> </a:t>
            </a:r>
            <a:r>
              <a:rPr lang="en-US" sz="2400" err="1"/>
              <a:t>NXB</a:t>
            </a:r>
            <a:r>
              <a:rPr lang="en-US" sz="2400"/>
              <a:t> </a:t>
            </a:r>
            <a:r>
              <a:rPr lang="en-US" sz="2400" err="1"/>
              <a:t>Phương</a:t>
            </a:r>
            <a:r>
              <a:rPr lang="en-US" sz="2400"/>
              <a:t> </a:t>
            </a:r>
            <a:r>
              <a:rPr lang="en-US" sz="2400" err="1"/>
              <a:t>Đông</a:t>
            </a:r>
            <a:r>
              <a:rPr lang="en-US" sz="2400"/>
              <a:t>.</a:t>
            </a:r>
            <a:endParaRPr lang="en-US" sz="2400" b="1" i="1"/>
          </a:p>
          <a:p>
            <a:pPr algn="just">
              <a:lnSpc>
                <a:spcPct val="150000"/>
              </a:lnSpc>
            </a:pPr>
            <a:r>
              <a:rPr lang="en-US" sz="2400" err="1"/>
              <a:t>Phạm</a:t>
            </a:r>
            <a:r>
              <a:rPr lang="en-US" sz="2400"/>
              <a:t> </a:t>
            </a:r>
            <a:r>
              <a:rPr lang="en-US" sz="2400" err="1"/>
              <a:t>Hữu</a:t>
            </a:r>
            <a:r>
              <a:rPr lang="en-US" sz="2400"/>
              <a:t> </a:t>
            </a:r>
            <a:r>
              <a:rPr lang="en-US" sz="2400" err="1"/>
              <a:t>Khang</a:t>
            </a:r>
            <a:r>
              <a:rPr lang="en-US" sz="2400"/>
              <a:t> (2010), </a:t>
            </a:r>
            <a:r>
              <a:rPr lang="en-US" sz="2400" err="1"/>
              <a:t>Lập</a:t>
            </a:r>
            <a:r>
              <a:rPr lang="en-US" sz="2400"/>
              <a:t> </a:t>
            </a:r>
            <a:r>
              <a:rPr lang="en-US" sz="2400" err="1"/>
              <a:t>trình</a:t>
            </a:r>
            <a:r>
              <a:rPr lang="en-US" sz="2400"/>
              <a:t> web </a:t>
            </a:r>
            <a:r>
              <a:rPr lang="en-US" sz="2400" err="1"/>
              <a:t>bằng</a:t>
            </a:r>
            <a:r>
              <a:rPr lang="en-US" sz="2400"/>
              <a:t> PHP 5.3 </a:t>
            </a:r>
            <a:r>
              <a:rPr lang="en-US" sz="2400" err="1"/>
              <a:t>và</a:t>
            </a:r>
            <a:r>
              <a:rPr lang="en-US" sz="2400"/>
              <a:t> </a:t>
            </a:r>
            <a:r>
              <a:rPr lang="en-US" sz="2400" err="1"/>
              <a:t>cơ</a:t>
            </a:r>
            <a:r>
              <a:rPr lang="en-US" sz="2400"/>
              <a:t> </a:t>
            </a:r>
            <a:r>
              <a:rPr lang="en-US" sz="2400" err="1"/>
              <a:t>sở</a:t>
            </a:r>
            <a:r>
              <a:rPr lang="en-US" sz="2400"/>
              <a:t> </a:t>
            </a:r>
            <a:r>
              <a:rPr lang="en-US" sz="2400" err="1"/>
              <a:t>dữ</a:t>
            </a:r>
            <a:r>
              <a:rPr lang="en-US" sz="2400"/>
              <a:t> </a:t>
            </a:r>
            <a:r>
              <a:rPr lang="en-US" sz="2400" err="1"/>
              <a:t>liệu</a:t>
            </a:r>
            <a:r>
              <a:rPr lang="en-US" sz="2400"/>
              <a:t> MySQL 5.1 – </a:t>
            </a:r>
            <a:r>
              <a:rPr lang="en-US" sz="2400" err="1"/>
              <a:t>Tập</a:t>
            </a:r>
            <a:r>
              <a:rPr lang="en-US" sz="2400"/>
              <a:t> 2, </a:t>
            </a:r>
            <a:r>
              <a:rPr lang="en-US" sz="2400" err="1"/>
              <a:t>NXB</a:t>
            </a:r>
            <a:r>
              <a:rPr lang="en-US" sz="2400"/>
              <a:t> </a:t>
            </a:r>
            <a:r>
              <a:rPr lang="en-US" sz="2400" err="1"/>
              <a:t>Phương</a:t>
            </a:r>
            <a:r>
              <a:rPr lang="en-US" sz="2400"/>
              <a:t> </a:t>
            </a:r>
            <a:r>
              <a:rPr lang="en-US" sz="2400" err="1"/>
              <a:t>Đông</a:t>
            </a:r>
            <a:r>
              <a:rPr lang="en-US" sz="2400"/>
              <a:t>.</a:t>
            </a:r>
          </a:p>
          <a:p>
            <a:pPr lvl="0" algn="just">
              <a:lnSpc>
                <a:spcPct val="150000"/>
              </a:lnSpc>
            </a:pPr>
            <a:r>
              <a:rPr lang="en-US" sz="2400"/>
              <a:t>Jeremy Osborn and the </a:t>
            </a:r>
            <a:r>
              <a:rPr lang="en-US" sz="2400" err="1"/>
              <a:t>AGI</a:t>
            </a:r>
            <a:r>
              <a:rPr lang="en-US" sz="2400"/>
              <a:t> Creative Team (2011), </a:t>
            </a:r>
            <a:r>
              <a:rPr lang="en-US" sz="2400" i="1"/>
              <a:t>HTML5 digital classroom</a:t>
            </a:r>
            <a:r>
              <a:rPr lang="en-US" sz="2400"/>
              <a:t>, John Wiley &amp; Son, Inc.</a:t>
            </a:r>
          </a:p>
          <a:p>
            <a:pPr lvl="0" algn="just">
              <a:lnSpc>
                <a:spcPct val="150000"/>
              </a:lnSpc>
            </a:pPr>
            <a:r>
              <a:rPr lang="en-US" sz="2400"/>
              <a:t>Steve </a:t>
            </a:r>
            <a:r>
              <a:rPr lang="en-US" sz="2400" err="1"/>
              <a:t>Suehring</a:t>
            </a:r>
            <a:r>
              <a:rPr lang="en-US" sz="2400"/>
              <a:t> (2013), </a:t>
            </a:r>
            <a:r>
              <a:rPr lang="en-US" sz="2400" i="1"/>
              <a:t>JavaScript step by step</a:t>
            </a:r>
            <a:r>
              <a:rPr lang="en-US" sz="2400"/>
              <a:t>, Microsoft Press.</a:t>
            </a:r>
          </a:p>
          <a:p>
            <a:pPr algn="just"/>
            <a:endParaRPr lang="en-US" sz="2400"/>
          </a:p>
        </p:txBody>
      </p:sp>
      <p:sp>
        <p:nvSpPr>
          <p:cNvPr id="3" name="Title 2">
            <a:extLst>
              <a:ext uri="{FF2B5EF4-FFF2-40B4-BE49-F238E27FC236}">
                <a16:creationId xmlns:a16="http://schemas.microsoft.com/office/drawing/2014/main" id="{1CFD584F-7C2A-4FAB-BFBF-987481D0935B}"/>
              </a:ext>
            </a:extLst>
          </p:cNvPr>
          <p:cNvSpPr>
            <a:spLocks noGrp="1"/>
          </p:cNvSpPr>
          <p:nvPr>
            <p:ph type="title"/>
          </p:nvPr>
        </p:nvSpPr>
        <p:spPr/>
        <p:txBody>
          <a:bodyPr/>
          <a:lstStyle/>
          <a:p>
            <a:r>
              <a:rPr lang="en-US" err="1"/>
              <a:t>Tài</a:t>
            </a:r>
            <a:r>
              <a:rPr lang="en-US"/>
              <a:t> </a:t>
            </a:r>
            <a:r>
              <a:rPr lang="en-US" err="1"/>
              <a:t>liệu</a:t>
            </a:r>
            <a:r>
              <a:rPr lang="en-US"/>
              <a:t> </a:t>
            </a:r>
            <a:r>
              <a:rPr lang="en-US" err="1"/>
              <a:t>tham</a:t>
            </a:r>
            <a:r>
              <a:rPr lang="en-US"/>
              <a:t> </a:t>
            </a:r>
            <a:r>
              <a:rPr lang="en-US" err="1"/>
              <a:t>khảo</a:t>
            </a:r>
            <a:endParaRPr lang="en-US"/>
          </a:p>
        </p:txBody>
      </p:sp>
    </p:spTree>
    <p:extLst>
      <p:ext uri="{BB962C8B-B14F-4D97-AF65-F5344CB8AC3E}">
        <p14:creationId xmlns:p14="http://schemas.microsoft.com/office/powerpoint/2010/main" val="213473286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47D789E-C61B-414F-B357-B5DF02BDA3A5}"/>
              </a:ext>
            </a:extLst>
          </p:cNvPr>
          <p:cNvSpPr>
            <a:spLocks noGrp="1"/>
          </p:cNvSpPr>
          <p:nvPr>
            <p:ph idx="1"/>
          </p:nvPr>
        </p:nvSpPr>
        <p:spPr/>
        <p:txBody>
          <a:bodyPr>
            <a:normAutofit fontScale="92500" lnSpcReduction="10000"/>
          </a:bodyPr>
          <a:lstStyle/>
          <a:p>
            <a:pPr>
              <a:lnSpc>
                <a:spcPct val="120000"/>
              </a:lnSpc>
              <a:spcBef>
                <a:spcPts val="600"/>
              </a:spcBef>
              <a:spcAft>
                <a:spcPts val="600"/>
              </a:spcAft>
            </a:pPr>
            <a:r>
              <a:rPr lang="en-US" altLang="en-US"/>
              <a:t>Giúp định hướng cho nhà thiết kế</a:t>
            </a:r>
          </a:p>
          <a:p>
            <a:pPr lvl="1">
              <a:lnSpc>
                <a:spcPct val="120000"/>
              </a:lnSpc>
              <a:spcBef>
                <a:spcPts val="600"/>
              </a:spcBef>
              <a:spcAft>
                <a:spcPts val="600"/>
              </a:spcAft>
            </a:pPr>
            <a:r>
              <a:rPr lang="en-US" altLang="en-US"/>
              <a:t>Giáo dục</a:t>
            </a:r>
          </a:p>
          <a:p>
            <a:pPr lvl="1">
              <a:lnSpc>
                <a:spcPct val="120000"/>
              </a:lnSpc>
              <a:spcBef>
                <a:spcPts val="600"/>
              </a:spcBef>
              <a:spcAft>
                <a:spcPts val="600"/>
              </a:spcAft>
            </a:pPr>
            <a:r>
              <a:rPr lang="en-US" altLang="en-US"/>
              <a:t>Huấn luyện</a:t>
            </a:r>
          </a:p>
          <a:p>
            <a:pPr lvl="1">
              <a:lnSpc>
                <a:spcPct val="120000"/>
              </a:lnSpc>
              <a:spcBef>
                <a:spcPts val="600"/>
              </a:spcBef>
              <a:spcAft>
                <a:spcPts val="600"/>
              </a:spcAft>
            </a:pPr>
            <a:r>
              <a:rPr lang="en-US" altLang="en-US"/>
              <a:t>Tin tức</a:t>
            </a:r>
          </a:p>
          <a:p>
            <a:pPr lvl="1">
              <a:lnSpc>
                <a:spcPct val="120000"/>
              </a:lnSpc>
              <a:spcBef>
                <a:spcPts val="600"/>
              </a:spcBef>
              <a:spcAft>
                <a:spcPts val="600"/>
              </a:spcAft>
            </a:pPr>
            <a:r>
              <a:rPr lang="en-US" altLang="en-US"/>
              <a:t>Giải trí</a:t>
            </a:r>
          </a:p>
          <a:p>
            <a:pPr lvl="1">
              <a:lnSpc>
                <a:spcPct val="120000"/>
              </a:lnSpc>
              <a:spcBef>
                <a:spcPts val="600"/>
              </a:spcBef>
              <a:spcAft>
                <a:spcPts val="600"/>
              </a:spcAft>
            </a:pPr>
            <a:r>
              <a:rPr lang="en-US" altLang="en-US"/>
              <a:t>Diễn đàn trao đổi thảo luận</a:t>
            </a:r>
          </a:p>
          <a:p>
            <a:pPr lvl="1">
              <a:lnSpc>
                <a:spcPct val="120000"/>
              </a:lnSpc>
              <a:spcBef>
                <a:spcPts val="600"/>
              </a:spcBef>
              <a:spcAft>
                <a:spcPts val="600"/>
              </a:spcAft>
            </a:pPr>
            <a:r>
              <a:rPr lang="en-US" altLang="en-US"/>
              <a:t>Mua bán, quản lý</a:t>
            </a:r>
          </a:p>
          <a:p>
            <a:pPr lvl="1">
              <a:lnSpc>
                <a:spcPct val="120000"/>
              </a:lnSpc>
              <a:spcBef>
                <a:spcPts val="600"/>
              </a:spcBef>
              <a:spcAft>
                <a:spcPts val="600"/>
              </a:spcAft>
            </a:pPr>
            <a:r>
              <a:rPr lang="en-US" altLang="en-US"/>
              <a:t>…</a:t>
            </a:r>
          </a:p>
        </p:txBody>
      </p:sp>
      <p:sp>
        <p:nvSpPr>
          <p:cNvPr id="3" name="Title 2">
            <a:extLst>
              <a:ext uri="{FF2B5EF4-FFF2-40B4-BE49-F238E27FC236}">
                <a16:creationId xmlns:a16="http://schemas.microsoft.com/office/drawing/2014/main" id="{2F4D3B38-51E3-4E2A-AA2A-355306A3ED61}"/>
              </a:ext>
            </a:extLst>
          </p:cNvPr>
          <p:cNvSpPr>
            <a:spLocks noGrp="1"/>
          </p:cNvSpPr>
          <p:nvPr>
            <p:ph type="title"/>
          </p:nvPr>
        </p:nvSpPr>
        <p:spPr/>
        <p:txBody>
          <a:bodyPr/>
          <a:lstStyle/>
          <a:p>
            <a:r>
              <a:rPr lang="en-US"/>
              <a:t>Chủ đề của website</a:t>
            </a:r>
          </a:p>
        </p:txBody>
      </p:sp>
    </p:spTree>
    <p:extLst>
      <p:ext uri="{BB962C8B-B14F-4D97-AF65-F5344CB8AC3E}">
        <p14:creationId xmlns:p14="http://schemas.microsoft.com/office/powerpoint/2010/main" val="329117151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F757BBC5-BDF4-4E2E-BA5C-F6AD9BD6B418}"/>
              </a:ext>
            </a:extLst>
          </p:cNvPr>
          <p:cNvPicPr>
            <a:picLocks noGrp="1" noChangeAspect="1"/>
          </p:cNvPicPr>
          <p:nvPr>
            <p:ph idx="1"/>
          </p:nvPr>
        </p:nvPicPr>
        <p:blipFill>
          <a:blip r:embed="rId2"/>
          <a:stretch>
            <a:fillRect/>
          </a:stretch>
        </p:blipFill>
        <p:spPr>
          <a:xfrm>
            <a:off x="2620708" y="1066801"/>
            <a:ext cx="6950585" cy="4754563"/>
          </a:xfrm>
          <a:prstGeom prst="rect">
            <a:avLst/>
          </a:prstGeom>
        </p:spPr>
      </p:pic>
      <p:sp>
        <p:nvSpPr>
          <p:cNvPr id="3" name="Title 2">
            <a:extLst>
              <a:ext uri="{FF2B5EF4-FFF2-40B4-BE49-F238E27FC236}">
                <a16:creationId xmlns:a16="http://schemas.microsoft.com/office/drawing/2014/main" id="{1288A542-68BD-435C-AAA7-F6810A183A06}"/>
              </a:ext>
            </a:extLst>
          </p:cNvPr>
          <p:cNvSpPr>
            <a:spLocks noGrp="1"/>
          </p:cNvSpPr>
          <p:nvPr>
            <p:ph type="title"/>
          </p:nvPr>
        </p:nvSpPr>
        <p:spPr/>
        <p:txBody>
          <a:bodyPr/>
          <a:lstStyle/>
          <a:p>
            <a:r>
              <a:rPr lang="en-US"/>
              <a:t>Chủ đề website– Diễn đàn thảo luận</a:t>
            </a:r>
          </a:p>
        </p:txBody>
      </p:sp>
    </p:spTree>
    <p:extLst>
      <p:ext uri="{BB962C8B-B14F-4D97-AF65-F5344CB8AC3E}">
        <p14:creationId xmlns:p14="http://schemas.microsoft.com/office/powerpoint/2010/main" val="85477611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FDDD2380-C3AD-4899-AE8C-1176E27BEB95}"/>
              </a:ext>
            </a:extLst>
          </p:cNvPr>
          <p:cNvPicPr>
            <a:picLocks noGrp="1" noChangeAspect="1"/>
          </p:cNvPicPr>
          <p:nvPr>
            <p:ph idx="1"/>
          </p:nvPr>
        </p:nvPicPr>
        <p:blipFill>
          <a:blip r:embed="rId2"/>
          <a:stretch>
            <a:fillRect/>
          </a:stretch>
        </p:blipFill>
        <p:spPr>
          <a:xfrm>
            <a:off x="2858919" y="1066801"/>
            <a:ext cx="6474162" cy="4754563"/>
          </a:xfrm>
          <a:prstGeom prst="rect">
            <a:avLst/>
          </a:prstGeom>
        </p:spPr>
      </p:pic>
      <p:sp>
        <p:nvSpPr>
          <p:cNvPr id="3" name="Title 2">
            <a:extLst>
              <a:ext uri="{FF2B5EF4-FFF2-40B4-BE49-F238E27FC236}">
                <a16:creationId xmlns:a16="http://schemas.microsoft.com/office/drawing/2014/main" id="{2F4D3B38-51E3-4E2A-AA2A-355306A3ED61}"/>
              </a:ext>
            </a:extLst>
          </p:cNvPr>
          <p:cNvSpPr>
            <a:spLocks noGrp="1"/>
          </p:cNvSpPr>
          <p:nvPr>
            <p:ph type="title"/>
          </p:nvPr>
        </p:nvSpPr>
        <p:spPr/>
        <p:txBody>
          <a:bodyPr/>
          <a:lstStyle/>
          <a:p>
            <a:r>
              <a:rPr lang="en-US"/>
              <a:t>Chủ đề website - Tin tức online</a:t>
            </a:r>
          </a:p>
        </p:txBody>
      </p:sp>
    </p:spTree>
    <p:extLst>
      <p:ext uri="{BB962C8B-B14F-4D97-AF65-F5344CB8AC3E}">
        <p14:creationId xmlns:p14="http://schemas.microsoft.com/office/powerpoint/2010/main" val="183241360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4FFE7A65-8087-4C91-B819-062263FFC4D4}"/>
              </a:ext>
            </a:extLst>
          </p:cNvPr>
          <p:cNvPicPr>
            <a:picLocks noGrp="1" noChangeAspect="1"/>
          </p:cNvPicPr>
          <p:nvPr>
            <p:ph idx="1"/>
          </p:nvPr>
        </p:nvPicPr>
        <p:blipFill>
          <a:blip r:embed="rId2"/>
          <a:stretch>
            <a:fillRect/>
          </a:stretch>
        </p:blipFill>
        <p:spPr>
          <a:xfrm>
            <a:off x="2400682" y="1066801"/>
            <a:ext cx="7390637" cy="4754563"/>
          </a:xfrm>
          <a:prstGeom prst="rect">
            <a:avLst/>
          </a:prstGeom>
        </p:spPr>
      </p:pic>
      <p:sp>
        <p:nvSpPr>
          <p:cNvPr id="3" name="Title 2">
            <a:extLst>
              <a:ext uri="{FF2B5EF4-FFF2-40B4-BE49-F238E27FC236}">
                <a16:creationId xmlns:a16="http://schemas.microsoft.com/office/drawing/2014/main" id="{1288A542-68BD-435C-AAA7-F6810A183A06}"/>
              </a:ext>
            </a:extLst>
          </p:cNvPr>
          <p:cNvSpPr>
            <a:spLocks noGrp="1"/>
          </p:cNvSpPr>
          <p:nvPr>
            <p:ph type="title"/>
          </p:nvPr>
        </p:nvSpPr>
        <p:spPr/>
        <p:txBody>
          <a:bodyPr/>
          <a:lstStyle/>
          <a:p>
            <a:r>
              <a:rPr lang="en-US"/>
              <a:t>Chủ đề website – Mua bán trực tuyến</a:t>
            </a:r>
          </a:p>
        </p:txBody>
      </p:sp>
    </p:spTree>
    <p:extLst>
      <p:ext uri="{BB962C8B-B14F-4D97-AF65-F5344CB8AC3E}">
        <p14:creationId xmlns:p14="http://schemas.microsoft.com/office/powerpoint/2010/main" val="378519428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47D789E-C61B-414F-B357-B5DF02BDA3A5}"/>
              </a:ext>
            </a:extLst>
          </p:cNvPr>
          <p:cNvSpPr>
            <a:spLocks noGrp="1"/>
          </p:cNvSpPr>
          <p:nvPr>
            <p:ph idx="1"/>
          </p:nvPr>
        </p:nvSpPr>
        <p:spPr/>
        <p:txBody>
          <a:bodyPr/>
          <a:lstStyle/>
          <a:p>
            <a:pPr>
              <a:spcBef>
                <a:spcPct val="0"/>
              </a:spcBef>
            </a:pPr>
            <a:r>
              <a:rPr lang="en-US" altLang="en-US"/>
              <a:t>Xác định yêu cầu của website</a:t>
            </a:r>
          </a:p>
          <a:p>
            <a:pPr>
              <a:spcBef>
                <a:spcPct val="0"/>
              </a:spcBef>
            </a:pPr>
            <a:r>
              <a:rPr lang="en-US" altLang="en-US">
                <a:solidFill>
                  <a:schemeClr val="accent2"/>
                </a:solidFill>
              </a:rPr>
              <a:t>Mua tên miền</a:t>
            </a:r>
          </a:p>
          <a:p>
            <a:pPr>
              <a:spcBef>
                <a:spcPct val="0"/>
              </a:spcBef>
            </a:pPr>
            <a:r>
              <a:rPr lang="en-US" altLang="en-US"/>
              <a:t>Thuê chỗ hosting</a:t>
            </a:r>
          </a:p>
          <a:p>
            <a:pPr>
              <a:spcBef>
                <a:spcPct val="0"/>
              </a:spcBef>
            </a:pPr>
            <a:r>
              <a:rPr lang="en-US" altLang="en-US"/>
              <a:t>Thiết kế website</a:t>
            </a:r>
          </a:p>
          <a:p>
            <a:pPr>
              <a:spcBef>
                <a:spcPct val="0"/>
              </a:spcBef>
            </a:pPr>
            <a:r>
              <a:rPr lang="en-US" altLang="en-US"/>
              <a:t>Đưa vào hoạt động</a:t>
            </a:r>
          </a:p>
          <a:p>
            <a:pPr>
              <a:spcBef>
                <a:spcPct val="0"/>
              </a:spcBef>
            </a:pPr>
            <a:r>
              <a:rPr lang="en-US" altLang="en-US"/>
              <a:t>Duy trì thông tin, bảo trì website</a:t>
            </a:r>
          </a:p>
        </p:txBody>
      </p:sp>
      <p:sp>
        <p:nvSpPr>
          <p:cNvPr id="3" name="Title 2">
            <a:extLst>
              <a:ext uri="{FF2B5EF4-FFF2-40B4-BE49-F238E27FC236}">
                <a16:creationId xmlns:a16="http://schemas.microsoft.com/office/drawing/2014/main" id="{2F4D3B38-51E3-4E2A-AA2A-355306A3ED61}"/>
              </a:ext>
            </a:extLst>
          </p:cNvPr>
          <p:cNvSpPr>
            <a:spLocks noGrp="1"/>
          </p:cNvSpPr>
          <p:nvPr>
            <p:ph type="title"/>
          </p:nvPr>
        </p:nvSpPr>
        <p:spPr/>
        <p:txBody>
          <a:bodyPr/>
          <a:lstStyle/>
          <a:p>
            <a:r>
              <a:rPr lang="en-US"/>
              <a:t>Các bước thiết lập Website</a:t>
            </a:r>
          </a:p>
        </p:txBody>
      </p:sp>
    </p:spTree>
    <p:extLst>
      <p:ext uri="{BB962C8B-B14F-4D97-AF65-F5344CB8AC3E}">
        <p14:creationId xmlns:p14="http://schemas.microsoft.com/office/powerpoint/2010/main" val="339024543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D8B52F9-6D89-4EFF-AD27-FEE4C96E590E}"/>
              </a:ext>
            </a:extLst>
          </p:cNvPr>
          <p:cNvSpPr>
            <a:spLocks noGrp="1"/>
          </p:cNvSpPr>
          <p:nvPr>
            <p:ph idx="1"/>
          </p:nvPr>
        </p:nvSpPr>
        <p:spPr/>
        <p:txBody>
          <a:bodyPr/>
          <a:lstStyle/>
          <a:p>
            <a:pPr>
              <a:spcBef>
                <a:spcPct val="0"/>
              </a:spcBef>
            </a:pPr>
            <a:r>
              <a:rPr lang="en-US" altLang="en-US" dirty="0" err="1"/>
              <a:t>Tên</a:t>
            </a:r>
            <a:r>
              <a:rPr lang="en-US" altLang="en-US" dirty="0"/>
              <a:t> </a:t>
            </a:r>
            <a:r>
              <a:rPr lang="en-US" altLang="en-US" dirty="0" err="1"/>
              <a:t>miền</a:t>
            </a:r>
            <a:r>
              <a:rPr lang="en-US" altLang="en-US" dirty="0"/>
              <a:t> = </a:t>
            </a:r>
            <a:r>
              <a:rPr lang="en-US" altLang="en-US" dirty="0" err="1"/>
              <a:t>tên</a:t>
            </a:r>
            <a:r>
              <a:rPr lang="en-US" altLang="en-US" dirty="0"/>
              <a:t> website</a:t>
            </a:r>
          </a:p>
          <a:p>
            <a:pPr lvl="1">
              <a:spcBef>
                <a:spcPct val="0"/>
              </a:spcBef>
            </a:pPr>
            <a:r>
              <a:rPr lang="en-US" altLang="en-US" dirty="0" err="1"/>
              <a:t>Tên</a:t>
            </a:r>
            <a:r>
              <a:rPr lang="en-US" altLang="en-US" dirty="0"/>
              <a:t> </a:t>
            </a:r>
            <a:r>
              <a:rPr lang="en-US" altLang="en-US" dirty="0" err="1"/>
              <a:t>ngắn</a:t>
            </a:r>
            <a:endParaRPr lang="en-US" altLang="en-US" dirty="0"/>
          </a:p>
          <a:p>
            <a:pPr lvl="1">
              <a:spcBef>
                <a:spcPct val="0"/>
              </a:spcBef>
            </a:pPr>
            <a:r>
              <a:rPr lang="en-US" altLang="en-US" dirty="0" err="1"/>
              <a:t>Gợi</a:t>
            </a:r>
            <a:r>
              <a:rPr lang="en-US" altLang="en-US" dirty="0"/>
              <a:t> </a:t>
            </a:r>
            <a:r>
              <a:rPr lang="en-US" altLang="en-US" dirty="0" err="1"/>
              <a:t>nhớ</a:t>
            </a:r>
            <a:endParaRPr lang="en-US" altLang="en-US" dirty="0"/>
          </a:p>
          <a:p>
            <a:pPr lvl="1">
              <a:spcBef>
                <a:spcPct val="0"/>
              </a:spcBef>
            </a:pPr>
            <a:r>
              <a:rPr lang="en-US" altLang="en-US" dirty="0" err="1"/>
              <a:t>Dễ</a:t>
            </a:r>
            <a:r>
              <a:rPr lang="en-US" altLang="en-US" dirty="0"/>
              <a:t> </a:t>
            </a:r>
            <a:r>
              <a:rPr lang="en-US" altLang="en-US" dirty="0" err="1"/>
              <a:t>đọc</a:t>
            </a:r>
            <a:endParaRPr lang="en-US" altLang="en-US" dirty="0"/>
          </a:p>
          <a:p>
            <a:pPr lvl="1">
              <a:spcBef>
                <a:spcPct val="0"/>
              </a:spcBef>
            </a:pPr>
            <a:r>
              <a:rPr lang="en-US" altLang="en-US" dirty="0" err="1"/>
              <a:t>Không</a:t>
            </a:r>
            <a:r>
              <a:rPr lang="en-US" altLang="en-US" dirty="0"/>
              <a:t> </a:t>
            </a:r>
            <a:r>
              <a:rPr lang="en-US" altLang="en-US" dirty="0" err="1"/>
              <a:t>gây</a:t>
            </a:r>
            <a:r>
              <a:rPr lang="en-US" altLang="en-US" dirty="0"/>
              <a:t> </a:t>
            </a:r>
            <a:r>
              <a:rPr lang="en-US" altLang="en-US" dirty="0" err="1"/>
              <a:t>nhầm</a:t>
            </a:r>
            <a:r>
              <a:rPr lang="en-US" altLang="en-US" dirty="0"/>
              <a:t> </a:t>
            </a:r>
            <a:r>
              <a:rPr lang="en-US" altLang="en-US" dirty="0" err="1"/>
              <a:t>lẫn</a:t>
            </a:r>
            <a:endParaRPr lang="en-US" altLang="en-US" dirty="0"/>
          </a:p>
          <a:p>
            <a:pPr lvl="1">
              <a:spcBef>
                <a:spcPct val="0"/>
              </a:spcBef>
            </a:pPr>
            <a:r>
              <a:rPr lang="en-US" altLang="en-US" dirty="0" err="1"/>
              <a:t>Thể</a:t>
            </a:r>
            <a:r>
              <a:rPr lang="en-US" altLang="en-US" dirty="0"/>
              <a:t> </a:t>
            </a:r>
            <a:r>
              <a:rPr lang="en-US" altLang="en-US" dirty="0" err="1"/>
              <a:t>hiện</a:t>
            </a:r>
            <a:r>
              <a:rPr lang="en-US" altLang="en-US" dirty="0"/>
              <a:t> </a:t>
            </a:r>
            <a:r>
              <a:rPr lang="en-US" altLang="en-US" dirty="0" err="1"/>
              <a:t>được</a:t>
            </a:r>
            <a:r>
              <a:rPr lang="en-US" altLang="en-US" dirty="0"/>
              <a:t> </a:t>
            </a:r>
            <a:r>
              <a:rPr lang="en-US" altLang="en-US" dirty="0" err="1"/>
              <a:t>tên</a:t>
            </a:r>
            <a:r>
              <a:rPr lang="en-US" altLang="en-US" dirty="0"/>
              <a:t> </a:t>
            </a:r>
            <a:r>
              <a:rPr lang="en-US" altLang="en-US" dirty="0" err="1"/>
              <a:t>công</a:t>
            </a:r>
            <a:r>
              <a:rPr lang="en-US" altLang="en-US" dirty="0"/>
              <a:t> ty </a:t>
            </a:r>
            <a:r>
              <a:rPr lang="en-US" altLang="en-US" dirty="0" err="1"/>
              <a:t>hoặc</a:t>
            </a:r>
            <a:r>
              <a:rPr lang="en-US" altLang="en-US" dirty="0"/>
              <a:t> </a:t>
            </a:r>
            <a:r>
              <a:rPr lang="en-US" altLang="en-US" dirty="0" err="1"/>
              <a:t>nhãn</a:t>
            </a:r>
            <a:r>
              <a:rPr lang="en-US" altLang="en-US" dirty="0"/>
              <a:t> </a:t>
            </a:r>
            <a:r>
              <a:rPr lang="en-US" altLang="en-US" dirty="0" err="1"/>
              <a:t>hiệu</a:t>
            </a:r>
            <a:r>
              <a:rPr lang="en-US" altLang="en-US" dirty="0"/>
              <a:t> </a:t>
            </a:r>
            <a:r>
              <a:rPr lang="en-US" altLang="en-US" dirty="0" err="1"/>
              <a:t>của</a:t>
            </a:r>
            <a:r>
              <a:rPr lang="en-US" altLang="en-US" dirty="0"/>
              <a:t> </a:t>
            </a:r>
            <a:r>
              <a:rPr lang="en-US" altLang="en-US" dirty="0" err="1"/>
              <a:t>công</a:t>
            </a:r>
            <a:r>
              <a:rPr lang="en-US" altLang="en-US" dirty="0"/>
              <a:t> ty</a:t>
            </a:r>
          </a:p>
          <a:p>
            <a:pPr lvl="1" algn="ctr">
              <a:spcBef>
                <a:spcPct val="0"/>
              </a:spcBef>
              <a:buNone/>
            </a:pPr>
            <a:r>
              <a:rPr lang="en-US" altLang="en-US" dirty="0">
                <a:solidFill>
                  <a:schemeClr val="accent2"/>
                </a:solidFill>
              </a:rPr>
              <a:t>thegioididong.com, dantri.com.vn</a:t>
            </a:r>
          </a:p>
          <a:p>
            <a:pPr lvl="1" algn="ctr">
              <a:spcBef>
                <a:spcPct val="0"/>
              </a:spcBef>
              <a:buNone/>
            </a:pPr>
            <a:r>
              <a:rPr lang="en-US" altLang="en-US" dirty="0">
                <a:solidFill>
                  <a:schemeClr val="accent2"/>
                </a:solidFill>
              </a:rPr>
              <a:t>tuoitre.com.vn</a:t>
            </a:r>
          </a:p>
          <a:p>
            <a:endParaRPr lang="en-US" dirty="0"/>
          </a:p>
        </p:txBody>
      </p:sp>
      <p:sp>
        <p:nvSpPr>
          <p:cNvPr id="3" name="Title 2">
            <a:extLst>
              <a:ext uri="{FF2B5EF4-FFF2-40B4-BE49-F238E27FC236}">
                <a16:creationId xmlns:a16="http://schemas.microsoft.com/office/drawing/2014/main" id="{1288A542-68BD-435C-AAA7-F6810A183A06}"/>
              </a:ext>
            </a:extLst>
          </p:cNvPr>
          <p:cNvSpPr>
            <a:spLocks noGrp="1"/>
          </p:cNvSpPr>
          <p:nvPr>
            <p:ph type="title"/>
          </p:nvPr>
        </p:nvSpPr>
        <p:spPr/>
        <p:txBody>
          <a:bodyPr/>
          <a:lstStyle/>
          <a:p>
            <a:r>
              <a:rPr lang="en-US"/>
              <a:t>Mua tên miền</a:t>
            </a:r>
          </a:p>
        </p:txBody>
      </p:sp>
    </p:spTree>
    <p:extLst>
      <p:ext uri="{BB962C8B-B14F-4D97-AF65-F5344CB8AC3E}">
        <p14:creationId xmlns:p14="http://schemas.microsoft.com/office/powerpoint/2010/main" val="417279169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F4D3B38-51E3-4E2A-AA2A-355306A3ED61}"/>
              </a:ext>
            </a:extLst>
          </p:cNvPr>
          <p:cNvSpPr>
            <a:spLocks noGrp="1"/>
          </p:cNvSpPr>
          <p:nvPr>
            <p:ph type="title"/>
          </p:nvPr>
        </p:nvSpPr>
        <p:spPr/>
        <p:txBody>
          <a:bodyPr/>
          <a:lstStyle/>
          <a:p>
            <a:r>
              <a:rPr lang="en-US"/>
              <a:t>Mua tên miền (2)</a:t>
            </a:r>
          </a:p>
        </p:txBody>
      </p:sp>
      <p:pic>
        <p:nvPicPr>
          <p:cNvPr id="5" name="Content Placeholder 4">
            <a:extLst>
              <a:ext uri="{FF2B5EF4-FFF2-40B4-BE49-F238E27FC236}">
                <a16:creationId xmlns:a16="http://schemas.microsoft.com/office/drawing/2014/main" id="{1997909E-DB83-46D3-93F3-9A877F43850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t="10001" r="3000" b="8667"/>
          <a:stretch>
            <a:fillRect/>
          </a:stretch>
        </p:blipFill>
        <p:spPr bwMode="auto">
          <a:xfrm>
            <a:off x="2399784" y="1120311"/>
            <a:ext cx="7392432" cy="4647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0236025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F4D3B38-51E3-4E2A-AA2A-355306A3ED61}"/>
              </a:ext>
            </a:extLst>
          </p:cNvPr>
          <p:cNvSpPr>
            <a:spLocks noGrp="1"/>
          </p:cNvSpPr>
          <p:nvPr>
            <p:ph type="title"/>
          </p:nvPr>
        </p:nvSpPr>
        <p:spPr/>
        <p:txBody>
          <a:bodyPr/>
          <a:lstStyle/>
          <a:p>
            <a:r>
              <a:rPr lang="en-US"/>
              <a:t>Mua tên miền (3)</a:t>
            </a:r>
          </a:p>
        </p:txBody>
      </p:sp>
      <p:pic>
        <p:nvPicPr>
          <p:cNvPr id="6" name="Picture 4">
            <a:extLst>
              <a:ext uri="{FF2B5EF4-FFF2-40B4-BE49-F238E27FC236}">
                <a16:creationId xmlns:a16="http://schemas.microsoft.com/office/drawing/2014/main" id="{B5AA6A20-833A-48FA-BA53-A72630CC84E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t="10001" r="3000" b="7416"/>
          <a:stretch>
            <a:fillRect/>
          </a:stretch>
        </p:blipFill>
        <p:spPr bwMode="auto">
          <a:xfrm>
            <a:off x="2399784" y="1084568"/>
            <a:ext cx="7392432" cy="47190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3627142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D8B52F9-6D89-4EFF-AD27-FEE4C96E590E}"/>
              </a:ext>
            </a:extLst>
          </p:cNvPr>
          <p:cNvSpPr>
            <a:spLocks noGrp="1"/>
          </p:cNvSpPr>
          <p:nvPr>
            <p:ph idx="1"/>
          </p:nvPr>
        </p:nvSpPr>
        <p:spPr/>
        <p:txBody>
          <a:bodyPr/>
          <a:lstStyle/>
          <a:p>
            <a:pPr>
              <a:spcBef>
                <a:spcPct val="0"/>
              </a:spcBef>
            </a:pPr>
            <a:r>
              <a:rPr lang="en-US" altLang="en-US"/>
              <a:t>Xác định yêu cầu của website</a:t>
            </a:r>
          </a:p>
          <a:p>
            <a:pPr>
              <a:spcBef>
                <a:spcPct val="0"/>
              </a:spcBef>
            </a:pPr>
            <a:r>
              <a:rPr lang="en-US" altLang="en-US"/>
              <a:t>Mua tên miền</a:t>
            </a:r>
          </a:p>
          <a:p>
            <a:pPr>
              <a:spcBef>
                <a:spcPct val="0"/>
              </a:spcBef>
            </a:pPr>
            <a:r>
              <a:rPr lang="en-US" altLang="en-US">
                <a:solidFill>
                  <a:schemeClr val="accent2"/>
                </a:solidFill>
              </a:rPr>
              <a:t>Thuê chỗ hosting</a:t>
            </a:r>
          </a:p>
          <a:p>
            <a:pPr>
              <a:spcBef>
                <a:spcPct val="0"/>
              </a:spcBef>
            </a:pPr>
            <a:r>
              <a:rPr lang="en-US" altLang="en-US"/>
              <a:t>Thiết kế website</a:t>
            </a:r>
          </a:p>
          <a:p>
            <a:pPr>
              <a:spcBef>
                <a:spcPct val="0"/>
              </a:spcBef>
            </a:pPr>
            <a:r>
              <a:rPr lang="en-US" altLang="en-US"/>
              <a:t>Đưa vào hoạt động</a:t>
            </a:r>
          </a:p>
          <a:p>
            <a:pPr>
              <a:spcBef>
                <a:spcPct val="0"/>
              </a:spcBef>
            </a:pPr>
            <a:r>
              <a:rPr lang="en-US" altLang="en-US"/>
              <a:t>Duy trì thông tin, bảo trì website</a:t>
            </a:r>
          </a:p>
          <a:p>
            <a:endParaRPr lang="en-US"/>
          </a:p>
        </p:txBody>
      </p:sp>
      <p:sp>
        <p:nvSpPr>
          <p:cNvPr id="3" name="Title 2">
            <a:extLst>
              <a:ext uri="{FF2B5EF4-FFF2-40B4-BE49-F238E27FC236}">
                <a16:creationId xmlns:a16="http://schemas.microsoft.com/office/drawing/2014/main" id="{1288A542-68BD-435C-AAA7-F6810A183A06}"/>
              </a:ext>
            </a:extLst>
          </p:cNvPr>
          <p:cNvSpPr>
            <a:spLocks noGrp="1"/>
          </p:cNvSpPr>
          <p:nvPr>
            <p:ph type="title"/>
          </p:nvPr>
        </p:nvSpPr>
        <p:spPr/>
        <p:txBody>
          <a:bodyPr/>
          <a:lstStyle/>
          <a:p>
            <a:r>
              <a:rPr lang="en-US"/>
              <a:t>Các bước thiết lập Website</a:t>
            </a:r>
          </a:p>
        </p:txBody>
      </p:sp>
    </p:spTree>
    <p:extLst>
      <p:ext uri="{BB962C8B-B14F-4D97-AF65-F5344CB8AC3E}">
        <p14:creationId xmlns:p14="http://schemas.microsoft.com/office/powerpoint/2010/main" val="125931854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47D789E-C61B-414F-B357-B5DF02BDA3A5}"/>
              </a:ext>
            </a:extLst>
          </p:cNvPr>
          <p:cNvSpPr>
            <a:spLocks noGrp="1"/>
          </p:cNvSpPr>
          <p:nvPr>
            <p:ph idx="1"/>
          </p:nvPr>
        </p:nvSpPr>
        <p:spPr/>
        <p:txBody>
          <a:bodyPr/>
          <a:lstStyle/>
          <a:p>
            <a:pPr>
              <a:spcBef>
                <a:spcPct val="0"/>
              </a:spcBef>
            </a:pPr>
            <a:r>
              <a:rPr lang="en-US" altLang="en-US"/>
              <a:t>Hệ điều hành</a:t>
            </a:r>
          </a:p>
          <a:p>
            <a:pPr>
              <a:spcBef>
                <a:spcPct val="0"/>
              </a:spcBef>
            </a:pPr>
            <a:r>
              <a:rPr lang="en-US" altLang="en-US"/>
              <a:t>Dung lượng</a:t>
            </a:r>
          </a:p>
          <a:p>
            <a:pPr>
              <a:spcBef>
                <a:spcPct val="0"/>
              </a:spcBef>
            </a:pPr>
            <a:r>
              <a:rPr lang="en-US" altLang="en-US"/>
              <a:t>Băng thông</a:t>
            </a:r>
          </a:p>
          <a:p>
            <a:pPr>
              <a:spcBef>
                <a:spcPct val="0"/>
              </a:spcBef>
            </a:pPr>
            <a:r>
              <a:rPr lang="en-US" altLang="en-US"/>
              <a:t>Ngôn ngữ hỗ trợ</a:t>
            </a:r>
          </a:p>
          <a:p>
            <a:pPr>
              <a:spcBef>
                <a:spcPct val="0"/>
              </a:spcBef>
            </a:pPr>
            <a:r>
              <a:rPr lang="en-US" altLang="en-US"/>
              <a:t>Hệ quản trị CSDL hỗ trợ</a:t>
            </a:r>
          </a:p>
          <a:p>
            <a:pPr>
              <a:spcBef>
                <a:spcPct val="0"/>
              </a:spcBef>
            </a:pPr>
            <a:r>
              <a:rPr lang="en-US" altLang="en-US"/>
              <a:t>Email POP3</a:t>
            </a:r>
          </a:p>
          <a:p>
            <a:pPr>
              <a:spcBef>
                <a:spcPct val="0"/>
              </a:spcBef>
            </a:pPr>
            <a:r>
              <a:rPr lang="en-US" altLang="en-US"/>
              <a:t>….</a:t>
            </a:r>
          </a:p>
          <a:p>
            <a:endParaRPr lang="en-US"/>
          </a:p>
        </p:txBody>
      </p:sp>
      <p:sp>
        <p:nvSpPr>
          <p:cNvPr id="3" name="Title 2">
            <a:extLst>
              <a:ext uri="{FF2B5EF4-FFF2-40B4-BE49-F238E27FC236}">
                <a16:creationId xmlns:a16="http://schemas.microsoft.com/office/drawing/2014/main" id="{2F4D3B38-51E3-4E2A-AA2A-355306A3ED61}"/>
              </a:ext>
            </a:extLst>
          </p:cNvPr>
          <p:cNvSpPr>
            <a:spLocks noGrp="1"/>
          </p:cNvSpPr>
          <p:nvPr>
            <p:ph type="title"/>
          </p:nvPr>
        </p:nvSpPr>
        <p:spPr/>
        <p:txBody>
          <a:bodyPr/>
          <a:lstStyle/>
          <a:p>
            <a:r>
              <a:rPr lang="en-US"/>
              <a:t>Thuê chỗ hosting</a:t>
            </a:r>
          </a:p>
        </p:txBody>
      </p:sp>
    </p:spTree>
    <p:extLst>
      <p:ext uri="{BB962C8B-B14F-4D97-AF65-F5344CB8AC3E}">
        <p14:creationId xmlns:p14="http://schemas.microsoft.com/office/powerpoint/2010/main" val="40101103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09800" y="1524000"/>
            <a:ext cx="8229600" cy="3048000"/>
          </a:xfrm>
        </p:spPr>
        <p:txBody>
          <a:bodyPr>
            <a:normAutofit/>
          </a:bodyPr>
          <a:lstStyle/>
          <a:p>
            <a:pPr algn="ctr">
              <a:lnSpc>
                <a:spcPct val="150000"/>
              </a:lnSpc>
            </a:pPr>
            <a:r>
              <a:rPr lang="en-US" sz="3200">
                <a:solidFill>
                  <a:srgbClr val="0070C0"/>
                </a:solidFill>
              </a:rPr>
              <a:t>CH</a:t>
            </a:r>
            <a:r>
              <a:rPr lang="vi-VN" sz="3200">
                <a:solidFill>
                  <a:srgbClr val="0070C0"/>
                </a:solidFill>
              </a:rPr>
              <a:t>Ư</a:t>
            </a:r>
            <a:r>
              <a:rPr lang="en-US" sz="3200">
                <a:solidFill>
                  <a:srgbClr val="0070C0"/>
                </a:solidFill>
              </a:rPr>
              <a:t>ƠNG 1: </a:t>
            </a:r>
            <a:br>
              <a:rPr lang="en-US" sz="3200">
                <a:solidFill>
                  <a:srgbClr val="0070C0"/>
                </a:solidFill>
              </a:rPr>
            </a:br>
            <a:r>
              <a:rPr lang="en-US" sz="3200">
                <a:solidFill>
                  <a:srgbClr val="0070C0"/>
                </a:solidFill>
              </a:rPr>
              <a:t>TỔNG QUAN VỀ ỨNG DỤNG WEB</a:t>
            </a:r>
          </a:p>
        </p:txBody>
      </p:sp>
    </p:spTree>
    <p:extLst>
      <p:ext uri="{BB962C8B-B14F-4D97-AF65-F5344CB8AC3E}">
        <p14:creationId xmlns:p14="http://schemas.microsoft.com/office/powerpoint/2010/main" val="100214162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F13A88EE-4D6F-4F32-BF19-7344A9F8859B}"/>
              </a:ext>
            </a:extLst>
          </p:cNvPr>
          <p:cNvPicPr>
            <a:picLocks noGrp="1" noChangeAspect="1"/>
          </p:cNvPicPr>
          <p:nvPr>
            <p:ph idx="1"/>
          </p:nvPr>
        </p:nvPicPr>
        <p:blipFill>
          <a:blip r:embed="rId2"/>
          <a:stretch>
            <a:fillRect/>
          </a:stretch>
        </p:blipFill>
        <p:spPr>
          <a:xfrm>
            <a:off x="1981200" y="1142329"/>
            <a:ext cx="8229600" cy="4603507"/>
          </a:xfrm>
          <a:prstGeom prst="rect">
            <a:avLst/>
          </a:prstGeom>
        </p:spPr>
      </p:pic>
      <p:sp>
        <p:nvSpPr>
          <p:cNvPr id="3" name="Title 2">
            <a:extLst>
              <a:ext uri="{FF2B5EF4-FFF2-40B4-BE49-F238E27FC236}">
                <a16:creationId xmlns:a16="http://schemas.microsoft.com/office/drawing/2014/main" id="{1288A542-68BD-435C-AAA7-F6810A183A06}"/>
              </a:ext>
            </a:extLst>
          </p:cNvPr>
          <p:cNvSpPr>
            <a:spLocks noGrp="1"/>
          </p:cNvSpPr>
          <p:nvPr>
            <p:ph type="title"/>
          </p:nvPr>
        </p:nvSpPr>
        <p:spPr/>
        <p:txBody>
          <a:bodyPr/>
          <a:lstStyle/>
          <a:p>
            <a:r>
              <a:rPr lang="en-US"/>
              <a:t>Window, Linux hosting</a:t>
            </a:r>
          </a:p>
        </p:txBody>
      </p:sp>
    </p:spTree>
    <p:extLst>
      <p:ext uri="{BB962C8B-B14F-4D97-AF65-F5344CB8AC3E}">
        <p14:creationId xmlns:p14="http://schemas.microsoft.com/office/powerpoint/2010/main" val="359914896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47D789E-C61B-414F-B357-B5DF02BDA3A5}"/>
              </a:ext>
            </a:extLst>
          </p:cNvPr>
          <p:cNvSpPr>
            <a:spLocks noGrp="1"/>
          </p:cNvSpPr>
          <p:nvPr>
            <p:ph idx="1"/>
          </p:nvPr>
        </p:nvSpPr>
        <p:spPr/>
        <p:txBody>
          <a:bodyPr/>
          <a:lstStyle/>
          <a:p>
            <a:pPr>
              <a:spcBef>
                <a:spcPct val="0"/>
              </a:spcBef>
            </a:pPr>
            <a:r>
              <a:rPr lang="en-US" altLang="en-US"/>
              <a:t>Xác định yêu cầu của website</a:t>
            </a:r>
          </a:p>
          <a:p>
            <a:pPr>
              <a:spcBef>
                <a:spcPct val="0"/>
              </a:spcBef>
            </a:pPr>
            <a:r>
              <a:rPr lang="en-US" altLang="en-US"/>
              <a:t>Mua tên miền</a:t>
            </a:r>
          </a:p>
          <a:p>
            <a:pPr>
              <a:spcBef>
                <a:spcPct val="0"/>
              </a:spcBef>
            </a:pPr>
            <a:r>
              <a:rPr lang="en-US" altLang="en-US"/>
              <a:t>Thuê chỗ hosting</a:t>
            </a:r>
          </a:p>
          <a:p>
            <a:pPr>
              <a:spcBef>
                <a:spcPct val="0"/>
              </a:spcBef>
            </a:pPr>
            <a:r>
              <a:rPr lang="en-US" altLang="en-US">
                <a:solidFill>
                  <a:schemeClr val="accent2"/>
                </a:solidFill>
              </a:rPr>
              <a:t>Thiết kế website</a:t>
            </a:r>
          </a:p>
          <a:p>
            <a:pPr>
              <a:spcBef>
                <a:spcPct val="0"/>
              </a:spcBef>
            </a:pPr>
            <a:r>
              <a:rPr lang="en-US" altLang="en-US"/>
              <a:t>Đưa vào hoạt động</a:t>
            </a:r>
          </a:p>
          <a:p>
            <a:pPr>
              <a:spcBef>
                <a:spcPct val="0"/>
              </a:spcBef>
            </a:pPr>
            <a:r>
              <a:rPr lang="en-US" altLang="en-US"/>
              <a:t>Duy trì thông tin, bảo trì website</a:t>
            </a:r>
          </a:p>
          <a:p>
            <a:endParaRPr lang="en-US"/>
          </a:p>
        </p:txBody>
      </p:sp>
      <p:sp>
        <p:nvSpPr>
          <p:cNvPr id="3" name="Title 2">
            <a:extLst>
              <a:ext uri="{FF2B5EF4-FFF2-40B4-BE49-F238E27FC236}">
                <a16:creationId xmlns:a16="http://schemas.microsoft.com/office/drawing/2014/main" id="{2F4D3B38-51E3-4E2A-AA2A-355306A3ED61}"/>
              </a:ext>
            </a:extLst>
          </p:cNvPr>
          <p:cNvSpPr>
            <a:spLocks noGrp="1"/>
          </p:cNvSpPr>
          <p:nvPr>
            <p:ph type="title"/>
          </p:nvPr>
        </p:nvSpPr>
        <p:spPr/>
        <p:txBody>
          <a:bodyPr/>
          <a:lstStyle/>
          <a:p>
            <a:r>
              <a:rPr lang="en-US"/>
              <a:t>Các bước thiết lập Website</a:t>
            </a:r>
          </a:p>
        </p:txBody>
      </p:sp>
    </p:spTree>
    <p:extLst>
      <p:ext uri="{BB962C8B-B14F-4D97-AF65-F5344CB8AC3E}">
        <p14:creationId xmlns:p14="http://schemas.microsoft.com/office/powerpoint/2010/main" val="387570353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D8B52F9-6D89-4EFF-AD27-FEE4C96E590E}"/>
              </a:ext>
            </a:extLst>
          </p:cNvPr>
          <p:cNvSpPr>
            <a:spLocks noGrp="1"/>
          </p:cNvSpPr>
          <p:nvPr>
            <p:ph idx="1"/>
          </p:nvPr>
        </p:nvSpPr>
        <p:spPr/>
        <p:txBody>
          <a:bodyPr>
            <a:normAutofit fontScale="92500"/>
          </a:bodyPr>
          <a:lstStyle/>
          <a:p>
            <a:pPr>
              <a:lnSpc>
                <a:spcPts val="3963"/>
              </a:lnSpc>
              <a:spcBef>
                <a:spcPct val="0"/>
              </a:spcBef>
              <a:spcAft>
                <a:spcPts val="600"/>
              </a:spcAft>
            </a:pPr>
            <a:r>
              <a:rPr lang="en-US" altLang="en-US" sz="3300"/>
              <a:t>Dựa vào công nghệ phát triển, có 2 loại:</a:t>
            </a:r>
          </a:p>
          <a:p>
            <a:pPr lvl="1">
              <a:lnSpc>
                <a:spcPts val="3963"/>
              </a:lnSpc>
              <a:spcBef>
                <a:spcPct val="0"/>
              </a:spcBef>
              <a:spcAft>
                <a:spcPts val="600"/>
              </a:spcAft>
            </a:pPr>
            <a:r>
              <a:rPr lang="en-US" altLang="en-US"/>
              <a:t>Web tĩnh:</a:t>
            </a:r>
          </a:p>
          <a:p>
            <a:pPr lvl="2">
              <a:lnSpc>
                <a:spcPts val="3963"/>
              </a:lnSpc>
              <a:spcBef>
                <a:spcPct val="0"/>
              </a:spcBef>
              <a:spcAft>
                <a:spcPts val="600"/>
              </a:spcAft>
            </a:pPr>
            <a:r>
              <a:rPr lang="en-US" altLang="en-US"/>
              <a:t>Dễ phát triển</a:t>
            </a:r>
          </a:p>
          <a:p>
            <a:pPr lvl="2">
              <a:lnSpc>
                <a:spcPts val="3963"/>
              </a:lnSpc>
              <a:spcBef>
                <a:spcPct val="0"/>
              </a:spcBef>
              <a:spcAft>
                <a:spcPts val="600"/>
              </a:spcAft>
            </a:pPr>
            <a:r>
              <a:rPr lang="en-US" altLang="en-US"/>
              <a:t>Tương tác với người duyệt web yếu</a:t>
            </a:r>
          </a:p>
          <a:p>
            <a:pPr lvl="2">
              <a:lnSpc>
                <a:spcPts val="3963"/>
              </a:lnSpc>
              <a:spcBef>
                <a:spcPct val="0"/>
              </a:spcBef>
              <a:spcAft>
                <a:spcPts val="600"/>
              </a:spcAft>
            </a:pPr>
            <a:r>
              <a:rPr lang="en-US" altLang="en-US"/>
              <a:t>Sử dụng ngôn ngữ HTML để thiết kế</a:t>
            </a:r>
          </a:p>
          <a:p>
            <a:pPr lvl="2">
              <a:lnSpc>
                <a:spcPts val="3963"/>
              </a:lnSpc>
              <a:spcBef>
                <a:spcPct val="0"/>
              </a:spcBef>
              <a:spcAft>
                <a:spcPts val="600"/>
              </a:spcAft>
            </a:pPr>
            <a:r>
              <a:rPr lang="en-US" altLang="en-US"/>
              <a:t>Người làm web tĩnh thường dùng các công cụ trực quan để tạo ra trang web như FrontPage.</a:t>
            </a:r>
          </a:p>
          <a:p>
            <a:pPr lvl="2">
              <a:lnSpc>
                <a:spcPts val="3963"/>
              </a:lnSpc>
              <a:spcBef>
                <a:spcPct val="0"/>
              </a:spcBef>
              <a:spcAft>
                <a:spcPts val="600"/>
              </a:spcAft>
            </a:pPr>
            <a:r>
              <a:rPr lang="en-US" altLang="en-US"/>
              <a:t>Không nhận thông tin phản hồi từ người dùng.</a:t>
            </a:r>
          </a:p>
          <a:p>
            <a:endParaRPr lang="en-US"/>
          </a:p>
        </p:txBody>
      </p:sp>
      <p:sp>
        <p:nvSpPr>
          <p:cNvPr id="3" name="Title 2">
            <a:extLst>
              <a:ext uri="{FF2B5EF4-FFF2-40B4-BE49-F238E27FC236}">
                <a16:creationId xmlns:a16="http://schemas.microsoft.com/office/drawing/2014/main" id="{1288A542-68BD-435C-AAA7-F6810A183A06}"/>
              </a:ext>
            </a:extLst>
          </p:cNvPr>
          <p:cNvSpPr>
            <a:spLocks noGrp="1"/>
          </p:cNvSpPr>
          <p:nvPr>
            <p:ph type="title"/>
          </p:nvPr>
        </p:nvSpPr>
        <p:spPr/>
        <p:txBody>
          <a:bodyPr/>
          <a:lstStyle/>
          <a:p>
            <a:r>
              <a:rPr lang="en-US"/>
              <a:t>Phân loại trang web</a:t>
            </a:r>
          </a:p>
        </p:txBody>
      </p:sp>
    </p:spTree>
    <p:extLst>
      <p:ext uri="{BB962C8B-B14F-4D97-AF65-F5344CB8AC3E}">
        <p14:creationId xmlns:p14="http://schemas.microsoft.com/office/powerpoint/2010/main" val="151757146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47D789E-C61B-414F-B357-B5DF02BDA3A5}"/>
              </a:ext>
            </a:extLst>
          </p:cNvPr>
          <p:cNvSpPr>
            <a:spLocks noGrp="1"/>
          </p:cNvSpPr>
          <p:nvPr>
            <p:ph idx="1"/>
          </p:nvPr>
        </p:nvSpPr>
        <p:spPr/>
        <p:txBody>
          <a:bodyPr/>
          <a:lstStyle/>
          <a:p>
            <a:pPr>
              <a:spcBef>
                <a:spcPct val="0"/>
              </a:spcBef>
            </a:pPr>
            <a:r>
              <a:rPr lang="en-US" altLang="en-US"/>
              <a:t>Web động:</a:t>
            </a:r>
          </a:p>
          <a:p>
            <a:pPr lvl="1">
              <a:spcBef>
                <a:spcPct val="0"/>
              </a:spcBef>
            </a:pPr>
            <a:r>
              <a:rPr lang="en-US" altLang="en-US"/>
              <a:t>Khó phát triển hơn</a:t>
            </a:r>
          </a:p>
          <a:p>
            <a:pPr lvl="1">
              <a:spcBef>
                <a:spcPct val="0"/>
              </a:spcBef>
            </a:pPr>
            <a:r>
              <a:rPr lang="en-US" altLang="en-US"/>
              <a:t>Tương tác với người duyệt web mạnh </a:t>
            </a:r>
          </a:p>
          <a:p>
            <a:pPr lvl="1">
              <a:spcBef>
                <a:spcPct val="0"/>
              </a:spcBef>
            </a:pPr>
            <a:r>
              <a:rPr lang="en-US" altLang="en-US"/>
              <a:t>Sử dụng nhiều ngôn ngữ khác nhau để lập trình</a:t>
            </a:r>
          </a:p>
          <a:p>
            <a:pPr lvl="1">
              <a:spcBef>
                <a:spcPct val="0"/>
              </a:spcBef>
            </a:pPr>
            <a:r>
              <a:rPr lang="en-US" altLang="en-US"/>
              <a:t>Thường phải viết nhiều mã lệnh</a:t>
            </a:r>
          </a:p>
          <a:p>
            <a:pPr lvl="1">
              <a:spcBef>
                <a:spcPct val="0"/>
              </a:spcBef>
            </a:pPr>
            <a:r>
              <a:rPr lang="en-US" altLang="en-US"/>
              <a:t>Nhận thông tin phản hồi từ người dùng</a:t>
            </a:r>
          </a:p>
        </p:txBody>
      </p:sp>
      <p:sp>
        <p:nvSpPr>
          <p:cNvPr id="3" name="Title 2">
            <a:extLst>
              <a:ext uri="{FF2B5EF4-FFF2-40B4-BE49-F238E27FC236}">
                <a16:creationId xmlns:a16="http://schemas.microsoft.com/office/drawing/2014/main" id="{2F4D3B38-51E3-4E2A-AA2A-355306A3ED61}"/>
              </a:ext>
            </a:extLst>
          </p:cNvPr>
          <p:cNvSpPr>
            <a:spLocks noGrp="1"/>
          </p:cNvSpPr>
          <p:nvPr>
            <p:ph type="title"/>
          </p:nvPr>
        </p:nvSpPr>
        <p:spPr/>
        <p:txBody>
          <a:bodyPr/>
          <a:lstStyle/>
          <a:p>
            <a:r>
              <a:rPr lang="en-US"/>
              <a:t>Phân loại trang web (2)</a:t>
            </a:r>
          </a:p>
        </p:txBody>
      </p:sp>
    </p:spTree>
    <p:extLst>
      <p:ext uri="{BB962C8B-B14F-4D97-AF65-F5344CB8AC3E}">
        <p14:creationId xmlns:p14="http://schemas.microsoft.com/office/powerpoint/2010/main" val="200706447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47D789E-C61B-414F-B357-B5DF02BDA3A5}"/>
              </a:ext>
            </a:extLst>
          </p:cNvPr>
          <p:cNvSpPr>
            <a:spLocks noGrp="1"/>
          </p:cNvSpPr>
          <p:nvPr>
            <p:ph idx="1"/>
          </p:nvPr>
        </p:nvSpPr>
        <p:spPr/>
        <p:txBody>
          <a:bodyPr/>
          <a:lstStyle/>
          <a:p>
            <a:pPr marL="0" indent="0">
              <a:lnSpc>
                <a:spcPts val="3838"/>
              </a:lnSpc>
              <a:spcBef>
                <a:spcPct val="0"/>
              </a:spcBef>
              <a:spcAft>
                <a:spcPts val="600"/>
              </a:spcAft>
              <a:buNone/>
            </a:pPr>
            <a:r>
              <a:rPr lang="en-US" altLang="en-US"/>
              <a:t>Cũng giống như phân tích và thiết kế hệ thống thông tin, các bước cơ bản cho việc phát triển một website bao gồm:</a:t>
            </a:r>
          </a:p>
          <a:p>
            <a:pPr lvl="1">
              <a:lnSpc>
                <a:spcPts val="3838"/>
              </a:lnSpc>
              <a:spcBef>
                <a:spcPct val="0"/>
              </a:spcBef>
              <a:spcAft>
                <a:spcPts val="600"/>
              </a:spcAft>
            </a:pPr>
            <a:r>
              <a:rPr lang="en-US" altLang="en-US"/>
              <a:t>Đặc tả</a:t>
            </a:r>
          </a:p>
          <a:p>
            <a:pPr lvl="1">
              <a:lnSpc>
                <a:spcPts val="3838"/>
              </a:lnSpc>
              <a:spcBef>
                <a:spcPct val="0"/>
              </a:spcBef>
              <a:spcAft>
                <a:spcPts val="600"/>
              </a:spcAft>
            </a:pPr>
            <a:r>
              <a:rPr lang="en-US" altLang="en-US"/>
              <a:t>Phân tích</a:t>
            </a:r>
          </a:p>
          <a:p>
            <a:pPr lvl="1">
              <a:lnSpc>
                <a:spcPts val="3838"/>
              </a:lnSpc>
              <a:spcBef>
                <a:spcPct val="0"/>
              </a:spcBef>
              <a:spcAft>
                <a:spcPts val="600"/>
              </a:spcAft>
            </a:pPr>
            <a:r>
              <a:rPr lang="en-US" altLang="en-US"/>
              <a:t>Thiết kế</a:t>
            </a:r>
          </a:p>
          <a:p>
            <a:pPr lvl="1">
              <a:lnSpc>
                <a:spcPts val="3838"/>
              </a:lnSpc>
              <a:spcBef>
                <a:spcPct val="0"/>
              </a:spcBef>
              <a:spcAft>
                <a:spcPts val="600"/>
              </a:spcAft>
            </a:pPr>
            <a:r>
              <a:rPr lang="en-US" altLang="en-US"/>
              <a:t>Lập trình (xây dựng website)</a:t>
            </a:r>
          </a:p>
          <a:p>
            <a:pPr lvl="1">
              <a:lnSpc>
                <a:spcPts val="3838"/>
              </a:lnSpc>
              <a:spcBef>
                <a:spcPct val="0"/>
              </a:spcBef>
              <a:spcAft>
                <a:spcPts val="600"/>
              </a:spcAft>
            </a:pPr>
            <a:r>
              <a:rPr lang="en-US" altLang="en-US"/>
              <a:t>Kiểm thử</a:t>
            </a:r>
          </a:p>
        </p:txBody>
      </p:sp>
      <p:sp>
        <p:nvSpPr>
          <p:cNvPr id="3" name="Title 2">
            <a:extLst>
              <a:ext uri="{FF2B5EF4-FFF2-40B4-BE49-F238E27FC236}">
                <a16:creationId xmlns:a16="http://schemas.microsoft.com/office/drawing/2014/main" id="{2F4D3B38-51E3-4E2A-AA2A-355306A3ED61}"/>
              </a:ext>
            </a:extLst>
          </p:cNvPr>
          <p:cNvSpPr>
            <a:spLocks noGrp="1"/>
          </p:cNvSpPr>
          <p:nvPr>
            <p:ph type="title"/>
          </p:nvPr>
        </p:nvSpPr>
        <p:spPr/>
        <p:txBody>
          <a:bodyPr/>
          <a:lstStyle/>
          <a:p>
            <a:r>
              <a:rPr lang="en-US" sz="3600"/>
              <a:t>Các bước cơ bản phát triển website</a:t>
            </a:r>
            <a:endParaRPr lang="en-US"/>
          </a:p>
        </p:txBody>
      </p:sp>
    </p:spTree>
    <p:extLst>
      <p:ext uri="{BB962C8B-B14F-4D97-AF65-F5344CB8AC3E}">
        <p14:creationId xmlns:p14="http://schemas.microsoft.com/office/powerpoint/2010/main" val="418469000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D8B52F9-6D89-4EFF-AD27-FEE4C96E590E}"/>
              </a:ext>
            </a:extLst>
          </p:cNvPr>
          <p:cNvSpPr>
            <a:spLocks noGrp="1"/>
          </p:cNvSpPr>
          <p:nvPr>
            <p:ph idx="1"/>
          </p:nvPr>
        </p:nvSpPr>
        <p:spPr/>
        <p:txBody>
          <a:bodyPr>
            <a:normAutofit/>
          </a:bodyPr>
          <a:lstStyle/>
          <a:p>
            <a:pPr marL="0" indent="0">
              <a:buNone/>
            </a:pPr>
            <a:r>
              <a:rPr lang="en-US" altLang="en-US"/>
              <a:t>Đặc tả:</a:t>
            </a:r>
          </a:p>
          <a:p>
            <a:pPr lvl="1"/>
            <a:r>
              <a:rPr lang="en-US" altLang="en-US"/>
              <a:t>Web để làm gì?</a:t>
            </a:r>
          </a:p>
          <a:p>
            <a:pPr lvl="1"/>
            <a:r>
              <a:rPr lang="en-US" altLang="en-US"/>
              <a:t>Web cho ai dùng?</a:t>
            </a:r>
          </a:p>
          <a:p>
            <a:pPr lvl="1"/>
            <a:r>
              <a:rPr lang="en-US" altLang="en-US"/>
              <a:t>Trình độ người dùng ra sao?</a:t>
            </a:r>
          </a:p>
          <a:p>
            <a:pPr lvl="1"/>
            <a:r>
              <a:rPr lang="en-US" altLang="en-US"/>
              <a:t>Nội dung, hình ảnh như thế nào?</a:t>
            </a:r>
          </a:p>
          <a:p>
            <a:pPr marL="0" indent="0">
              <a:buNone/>
            </a:pPr>
            <a:r>
              <a:rPr lang="en-US" altLang="en-US"/>
              <a:t>Phân tích</a:t>
            </a:r>
          </a:p>
          <a:p>
            <a:pPr lvl="1"/>
            <a:r>
              <a:rPr lang="en-US" altLang="en-US"/>
              <a:t>Mối liên quan giữa các nội dung trang web?</a:t>
            </a:r>
          </a:p>
          <a:p>
            <a:pPr lvl="1"/>
            <a:r>
              <a:rPr lang="en-US" altLang="en-US"/>
              <a:t>Thứ tự của các nội dung trang web?</a:t>
            </a:r>
          </a:p>
        </p:txBody>
      </p:sp>
      <p:sp>
        <p:nvSpPr>
          <p:cNvPr id="3" name="Title 2">
            <a:extLst>
              <a:ext uri="{FF2B5EF4-FFF2-40B4-BE49-F238E27FC236}">
                <a16:creationId xmlns:a16="http://schemas.microsoft.com/office/drawing/2014/main" id="{1288A542-68BD-435C-AAA7-F6810A183A06}"/>
              </a:ext>
            </a:extLst>
          </p:cNvPr>
          <p:cNvSpPr>
            <a:spLocks noGrp="1"/>
          </p:cNvSpPr>
          <p:nvPr>
            <p:ph type="title"/>
          </p:nvPr>
        </p:nvSpPr>
        <p:spPr/>
        <p:txBody>
          <a:bodyPr/>
          <a:lstStyle/>
          <a:p>
            <a:r>
              <a:rPr lang="en-US" altLang="en-US" sz="3600"/>
              <a:t>Các bước cơ bản phát triển website (2)</a:t>
            </a:r>
            <a:endParaRPr lang="en-US"/>
          </a:p>
        </p:txBody>
      </p:sp>
    </p:spTree>
    <p:extLst>
      <p:ext uri="{BB962C8B-B14F-4D97-AF65-F5344CB8AC3E}">
        <p14:creationId xmlns:p14="http://schemas.microsoft.com/office/powerpoint/2010/main" val="222269963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47D789E-C61B-414F-B357-B5DF02BDA3A5}"/>
              </a:ext>
            </a:extLst>
          </p:cNvPr>
          <p:cNvSpPr>
            <a:spLocks noGrp="1"/>
          </p:cNvSpPr>
          <p:nvPr>
            <p:ph idx="1"/>
          </p:nvPr>
        </p:nvSpPr>
        <p:spPr/>
        <p:txBody>
          <a:bodyPr>
            <a:normAutofit fontScale="77500" lnSpcReduction="20000"/>
          </a:bodyPr>
          <a:lstStyle/>
          <a:p>
            <a:pPr>
              <a:lnSpc>
                <a:spcPct val="120000"/>
              </a:lnSpc>
            </a:pPr>
            <a:r>
              <a:rPr lang="en-US" altLang="en-US" sz="2900"/>
              <a:t>Thiết kế</a:t>
            </a:r>
          </a:p>
          <a:p>
            <a:pPr lvl="1">
              <a:lnSpc>
                <a:spcPct val="120000"/>
              </a:lnSpc>
            </a:pPr>
            <a:r>
              <a:rPr lang="en-US" altLang="en-US" sz="2600"/>
              <a:t>Sơ đồ cấu trúc website</a:t>
            </a:r>
          </a:p>
          <a:p>
            <a:pPr lvl="1">
              <a:lnSpc>
                <a:spcPct val="120000"/>
              </a:lnSpc>
            </a:pPr>
            <a:r>
              <a:rPr lang="en-US" altLang="en-US" sz="2600"/>
              <a:t>Giao diện</a:t>
            </a:r>
          </a:p>
          <a:p>
            <a:pPr lvl="1">
              <a:lnSpc>
                <a:spcPct val="120000"/>
              </a:lnSpc>
            </a:pPr>
            <a:r>
              <a:rPr lang="en-US" altLang="en-US" sz="2600"/>
              <a:t>Web tĩnh hay web động</a:t>
            </a:r>
          </a:p>
          <a:p>
            <a:pPr lvl="1">
              <a:lnSpc>
                <a:spcPct val="120000"/>
              </a:lnSpc>
            </a:pPr>
            <a:r>
              <a:rPr lang="en-US" altLang="en-US" sz="2600"/>
              <a:t>Thiết kế cơ sở dữ liệu CSDL?</a:t>
            </a:r>
          </a:p>
          <a:p>
            <a:pPr lvl="1">
              <a:lnSpc>
                <a:spcPct val="120000"/>
              </a:lnSpc>
            </a:pPr>
            <a:r>
              <a:rPr lang="en-US" altLang="en-US" sz="2600"/>
              <a:t>Nội dung từng trang</a:t>
            </a:r>
          </a:p>
          <a:p>
            <a:pPr lvl="1">
              <a:lnSpc>
                <a:spcPct val="120000"/>
              </a:lnSpc>
            </a:pPr>
            <a:r>
              <a:rPr lang="en-US" altLang="en-US" sz="2600"/>
              <a:t>Liên kết giữa các trang</a:t>
            </a:r>
          </a:p>
          <a:p>
            <a:pPr>
              <a:lnSpc>
                <a:spcPct val="120000"/>
              </a:lnSpc>
            </a:pPr>
            <a:r>
              <a:rPr lang="en-US" altLang="en-US" sz="2900"/>
              <a:t>Xây dựng</a:t>
            </a:r>
          </a:p>
          <a:p>
            <a:pPr lvl="1">
              <a:lnSpc>
                <a:spcPct val="120000"/>
              </a:lnSpc>
            </a:pPr>
            <a:r>
              <a:rPr lang="en-US" altLang="en-US" sz="2600"/>
              <a:t>Cấu trúc thư mục</a:t>
            </a:r>
          </a:p>
          <a:p>
            <a:pPr lvl="1">
              <a:lnSpc>
                <a:spcPct val="120000"/>
              </a:lnSpc>
            </a:pPr>
            <a:r>
              <a:rPr lang="en-US" altLang="en-US" sz="2600"/>
              <a:t>Các modul dùng chung</a:t>
            </a:r>
          </a:p>
          <a:p>
            <a:pPr lvl="1">
              <a:lnSpc>
                <a:spcPct val="120000"/>
              </a:lnSpc>
            </a:pPr>
            <a:r>
              <a:rPr lang="en-US" altLang="en-US" sz="2600"/>
              <a:t>…</a:t>
            </a:r>
          </a:p>
        </p:txBody>
      </p:sp>
      <p:sp>
        <p:nvSpPr>
          <p:cNvPr id="3" name="Title 2">
            <a:extLst>
              <a:ext uri="{FF2B5EF4-FFF2-40B4-BE49-F238E27FC236}">
                <a16:creationId xmlns:a16="http://schemas.microsoft.com/office/drawing/2014/main" id="{2F4D3B38-51E3-4E2A-AA2A-355306A3ED61}"/>
              </a:ext>
            </a:extLst>
          </p:cNvPr>
          <p:cNvSpPr>
            <a:spLocks noGrp="1"/>
          </p:cNvSpPr>
          <p:nvPr>
            <p:ph type="title"/>
          </p:nvPr>
        </p:nvSpPr>
        <p:spPr/>
        <p:txBody>
          <a:bodyPr/>
          <a:lstStyle/>
          <a:p>
            <a:r>
              <a:rPr lang="en-US" altLang="en-US" sz="3200"/>
              <a:t>Các bước cơ bản phát triển website (3)</a:t>
            </a:r>
            <a:endParaRPr lang="en-US"/>
          </a:p>
        </p:txBody>
      </p:sp>
    </p:spTree>
    <p:extLst>
      <p:ext uri="{BB962C8B-B14F-4D97-AF65-F5344CB8AC3E}">
        <p14:creationId xmlns:p14="http://schemas.microsoft.com/office/powerpoint/2010/main" val="229430532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47D789E-C61B-414F-B357-B5DF02BDA3A5}"/>
              </a:ext>
            </a:extLst>
          </p:cNvPr>
          <p:cNvSpPr>
            <a:spLocks noGrp="1"/>
          </p:cNvSpPr>
          <p:nvPr>
            <p:ph idx="1"/>
          </p:nvPr>
        </p:nvSpPr>
        <p:spPr/>
        <p:txBody>
          <a:bodyPr/>
          <a:lstStyle/>
          <a:p>
            <a:pPr>
              <a:spcBef>
                <a:spcPct val="0"/>
              </a:spcBef>
            </a:pPr>
            <a:r>
              <a:rPr lang="en-US" altLang="en-US"/>
              <a:t>Kiểm thử</a:t>
            </a:r>
          </a:p>
          <a:p>
            <a:pPr lvl="1">
              <a:spcBef>
                <a:spcPct val="0"/>
              </a:spcBef>
            </a:pPr>
            <a:r>
              <a:rPr lang="en-US" altLang="en-US"/>
              <a:t>Kiểm tra trên nhiều trình duyệt</a:t>
            </a:r>
          </a:p>
          <a:p>
            <a:pPr lvl="1">
              <a:spcBef>
                <a:spcPct val="0"/>
              </a:spcBef>
            </a:pPr>
            <a:r>
              <a:rPr lang="en-US" altLang="en-US"/>
              <a:t>Kiểm tra trên nhiều cấu hình mạng</a:t>
            </a:r>
          </a:p>
          <a:p>
            <a:pPr lvl="1">
              <a:spcBef>
                <a:spcPct val="0"/>
              </a:spcBef>
            </a:pPr>
            <a:r>
              <a:rPr lang="en-US" altLang="en-US"/>
              <a:t>Kiểm tra tốc độ</a:t>
            </a:r>
          </a:p>
          <a:p>
            <a:pPr lvl="1">
              <a:spcBef>
                <a:spcPct val="0"/>
              </a:spcBef>
            </a:pPr>
            <a:r>
              <a:rPr lang="en-US" altLang="en-US"/>
              <a:t>Kiểm tra các liên kết (link)</a:t>
            </a:r>
          </a:p>
          <a:p>
            <a:pPr lvl="1">
              <a:spcBef>
                <a:spcPct val="0"/>
              </a:spcBef>
            </a:pPr>
            <a:r>
              <a:rPr lang="en-US" altLang="en-US"/>
              <a:t>Kiểm tra bảo mật</a:t>
            </a:r>
          </a:p>
          <a:p>
            <a:pPr lvl="1">
              <a:spcBef>
                <a:spcPct val="0"/>
              </a:spcBef>
            </a:pPr>
            <a:r>
              <a:rPr lang="en-US" altLang="en-US"/>
              <a:t>……</a:t>
            </a:r>
          </a:p>
        </p:txBody>
      </p:sp>
      <p:sp>
        <p:nvSpPr>
          <p:cNvPr id="3" name="Title 2">
            <a:extLst>
              <a:ext uri="{FF2B5EF4-FFF2-40B4-BE49-F238E27FC236}">
                <a16:creationId xmlns:a16="http://schemas.microsoft.com/office/drawing/2014/main" id="{2F4D3B38-51E3-4E2A-AA2A-355306A3ED61}"/>
              </a:ext>
            </a:extLst>
          </p:cNvPr>
          <p:cNvSpPr>
            <a:spLocks noGrp="1"/>
          </p:cNvSpPr>
          <p:nvPr>
            <p:ph type="title"/>
          </p:nvPr>
        </p:nvSpPr>
        <p:spPr/>
        <p:txBody>
          <a:bodyPr/>
          <a:lstStyle/>
          <a:p>
            <a:r>
              <a:rPr lang="en-US"/>
              <a:t>Các bước cơ bản phát triển website (4)</a:t>
            </a:r>
          </a:p>
        </p:txBody>
      </p:sp>
    </p:spTree>
    <p:extLst>
      <p:ext uri="{BB962C8B-B14F-4D97-AF65-F5344CB8AC3E}">
        <p14:creationId xmlns:p14="http://schemas.microsoft.com/office/powerpoint/2010/main" val="172771340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D8B52F9-6D89-4EFF-AD27-FEE4C96E590E}"/>
              </a:ext>
            </a:extLst>
          </p:cNvPr>
          <p:cNvSpPr>
            <a:spLocks noGrp="1"/>
          </p:cNvSpPr>
          <p:nvPr>
            <p:ph idx="1"/>
          </p:nvPr>
        </p:nvSpPr>
        <p:spPr/>
        <p:txBody>
          <a:bodyPr/>
          <a:lstStyle/>
          <a:p>
            <a:endParaRPr lang="en-US"/>
          </a:p>
        </p:txBody>
      </p:sp>
      <p:sp>
        <p:nvSpPr>
          <p:cNvPr id="3" name="Title 2">
            <a:extLst>
              <a:ext uri="{FF2B5EF4-FFF2-40B4-BE49-F238E27FC236}">
                <a16:creationId xmlns:a16="http://schemas.microsoft.com/office/drawing/2014/main" id="{1288A542-68BD-435C-AAA7-F6810A183A06}"/>
              </a:ext>
            </a:extLst>
          </p:cNvPr>
          <p:cNvSpPr>
            <a:spLocks noGrp="1"/>
          </p:cNvSpPr>
          <p:nvPr>
            <p:ph type="title"/>
          </p:nvPr>
        </p:nvSpPr>
        <p:spPr/>
        <p:txBody>
          <a:bodyPr/>
          <a:lstStyle/>
          <a:p>
            <a:r>
              <a:rPr lang="en-US" altLang="en-US"/>
              <a:t>Thiết kế giao diện website</a:t>
            </a:r>
            <a:endParaRPr lang="en-US"/>
          </a:p>
        </p:txBody>
      </p:sp>
      <p:graphicFrame>
        <p:nvGraphicFramePr>
          <p:cNvPr id="4" name="Group 3">
            <a:extLst>
              <a:ext uri="{FF2B5EF4-FFF2-40B4-BE49-F238E27FC236}">
                <a16:creationId xmlns:a16="http://schemas.microsoft.com/office/drawing/2014/main" id="{47C30661-4F3C-4B41-961D-436E4BA24229}"/>
              </a:ext>
            </a:extLst>
          </p:cNvPr>
          <p:cNvGraphicFramePr>
            <a:graphicFrameLocks/>
          </p:cNvGraphicFramePr>
          <p:nvPr/>
        </p:nvGraphicFramePr>
        <p:xfrm>
          <a:off x="2590800" y="1412876"/>
          <a:ext cx="6934200" cy="4606925"/>
        </p:xfrm>
        <a:graphic>
          <a:graphicData uri="http://schemas.openxmlformats.org/drawingml/2006/table">
            <a:tbl>
              <a:tblPr/>
              <a:tblGrid>
                <a:gridCol w="1360488">
                  <a:extLst>
                    <a:ext uri="{9D8B030D-6E8A-4147-A177-3AD203B41FA5}">
                      <a16:colId xmlns:a16="http://schemas.microsoft.com/office/drawing/2014/main" val="20000"/>
                    </a:ext>
                  </a:extLst>
                </a:gridCol>
                <a:gridCol w="5573712">
                  <a:extLst>
                    <a:ext uri="{9D8B030D-6E8A-4147-A177-3AD203B41FA5}">
                      <a16:colId xmlns:a16="http://schemas.microsoft.com/office/drawing/2014/main" val="20001"/>
                    </a:ext>
                  </a:extLst>
                </a:gridCol>
              </a:tblGrid>
              <a:tr h="143827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a:ln>
                          <a:noFill/>
                        </a:ln>
                        <a:solidFill>
                          <a:schemeClr val="tx1"/>
                        </a:solidFill>
                        <a:effectLst/>
                        <a:latin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dpi="0" rotWithShape="1">
                      <a:blip r:embed="rId2"/>
                      <a:srcRect/>
                      <a:tile tx="0" ty="0" sx="100000" sy="100000" flip="none" algn="tl"/>
                    </a:blip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a:ln>
                          <a:noFill/>
                        </a:ln>
                        <a:solidFill>
                          <a:schemeClr val="tx1"/>
                        </a:solidFill>
                        <a:effectLst/>
                        <a:latin typeface="Arial" charset="0"/>
                      </a:endParaRP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Arial" charset="0"/>
                        </a:rPr>
                        <a:t>Header</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pattFill prst="pct70">
                      <a:fgClr>
                        <a:schemeClr val="accent1"/>
                      </a:fgClr>
                      <a:bgClr>
                        <a:schemeClr val="bg1"/>
                      </a:bgClr>
                    </a:pattFill>
                  </a:tcPr>
                </a:tc>
                <a:extLst>
                  <a:ext uri="{0D108BD9-81ED-4DB2-BD59-A6C34878D82A}">
                    <a16:rowId xmlns:a16="http://schemas.microsoft.com/office/drawing/2014/main" val="10000"/>
                  </a:ext>
                </a:extLst>
              </a:tr>
              <a:tr h="316865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a:ln>
                          <a:noFill/>
                        </a:ln>
                        <a:solidFill>
                          <a:schemeClr val="tx1"/>
                        </a:solidFill>
                        <a:effectLst/>
                        <a:latin typeface="Arial" charset="0"/>
                      </a:endParaRPr>
                    </a:p>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a:ln>
                          <a:noFill/>
                        </a:ln>
                        <a:solidFill>
                          <a:schemeClr val="tx1"/>
                        </a:solidFill>
                        <a:effectLst/>
                        <a:latin typeface="Arial" charset="0"/>
                      </a:endParaRP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rgbClr val="FF6633"/>
                          </a:solidFill>
                          <a:effectLst/>
                          <a:latin typeface="Arial" charset="0"/>
                        </a:rPr>
                        <a:t>Menu</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blipFill dpi="0" rotWithShape="1">
                      <a:blip r:embed="rId3"/>
                      <a:srcRect/>
                      <a:tile tx="0" ty="0" sx="100000" sy="100000" flip="none" algn="tl"/>
                    </a:blip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a:ln>
                          <a:noFill/>
                        </a:ln>
                        <a:solidFill>
                          <a:schemeClr val="tx1"/>
                        </a:solidFill>
                        <a:effectLst/>
                        <a:latin typeface="Arial" charset="0"/>
                      </a:endParaRPr>
                    </a:p>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a:ln>
                          <a:noFill/>
                        </a:ln>
                        <a:solidFill>
                          <a:schemeClr val="tx1"/>
                        </a:solidFill>
                        <a:effectLst/>
                        <a:latin typeface="Arial" charset="0"/>
                      </a:endParaRP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bg1"/>
                          </a:solidFill>
                          <a:effectLst/>
                          <a:latin typeface="Arial" charset="0"/>
                        </a:rPr>
                        <a:t>Content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blipFill dpi="0" rotWithShape="1">
                      <a:blip r:embed="rId4"/>
                      <a:srcRect/>
                      <a:tile tx="0" ty="0" sx="100000" sy="100000" flip="none" algn="tl"/>
                    </a:blipFill>
                  </a:tcPr>
                </a:tc>
                <a:extLst>
                  <a:ext uri="{0D108BD9-81ED-4DB2-BD59-A6C34878D82A}">
                    <a16:rowId xmlns:a16="http://schemas.microsoft.com/office/drawing/2014/main" val="10001"/>
                  </a:ext>
                </a:extLst>
              </a:tr>
            </a:tbl>
          </a:graphicData>
        </a:graphic>
      </p:graphicFrame>
      <p:sp>
        <p:nvSpPr>
          <p:cNvPr id="5" name="Oval 14">
            <a:extLst>
              <a:ext uri="{FF2B5EF4-FFF2-40B4-BE49-F238E27FC236}">
                <a16:creationId xmlns:a16="http://schemas.microsoft.com/office/drawing/2014/main" id="{48C849F2-021A-4072-9792-3539585B7CEC}"/>
              </a:ext>
            </a:extLst>
          </p:cNvPr>
          <p:cNvSpPr>
            <a:spLocks noChangeArrowheads="1"/>
          </p:cNvSpPr>
          <p:nvPr/>
        </p:nvSpPr>
        <p:spPr bwMode="auto">
          <a:xfrm>
            <a:off x="2743200" y="1752600"/>
            <a:ext cx="914400" cy="762000"/>
          </a:xfrm>
          <a:prstGeom prst="ellipse">
            <a:avLst/>
          </a:prstGeom>
          <a:solidFill>
            <a:schemeClr val="accent1"/>
          </a:solidFill>
          <a:ln w="9525">
            <a:solidFill>
              <a:schemeClr val="tx1"/>
            </a:solidFill>
            <a:round/>
            <a:headEnd/>
            <a:tailEnd/>
          </a:ln>
        </p:spPr>
        <p:txBody>
          <a:bodyPr wrap="none"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9pPr>
          </a:lstStyle>
          <a:p>
            <a:pPr algn="ctr">
              <a:spcBef>
                <a:spcPct val="0"/>
              </a:spcBef>
              <a:buClrTx/>
              <a:buSzTx/>
              <a:buFontTx/>
              <a:buNone/>
            </a:pPr>
            <a:r>
              <a:rPr lang="en-US" altLang="en-US" sz="1800" b="1">
                <a:latin typeface="Arial" panose="020B0604020202020204" pitchFamily="34" charset="0"/>
              </a:rPr>
              <a:t>Logo</a:t>
            </a:r>
          </a:p>
        </p:txBody>
      </p:sp>
    </p:spTree>
    <p:extLst>
      <p:ext uri="{BB962C8B-B14F-4D97-AF65-F5344CB8AC3E}">
        <p14:creationId xmlns:p14="http://schemas.microsoft.com/office/powerpoint/2010/main" val="169856106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47D789E-C61B-414F-B357-B5DF02BDA3A5}"/>
              </a:ext>
            </a:extLst>
          </p:cNvPr>
          <p:cNvSpPr>
            <a:spLocks noGrp="1"/>
          </p:cNvSpPr>
          <p:nvPr>
            <p:ph idx="1"/>
          </p:nvPr>
        </p:nvSpPr>
        <p:spPr/>
        <p:txBody>
          <a:bodyPr/>
          <a:lstStyle/>
          <a:p>
            <a:endParaRPr lang="en-US"/>
          </a:p>
        </p:txBody>
      </p:sp>
      <p:sp>
        <p:nvSpPr>
          <p:cNvPr id="3" name="Title 2">
            <a:extLst>
              <a:ext uri="{FF2B5EF4-FFF2-40B4-BE49-F238E27FC236}">
                <a16:creationId xmlns:a16="http://schemas.microsoft.com/office/drawing/2014/main" id="{2F4D3B38-51E3-4E2A-AA2A-355306A3ED61}"/>
              </a:ext>
            </a:extLst>
          </p:cNvPr>
          <p:cNvSpPr>
            <a:spLocks noGrp="1"/>
          </p:cNvSpPr>
          <p:nvPr>
            <p:ph type="title"/>
          </p:nvPr>
        </p:nvSpPr>
        <p:spPr/>
        <p:txBody>
          <a:bodyPr/>
          <a:lstStyle/>
          <a:p>
            <a:r>
              <a:rPr lang="en-US" altLang="en-US"/>
              <a:t>Thiết kế giao diện website</a:t>
            </a:r>
            <a:endParaRPr lang="en-US"/>
          </a:p>
        </p:txBody>
      </p:sp>
      <p:graphicFrame>
        <p:nvGraphicFramePr>
          <p:cNvPr id="4" name="Group 27">
            <a:extLst>
              <a:ext uri="{FF2B5EF4-FFF2-40B4-BE49-F238E27FC236}">
                <a16:creationId xmlns:a16="http://schemas.microsoft.com/office/drawing/2014/main" id="{40201522-58CA-4C30-B3E5-3BF908B6C6C9}"/>
              </a:ext>
            </a:extLst>
          </p:cNvPr>
          <p:cNvGraphicFramePr>
            <a:graphicFrameLocks/>
          </p:cNvGraphicFramePr>
          <p:nvPr/>
        </p:nvGraphicFramePr>
        <p:xfrm>
          <a:off x="3113088" y="1447800"/>
          <a:ext cx="6934200" cy="4311650"/>
        </p:xfrm>
        <a:graphic>
          <a:graphicData uri="http://schemas.openxmlformats.org/drawingml/2006/table">
            <a:tbl>
              <a:tblPr/>
              <a:tblGrid>
                <a:gridCol w="1143000">
                  <a:extLst>
                    <a:ext uri="{9D8B030D-6E8A-4147-A177-3AD203B41FA5}">
                      <a16:colId xmlns:a16="http://schemas.microsoft.com/office/drawing/2014/main" val="20000"/>
                    </a:ext>
                  </a:extLst>
                </a:gridCol>
                <a:gridCol w="4572000">
                  <a:extLst>
                    <a:ext uri="{9D8B030D-6E8A-4147-A177-3AD203B41FA5}">
                      <a16:colId xmlns:a16="http://schemas.microsoft.com/office/drawing/2014/main" val="20001"/>
                    </a:ext>
                  </a:extLst>
                </a:gridCol>
                <a:gridCol w="1219200">
                  <a:extLst>
                    <a:ext uri="{9D8B030D-6E8A-4147-A177-3AD203B41FA5}">
                      <a16:colId xmlns:a16="http://schemas.microsoft.com/office/drawing/2014/main" val="20002"/>
                    </a:ext>
                  </a:extLst>
                </a:gridCol>
              </a:tblGrid>
              <a:tr h="11430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800" b="1" i="0" u="none" strike="noStrike" cap="none" normalizeH="0" baseline="0" dirty="0">
                        <a:ln>
                          <a:noFill/>
                        </a:ln>
                        <a:solidFill>
                          <a:schemeClr val="tx1"/>
                        </a:solidFill>
                        <a:effectLst/>
                        <a:latin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dpi="0" rotWithShape="1">
                      <a:blip r:embed="rId2"/>
                      <a:srcRect/>
                      <a:tile tx="0" ty="0" sx="100000" sy="100000" flip="none" algn="tl"/>
                    </a:blipFill>
                  </a:tcPr>
                </a:tc>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1" i="0" u="none" strike="noStrike" cap="none" normalizeH="0" baseline="0" dirty="0">
                          <a:ln>
                            <a:noFill/>
                          </a:ln>
                          <a:solidFill>
                            <a:schemeClr val="tx1"/>
                          </a:solidFill>
                          <a:effectLst/>
                          <a:latin typeface="Arial" charset="0"/>
                        </a:rPr>
                        <a:t>Header</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pattFill prst="pct70">
                      <a:fgClr>
                        <a:schemeClr val="accent1"/>
                      </a:fgClr>
                      <a:bgClr>
                        <a:schemeClr val="bg1"/>
                      </a:bgClr>
                    </a:pattFill>
                  </a:tcPr>
                </a:tc>
                <a:tc hMerge="1">
                  <a:txBody>
                    <a:bodyPr/>
                    <a:lstStyle/>
                    <a:p>
                      <a:endParaRPr lang="en-US"/>
                    </a:p>
                  </a:txBody>
                  <a:tcPr/>
                </a:tc>
                <a:extLst>
                  <a:ext uri="{0D108BD9-81ED-4DB2-BD59-A6C34878D82A}">
                    <a16:rowId xmlns:a16="http://schemas.microsoft.com/office/drawing/2014/main" val="10000"/>
                  </a:ext>
                </a:extLst>
              </a:tr>
              <a:tr h="316865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800" b="1" i="0" u="none" strike="noStrike" cap="none" normalizeH="0" baseline="0">
                        <a:ln>
                          <a:noFill/>
                        </a:ln>
                        <a:solidFill>
                          <a:schemeClr val="tx1"/>
                        </a:solidFill>
                        <a:effectLst/>
                        <a:latin typeface="Arial" charset="0"/>
                      </a:endParaRPr>
                    </a:p>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800" b="1" i="0" u="none" strike="noStrike" cap="none" normalizeH="0" baseline="0">
                        <a:ln>
                          <a:noFill/>
                        </a:ln>
                        <a:solidFill>
                          <a:schemeClr val="tx1"/>
                        </a:solidFill>
                        <a:effectLst/>
                        <a:latin typeface="Arial" charset="0"/>
                      </a:endParaRP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1" i="0" u="none" strike="noStrike" cap="none" normalizeH="0" baseline="0">
                          <a:ln>
                            <a:noFill/>
                          </a:ln>
                          <a:solidFill>
                            <a:srgbClr val="FF6633"/>
                          </a:solidFill>
                          <a:effectLst/>
                          <a:latin typeface="Arial" charset="0"/>
                        </a:rPr>
                        <a:t>Menu</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blipFill dpi="0" rotWithShape="1">
                      <a:blip r:embed="rId3"/>
                      <a:srcRect/>
                      <a:tile tx="0" ty="0" sx="100000" sy="100000" flip="none" algn="tl"/>
                    </a:blip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800" b="1" i="0" u="none" strike="noStrike" cap="none" normalizeH="0" baseline="0">
                        <a:ln>
                          <a:noFill/>
                        </a:ln>
                        <a:solidFill>
                          <a:schemeClr val="tx1"/>
                        </a:solidFill>
                        <a:effectLst/>
                        <a:latin typeface="Arial" charset="0"/>
                      </a:endParaRPr>
                    </a:p>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800" b="1" i="0" u="none" strike="noStrike" cap="none" normalizeH="0" baseline="0">
                        <a:ln>
                          <a:noFill/>
                        </a:ln>
                        <a:solidFill>
                          <a:schemeClr val="tx1"/>
                        </a:solidFill>
                        <a:effectLst/>
                        <a:latin typeface="Arial" charset="0"/>
                      </a:endParaRP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1" i="0" u="none" strike="noStrike" cap="none" normalizeH="0" baseline="0">
                          <a:ln>
                            <a:noFill/>
                          </a:ln>
                          <a:solidFill>
                            <a:schemeClr val="bg1"/>
                          </a:solidFill>
                          <a:effectLst/>
                          <a:latin typeface="Arial" charset="0"/>
                        </a:rPr>
                        <a:t>Content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blipFill dpi="0" rotWithShape="1">
                      <a:blip r:embed="rId4"/>
                      <a:srcRect/>
                      <a:tile tx="0" ty="0" sx="100000" sy="100000" flip="none" algn="tl"/>
                    </a:blip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800" b="1" i="0" u="none" strike="noStrike" cap="none" normalizeH="0" baseline="0" dirty="0">
                        <a:ln>
                          <a:noFill/>
                        </a:ln>
                        <a:solidFill>
                          <a:schemeClr val="bg1"/>
                        </a:solidFill>
                        <a:effectLst/>
                        <a:latin typeface="Arial" charset="0"/>
                      </a:endParaRPr>
                    </a:p>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800" b="1" i="0" u="none" strike="noStrike" cap="none" normalizeH="0" baseline="0" dirty="0">
                        <a:ln>
                          <a:noFill/>
                        </a:ln>
                        <a:solidFill>
                          <a:schemeClr val="bg1"/>
                        </a:solidFill>
                        <a:effectLst/>
                        <a:latin typeface="Arial" charset="0"/>
                      </a:endParaRP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1" i="0" u="none" strike="noStrike" cap="none" normalizeH="0" baseline="0" dirty="0">
                          <a:ln>
                            <a:noFill/>
                          </a:ln>
                          <a:solidFill>
                            <a:schemeClr val="bg1"/>
                          </a:solidFill>
                          <a:effectLst/>
                          <a:latin typeface="Arial" charset="0"/>
                        </a:rPr>
                        <a:t>Menu</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6633"/>
                    </a:solidFill>
                  </a:tcPr>
                </a:tc>
                <a:extLst>
                  <a:ext uri="{0D108BD9-81ED-4DB2-BD59-A6C34878D82A}">
                    <a16:rowId xmlns:a16="http://schemas.microsoft.com/office/drawing/2014/main" val="10001"/>
                  </a:ext>
                </a:extLst>
              </a:tr>
            </a:tbl>
          </a:graphicData>
        </a:graphic>
      </p:graphicFrame>
      <p:sp>
        <p:nvSpPr>
          <p:cNvPr id="5" name="Oval 14">
            <a:extLst>
              <a:ext uri="{FF2B5EF4-FFF2-40B4-BE49-F238E27FC236}">
                <a16:creationId xmlns:a16="http://schemas.microsoft.com/office/drawing/2014/main" id="{8A6F9C7D-AF58-4EF9-B8D1-E4DCE9B53ADC}"/>
              </a:ext>
            </a:extLst>
          </p:cNvPr>
          <p:cNvSpPr>
            <a:spLocks noChangeArrowheads="1"/>
          </p:cNvSpPr>
          <p:nvPr/>
        </p:nvSpPr>
        <p:spPr bwMode="auto">
          <a:xfrm>
            <a:off x="3187700" y="1520825"/>
            <a:ext cx="914400" cy="762000"/>
          </a:xfrm>
          <a:prstGeom prst="ellipse">
            <a:avLst/>
          </a:prstGeom>
          <a:solidFill>
            <a:schemeClr val="accent1"/>
          </a:solidFill>
          <a:ln w="9525">
            <a:solidFill>
              <a:schemeClr val="tx1"/>
            </a:solidFill>
            <a:round/>
            <a:headEnd/>
            <a:tailEnd/>
          </a:ln>
        </p:spPr>
        <p:txBody>
          <a:bodyPr wrap="none" anchor="ct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defRPr>
            </a:lvl1pPr>
            <a:lvl2pPr marL="742950" indent="-285750">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defRPr>
            </a:lvl2pPr>
            <a:lvl3pPr marL="1143000" indent="-228600">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defRPr>
            </a:lvl3pPr>
            <a:lvl4pPr marL="1600200" indent="-22860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defRPr>
            </a:lvl4pPr>
            <a:lvl5pPr marL="2057400" indent="-22860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9pPr>
          </a:lstStyle>
          <a:p>
            <a:pPr algn="ctr">
              <a:spcBef>
                <a:spcPct val="0"/>
              </a:spcBef>
              <a:buClrTx/>
              <a:buSzTx/>
              <a:buFontTx/>
              <a:buNone/>
            </a:pPr>
            <a:r>
              <a:rPr lang="en-US" altLang="en-US" sz="1800" b="1">
                <a:latin typeface="Arial" panose="020B0604020202020204" pitchFamily="34" charset="0"/>
              </a:rPr>
              <a:t>Logo</a:t>
            </a:r>
          </a:p>
        </p:txBody>
      </p:sp>
    </p:spTree>
    <p:extLst>
      <p:ext uri="{BB962C8B-B14F-4D97-AF65-F5344CB8AC3E}">
        <p14:creationId xmlns:p14="http://schemas.microsoft.com/office/powerpoint/2010/main" val="37564912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63C7894-849F-4226-93D4-FA8721F303B7}"/>
              </a:ext>
            </a:extLst>
          </p:cNvPr>
          <p:cNvSpPr>
            <a:spLocks noGrp="1"/>
          </p:cNvSpPr>
          <p:nvPr>
            <p:ph idx="1"/>
          </p:nvPr>
        </p:nvSpPr>
        <p:spPr/>
        <p:txBody>
          <a:bodyPr/>
          <a:lstStyle/>
          <a:p>
            <a:pPr algn="just">
              <a:lnSpc>
                <a:spcPct val="150000"/>
              </a:lnSpc>
              <a:spcBef>
                <a:spcPct val="0"/>
              </a:spcBef>
            </a:pPr>
            <a:r>
              <a:rPr lang="en-US" altLang="en-US" dirty="0" err="1"/>
              <a:t>Hiểu</a:t>
            </a:r>
            <a:r>
              <a:rPr lang="en-US" altLang="en-US" dirty="0"/>
              <a:t> </a:t>
            </a:r>
            <a:r>
              <a:rPr lang="en-US" altLang="en-US" dirty="0" err="1"/>
              <a:t>được</a:t>
            </a:r>
            <a:r>
              <a:rPr lang="en-US" altLang="en-US" dirty="0"/>
              <a:t> </a:t>
            </a:r>
            <a:r>
              <a:rPr lang="en-US" altLang="en-US" dirty="0" err="1"/>
              <a:t>các</a:t>
            </a:r>
            <a:r>
              <a:rPr lang="en-US" altLang="en-US" dirty="0"/>
              <a:t> </a:t>
            </a:r>
            <a:r>
              <a:rPr lang="en-US" altLang="en-US" dirty="0" err="1"/>
              <a:t>khái</a:t>
            </a:r>
            <a:r>
              <a:rPr lang="en-US" altLang="en-US" dirty="0"/>
              <a:t> </a:t>
            </a:r>
            <a:r>
              <a:rPr lang="en-US" altLang="en-US" dirty="0" err="1"/>
              <a:t>niệm</a:t>
            </a:r>
            <a:r>
              <a:rPr lang="en-US" altLang="en-US" dirty="0"/>
              <a:t> </a:t>
            </a:r>
            <a:r>
              <a:rPr lang="en-US" altLang="en-US" dirty="0" err="1"/>
              <a:t>cơ</a:t>
            </a:r>
            <a:r>
              <a:rPr lang="en-US" altLang="en-US" dirty="0"/>
              <a:t> </a:t>
            </a:r>
            <a:r>
              <a:rPr lang="en-US" altLang="en-US" dirty="0" err="1"/>
              <a:t>bản</a:t>
            </a:r>
            <a:r>
              <a:rPr lang="en-US" altLang="en-US" dirty="0"/>
              <a:t>, </a:t>
            </a:r>
            <a:r>
              <a:rPr lang="en-US" altLang="en-US" dirty="0" err="1"/>
              <a:t>các</a:t>
            </a:r>
            <a:r>
              <a:rPr lang="en-US" altLang="en-US" dirty="0"/>
              <a:t> </a:t>
            </a:r>
            <a:r>
              <a:rPr lang="en-US" altLang="en-US" dirty="0" err="1"/>
              <a:t>thuật</a:t>
            </a:r>
            <a:r>
              <a:rPr lang="en-US" altLang="en-US" dirty="0"/>
              <a:t> </a:t>
            </a:r>
            <a:r>
              <a:rPr lang="en-US" altLang="en-US" dirty="0" err="1"/>
              <a:t>ngữ</a:t>
            </a:r>
            <a:r>
              <a:rPr lang="en-US" altLang="en-US" dirty="0"/>
              <a:t> </a:t>
            </a:r>
            <a:r>
              <a:rPr lang="en-US" altLang="en-US" dirty="0" err="1"/>
              <a:t>về</a:t>
            </a:r>
            <a:r>
              <a:rPr lang="en-US" altLang="en-US" dirty="0"/>
              <a:t> </a:t>
            </a:r>
            <a:r>
              <a:rPr lang="en-US" altLang="en-US" dirty="0" err="1"/>
              <a:t>mạng</a:t>
            </a:r>
            <a:r>
              <a:rPr lang="en-US" altLang="en-US" dirty="0"/>
              <a:t>, internet</a:t>
            </a:r>
          </a:p>
          <a:p>
            <a:pPr algn="just">
              <a:lnSpc>
                <a:spcPct val="150000"/>
              </a:lnSpc>
              <a:spcBef>
                <a:spcPct val="0"/>
              </a:spcBef>
            </a:pPr>
            <a:r>
              <a:rPr lang="en-US" altLang="en-US" dirty="0" err="1"/>
              <a:t>Hiểu</a:t>
            </a:r>
            <a:r>
              <a:rPr lang="en-US" altLang="en-US" dirty="0"/>
              <a:t> </a:t>
            </a:r>
            <a:r>
              <a:rPr lang="en-US" altLang="en-US" dirty="0" err="1"/>
              <a:t>được</a:t>
            </a:r>
            <a:r>
              <a:rPr lang="en-US" altLang="en-US" dirty="0"/>
              <a:t> </a:t>
            </a:r>
            <a:r>
              <a:rPr lang="en-US" altLang="en-US" dirty="0" err="1"/>
              <a:t>cách</a:t>
            </a:r>
            <a:r>
              <a:rPr lang="en-US" altLang="en-US" dirty="0"/>
              <a:t> </a:t>
            </a:r>
            <a:r>
              <a:rPr lang="en-US" altLang="en-US" dirty="0" err="1"/>
              <a:t>thức</a:t>
            </a:r>
            <a:r>
              <a:rPr lang="en-US" altLang="en-US" dirty="0"/>
              <a:t> </a:t>
            </a:r>
            <a:r>
              <a:rPr lang="en-US" altLang="en-US" dirty="0" err="1"/>
              <a:t>vận</a:t>
            </a:r>
            <a:r>
              <a:rPr lang="en-US" altLang="en-US" dirty="0"/>
              <a:t> </a:t>
            </a:r>
            <a:r>
              <a:rPr lang="en-US" altLang="en-US" dirty="0" err="1"/>
              <a:t>hành</a:t>
            </a:r>
            <a:r>
              <a:rPr lang="en-US" altLang="en-US" dirty="0"/>
              <a:t> </a:t>
            </a:r>
            <a:r>
              <a:rPr lang="en-US" altLang="en-US" dirty="0" err="1"/>
              <a:t>của</a:t>
            </a:r>
            <a:r>
              <a:rPr lang="en-US" altLang="en-US" dirty="0"/>
              <a:t> </a:t>
            </a:r>
            <a:r>
              <a:rPr lang="en-US" altLang="en-US" dirty="0" err="1"/>
              <a:t>một</a:t>
            </a:r>
            <a:r>
              <a:rPr lang="en-US" altLang="en-US" dirty="0"/>
              <a:t> webserver, </a:t>
            </a:r>
            <a:r>
              <a:rPr lang="en-US" altLang="en-US" dirty="0" err="1"/>
              <a:t>từ</a:t>
            </a:r>
            <a:r>
              <a:rPr lang="en-US" altLang="en-US" dirty="0"/>
              <a:t> </a:t>
            </a:r>
            <a:r>
              <a:rPr lang="en-US" altLang="en-US" dirty="0" err="1"/>
              <a:t>đó</a:t>
            </a:r>
            <a:r>
              <a:rPr lang="en-US" altLang="en-US" dirty="0"/>
              <a:t> </a:t>
            </a:r>
            <a:r>
              <a:rPr lang="en-US" altLang="en-US" dirty="0" err="1"/>
              <a:t>có</a:t>
            </a:r>
            <a:r>
              <a:rPr lang="en-US" altLang="en-US" dirty="0"/>
              <a:t> </a:t>
            </a:r>
            <a:r>
              <a:rPr lang="en-US" altLang="en-US" dirty="0" err="1"/>
              <a:t>thể</a:t>
            </a:r>
            <a:r>
              <a:rPr lang="en-US" altLang="en-US" dirty="0"/>
              <a:t> </a:t>
            </a:r>
            <a:r>
              <a:rPr lang="en-US" altLang="en-US" dirty="0" err="1"/>
              <a:t>biết</a:t>
            </a:r>
            <a:r>
              <a:rPr lang="en-US" altLang="en-US" dirty="0"/>
              <a:t> </a:t>
            </a:r>
            <a:r>
              <a:rPr lang="en-US" altLang="en-US" dirty="0" err="1"/>
              <a:t>cách</a:t>
            </a:r>
            <a:r>
              <a:rPr lang="en-US" altLang="en-US" dirty="0"/>
              <a:t> </a:t>
            </a:r>
            <a:r>
              <a:rPr lang="en-US" altLang="en-US" dirty="0" err="1"/>
              <a:t>cấu</a:t>
            </a:r>
            <a:r>
              <a:rPr lang="en-US" altLang="en-US" dirty="0"/>
              <a:t> </a:t>
            </a:r>
            <a:r>
              <a:rPr lang="en-US" altLang="en-US" dirty="0" err="1"/>
              <a:t>hình</a:t>
            </a:r>
            <a:r>
              <a:rPr lang="en-US" altLang="en-US" dirty="0"/>
              <a:t> webserver</a:t>
            </a:r>
          </a:p>
          <a:p>
            <a:pPr algn="just">
              <a:lnSpc>
                <a:spcPct val="150000"/>
              </a:lnSpc>
              <a:spcBef>
                <a:spcPct val="0"/>
              </a:spcBef>
            </a:pPr>
            <a:r>
              <a:rPr lang="en-US" altLang="en-US" dirty="0" err="1"/>
              <a:t>Biết</a:t>
            </a:r>
            <a:r>
              <a:rPr lang="en-US" altLang="en-US" dirty="0"/>
              <a:t> </a:t>
            </a:r>
            <a:r>
              <a:rPr lang="en-US" altLang="en-US" dirty="0" err="1"/>
              <a:t>cách</a:t>
            </a:r>
            <a:r>
              <a:rPr lang="en-US" altLang="en-US" dirty="0"/>
              <a:t> </a:t>
            </a:r>
            <a:r>
              <a:rPr lang="en-US" altLang="en-US" dirty="0" err="1"/>
              <a:t>khai</a:t>
            </a:r>
            <a:r>
              <a:rPr lang="en-US" altLang="en-US" dirty="0"/>
              <a:t> </a:t>
            </a:r>
            <a:r>
              <a:rPr lang="en-US" altLang="en-US" dirty="0" err="1"/>
              <a:t>thác</a:t>
            </a:r>
            <a:r>
              <a:rPr lang="en-US" altLang="en-US" dirty="0"/>
              <a:t> </a:t>
            </a:r>
            <a:r>
              <a:rPr lang="en-US" altLang="en-US" dirty="0" err="1"/>
              <a:t>và</a:t>
            </a:r>
            <a:r>
              <a:rPr lang="en-US" altLang="en-US" dirty="0"/>
              <a:t> </a:t>
            </a:r>
            <a:r>
              <a:rPr lang="en-US" altLang="en-US" dirty="0" err="1"/>
              <a:t>tìm</a:t>
            </a:r>
            <a:r>
              <a:rPr lang="en-US" altLang="en-US" dirty="0"/>
              <a:t> </a:t>
            </a:r>
            <a:r>
              <a:rPr lang="en-US" altLang="en-US" dirty="0" err="1"/>
              <a:t>kiếm</a:t>
            </a:r>
            <a:r>
              <a:rPr lang="en-US" altLang="en-US" dirty="0"/>
              <a:t> </a:t>
            </a:r>
            <a:r>
              <a:rPr lang="en-US" altLang="en-US" dirty="0" err="1"/>
              <a:t>thông</a:t>
            </a:r>
            <a:r>
              <a:rPr lang="en-US" altLang="en-US" dirty="0"/>
              <a:t> tin </a:t>
            </a:r>
            <a:r>
              <a:rPr lang="en-US" altLang="en-US" dirty="0" err="1"/>
              <a:t>trên</a:t>
            </a:r>
            <a:r>
              <a:rPr lang="en-US" altLang="en-US" dirty="0"/>
              <a:t> </a:t>
            </a:r>
            <a:r>
              <a:rPr lang="en-US" altLang="en-US" dirty="0" err="1"/>
              <a:t>mạng</a:t>
            </a:r>
            <a:r>
              <a:rPr lang="en-US" altLang="en-US" dirty="0"/>
              <a:t> </a:t>
            </a:r>
            <a:r>
              <a:rPr lang="en-US" altLang="en-US" dirty="0" err="1"/>
              <a:t>một</a:t>
            </a:r>
            <a:r>
              <a:rPr lang="en-US" altLang="en-US" dirty="0"/>
              <a:t> </a:t>
            </a:r>
            <a:r>
              <a:rPr lang="en-US" altLang="en-US" dirty="0" err="1"/>
              <a:t>cách</a:t>
            </a:r>
            <a:r>
              <a:rPr lang="en-US" altLang="en-US" dirty="0"/>
              <a:t> </a:t>
            </a:r>
            <a:r>
              <a:rPr lang="en-US" altLang="en-US" dirty="0" err="1"/>
              <a:t>hiệu</a:t>
            </a:r>
            <a:r>
              <a:rPr lang="en-US" altLang="en-US" dirty="0"/>
              <a:t> </a:t>
            </a:r>
            <a:r>
              <a:rPr lang="en-US" altLang="en-US" dirty="0" err="1"/>
              <a:t>quả</a:t>
            </a:r>
            <a:endParaRPr lang="en-US" dirty="0"/>
          </a:p>
        </p:txBody>
      </p:sp>
      <p:sp>
        <p:nvSpPr>
          <p:cNvPr id="3" name="Title 2">
            <a:extLst>
              <a:ext uri="{FF2B5EF4-FFF2-40B4-BE49-F238E27FC236}">
                <a16:creationId xmlns:a16="http://schemas.microsoft.com/office/drawing/2014/main" id="{CE38DF8D-8E40-40F6-8766-22202A1FD5B4}"/>
              </a:ext>
            </a:extLst>
          </p:cNvPr>
          <p:cNvSpPr>
            <a:spLocks noGrp="1"/>
          </p:cNvSpPr>
          <p:nvPr>
            <p:ph type="title"/>
          </p:nvPr>
        </p:nvSpPr>
        <p:spPr/>
        <p:txBody>
          <a:bodyPr/>
          <a:lstStyle/>
          <a:p>
            <a:r>
              <a:rPr lang="en-US"/>
              <a:t>Mục tiêu</a:t>
            </a:r>
          </a:p>
        </p:txBody>
      </p:sp>
    </p:spTree>
    <p:extLst>
      <p:ext uri="{BB962C8B-B14F-4D97-AF65-F5344CB8AC3E}">
        <p14:creationId xmlns:p14="http://schemas.microsoft.com/office/powerpoint/2010/main" val="396553415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F4D3B38-51E3-4E2A-AA2A-355306A3ED61}"/>
              </a:ext>
            </a:extLst>
          </p:cNvPr>
          <p:cNvSpPr>
            <a:spLocks noGrp="1"/>
          </p:cNvSpPr>
          <p:nvPr>
            <p:ph type="title"/>
          </p:nvPr>
        </p:nvSpPr>
        <p:spPr/>
        <p:txBody>
          <a:bodyPr/>
          <a:lstStyle/>
          <a:p>
            <a:endParaRPr lang="en-US"/>
          </a:p>
        </p:txBody>
      </p:sp>
      <p:pic>
        <p:nvPicPr>
          <p:cNvPr id="7" name="Content Placeholder 6">
            <a:extLst>
              <a:ext uri="{FF2B5EF4-FFF2-40B4-BE49-F238E27FC236}">
                <a16:creationId xmlns:a16="http://schemas.microsoft.com/office/drawing/2014/main" id="{3A2568B8-1614-435D-B076-ABDFE8485BF5}"/>
              </a:ext>
            </a:extLst>
          </p:cNvPr>
          <p:cNvPicPr>
            <a:picLocks noGrp="1" noChangeAspect="1"/>
          </p:cNvPicPr>
          <p:nvPr>
            <p:ph idx="1"/>
          </p:nvPr>
        </p:nvPicPr>
        <p:blipFill>
          <a:blip r:embed="rId2"/>
          <a:stretch>
            <a:fillRect/>
          </a:stretch>
        </p:blipFill>
        <p:spPr>
          <a:xfrm>
            <a:off x="3018474" y="1066801"/>
            <a:ext cx="6155053" cy="4754563"/>
          </a:xfrm>
          <a:prstGeom prst="rect">
            <a:avLst/>
          </a:prstGeom>
        </p:spPr>
      </p:pic>
    </p:spTree>
    <p:extLst>
      <p:ext uri="{BB962C8B-B14F-4D97-AF65-F5344CB8AC3E}">
        <p14:creationId xmlns:p14="http://schemas.microsoft.com/office/powerpoint/2010/main" val="11772996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D8B52F9-6D89-4EFF-AD27-FEE4C96E590E}"/>
              </a:ext>
            </a:extLst>
          </p:cNvPr>
          <p:cNvSpPr>
            <a:spLocks noGrp="1"/>
          </p:cNvSpPr>
          <p:nvPr>
            <p:ph idx="1"/>
          </p:nvPr>
        </p:nvSpPr>
        <p:spPr/>
        <p:txBody>
          <a:bodyPr/>
          <a:lstStyle/>
          <a:p>
            <a:pPr>
              <a:spcBef>
                <a:spcPct val="0"/>
              </a:spcBef>
            </a:pPr>
            <a:r>
              <a:rPr lang="en-US" altLang="en-US"/>
              <a:t>Font chữ sẽ phụ thuộc vào:</a:t>
            </a:r>
          </a:p>
          <a:p>
            <a:pPr lvl="1">
              <a:spcBef>
                <a:spcPct val="0"/>
              </a:spcBef>
            </a:pPr>
            <a:r>
              <a:rPr lang="en-US" altLang="en-US"/>
              <a:t>Đặt điểm thông tin</a:t>
            </a:r>
          </a:p>
          <a:p>
            <a:pPr lvl="1">
              <a:spcBef>
                <a:spcPct val="0"/>
              </a:spcBef>
            </a:pPr>
            <a:r>
              <a:rPr lang="en-US" altLang="en-US"/>
              <a:t>Độc giả</a:t>
            </a:r>
          </a:p>
          <a:p>
            <a:pPr lvl="1">
              <a:spcBef>
                <a:spcPct val="0"/>
              </a:spcBef>
            </a:pPr>
            <a:r>
              <a:rPr lang="en-US" altLang="en-US"/>
              <a:t>Trình duyệt, độ phân giải</a:t>
            </a:r>
          </a:p>
          <a:p>
            <a:pPr lvl="1">
              <a:spcBef>
                <a:spcPct val="0"/>
              </a:spcBef>
            </a:pPr>
            <a:r>
              <a:rPr lang="en-US" altLang="en-US"/>
              <a:t>Ngôn ngữ sử dụng</a:t>
            </a:r>
          </a:p>
          <a:p>
            <a:pPr lvl="1">
              <a:spcBef>
                <a:spcPct val="0"/>
              </a:spcBef>
            </a:pPr>
            <a:r>
              <a:rPr lang="en-US" altLang="en-US"/>
              <a:t>Font có chân, không chân,</a:t>
            </a:r>
          </a:p>
          <a:p>
            <a:pPr lvl="1">
              <a:spcBef>
                <a:spcPct val="0"/>
              </a:spcBef>
            </a:pPr>
            <a:r>
              <a:rPr lang="en-US" altLang="en-US"/>
              <a:t>…</a:t>
            </a:r>
          </a:p>
          <a:p>
            <a:pPr>
              <a:spcBef>
                <a:spcPct val="0"/>
              </a:spcBef>
            </a:pPr>
            <a:r>
              <a:rPr lang="en-US" altLang="en-US"/>
              <a:t>Gam màu nên thống nhất toàn bộ website</a:t>
            </a:r>
            <a:endParaRPr lang="en-US"/>
          </a:p>
        </p:txBody>
      </p:sp>
      <p:sp>
        <p:nvSpPr>
          <p:cNvPr id="3" name="Title 2">
            <a:extLst>
              <a:ext uri="{FF2B5EF4-FFF2-40B4-BE49-F238E27FC236}">
                <a16:creationId xmlns:a16="http://schemas.microsoft.com/office/drawing/2014/main" id="{1288A542-68BD-435C-AAA7-F6810A183A06}"/>
              </a:ext>
            </a:extLst>
          </p:cNvPr>
          <p:cNvSpPr>
            <a:spLocks noGrp="1"/>
          </p:cNvSpPr>
          <p:nvPr>
            <p:ph type="title"/>
          </p:nvPr>
        </p:nvSpPr>
        <p:spPr/>
        <p:txBody>
          <a:bodyPr/>
          <a:lstStyle/>
          <a:p>
            <a:r>
              <a:rPr lang="en-US"/>
              <a:t>Xác định kiểu chữ, màu sắc</a:t>
            </a:r>
          </a:p>
        </p:txBody>
      </p:sp>
    </p:spTree>
    <p:extLst>
      <p:ext uri="{BB962C8B-B14F-4D97-AF65-F5344CB8AC3E}">
        <p14:creationId xmlns:p14="http://schemas.microsoft.com/office/powerpoint/2010/main" val="253406147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47D789E-C61B-414F-B357-B5DF02BDA3A5}"/>
              </a:ext>
            </a:extLst>
          </p:cNvPr>
          <p:cNvSpPr>
            <a:spLocks noGrp="1"/>
          </p:cNvSpPr>
          <p:nvPr>
            <p:ph idx="1"/>
          </p:nvPr>
        </p:nvSpPr>
        <p:spPr/>
        <p:txBody>
          <a:bodyPr/>
          <a:lstStyle/>
          <a:p>
            <a:endParaRPr lang="en-US"/>
          </a:p>
        </p:txBody>
      </p:sp>
      <p:sp>
        <p:nvSpPr>
          <p:cNvPr id="3" name="Title 2">
            <a:extLst>
              <a:ext uri="{FF2B5EF4-FFF2-40B4-BE49-F238E27FC236}">
                <a16:creationId xmlns:a16="http://schemas.microsoft.com/office/drawing/2014/main" id="{2F4D3B38-51E3-4E2A-AA2A-355306A3ED61}"/>
              </a:ext>
            </a:extLst>
          </p:cNvPr>
          <p:cNvSpPr>
            <a:spLocks noGrp="1"/>
          </p:cNvSpPr>
          <p:nvPr>
            <p:ph type="title"/>
          </p:nvPr>
        </p:nvSpPr>
        <p:spPr/>
        <p:txBody>
          <a:bodyPr/>
          <a:lstStyle/>
          <a:p>
            <a:r>
              <a:rPr lang="en-US"/>
              <a:t>Cấu trúc website (sitemap)</a:t>
            </a:r>
          </a:p>
        </p:txBody>
      </p:sp>
      <p:pic>
        <p:nvPicPr>
          <p:cNvPr id="5" name="Picture 4">
            <a:extLst>
              <a:ext uri="{FF2B5EF4-FFF2-40B4-BE49-F238E27FC236}">
                <a16:creationId xmlns:a16="http://schemas.microsoft.com/office/drawing/2014/main" id="{FB980070-3412-4263-8877-19EF3788F1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5400000">
            <a:off x="3773659" y="-329577"/>
            <a:ext cx="4419600" cy="7547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2295830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D8B52F9-6D89-4EFF-AD27-FEE4C96E590E}"/>
              </a:ext>
            </a:extLst>
          </p:cNvPr>
          <p:cNvSpPr>
            <a:spLocks noGrp="1"/>
          </p:cNvSpPr>
          <p:nvPr>
            <p:ph idx="1"/>
          </p:nvPr>
        </p:nvSpPr>
        <p:spPr/>
        <p:txBody>
          <a:bodyPr/>
          <a:lstStyle/>
          <a:p>
            <a:pPr>
              <a:buFont typeface="Wingdings" pitchFamily="2" charset="2"/>
              <a:buChar char="ü"/>
              <a:defRPr/>
            </a:pPr>
            <a:r>
              <a:rPr lang="en-US"/>
              <a:t> Dùng để tổ chức các khối thông tin phức hợp.</a:t>
            </a:r>
          </a:p>
          <a:p>
            <a:pPr>
              <a:buFont typeface="Wingdings" pitchFamily="2" charset="2"/>
              <a:buChar char="ü"/>
              <a:defRPr/>
            </a:pPr>
            <a:r>
              <a:rPr lang="en-US"/>
              <a:t> Là hệ thống được dùng thông dụng nhất</a:t>
            </a:r>
          </a:p>
          <a:p>
            <a:pPr>
              <a:buFont typeface="Wingdings" pitchFamily="2" charset="2"/>
              <a:buChar char="ü"/>
              <a:defRPr/>
            </a:pPr>
            <a:r>
              <a:rPr lang="en-US"/>
              <a:t> Gần với mô hình tổ chức thế giới thực</a:t>
            </a:r>
          </a:p>
          <a:p>
            <a:pPr>
              <a:buFont typeface="Wingdings" pitchFamily="2" charset="2"/>
              <a:buChar char="ü"/>
              <a:defRPr/>
            </a:pPr>
            <a:r>
              <a:rPr lang="en-US"/>
              <a:t> Dễ hình dung tổ chức website</a:t>
            </a:r>
          </a:p>
          <a:p>
            <a:pPr marL="0" indent="0">
              <a:buNone/>
              <a:defRPr/>
            </a:pPr>
            <a:r>
              <a:rPr lang="en-US">
                <a:sym typeface="Wingdings" pitchFamily="2" charset="2"/>
              </a:rPr>
              <a:t> </a:t>
            </a:r>
            <a:r>
              <a:rPr lang="en-US"/>
              <a:t>Cái nhìn tổng quan từ trang chủ</a:t>
            </a:r>
          </a:p>
          <a:p>
            <a:endParaRPr lang="en-US"/>
          </a:p>
        </p:txBody>
      </p:sp>
      <p:sp>
        <p:nvSpPr>
          <p:cNvPr id="3" name="Title 2">
            <a:extLst>
              <a:ext uri="{FF2B5EF4-FFF2-40B4-BE49-F238E27FC236}">
                <a16:creationId xmlns:a16="http://schemas.microsoft.com/office/drawing/2014/main" id="{1288A542-68BD-435C-AAA7-F6810A183A06}"/>
              </a:ext>
            </a:extLst>
          </p:cNvPr>
          <p:cNvSpPr>
            <a:spLocks noGrp="1"/>
          </p:cNvSpPr>
          <p:nvPr>
            <p:ph type="title"/>
          </p:nvPr>
        </p:nvSpPr>
        <p:spPr/>
        <p:txBody>
          <a:bodyPr/>
          <a:lstStyle/>
          <a:p>
            <a:r>
              <a:rPr lang="en-US"/>
              <a:t>Cấu trúc website (2)</a:t>
            </a:r>
          </a:p>
        </p:txBody>
      </p:sp>
    </p:spTree>
    <p:extLst>
      <p:ext uri="{BB962C8B-B14F-4D97-AF65-F5344CB8AC3E}">
        <p14:creationId xmlns:p14="http://schemas.microsoft.com/office/powerpoint/2010/main" val="403052321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47D789E-C61B-414F-B357-B5DF02BDA3A5}"/>
              </a:ext>
            </a:extLst>
          </p:cNvPr>
          <p:cNvSpPr>
            <a:spLocks noGrp="1"/>
          </p:cNvSpPr>
          <p:nvPr>
            <p:ph idx="1"/>
          </p:nvPr>
        </p:nvSpPr>
        <p:spPr/>
        <p:txBody>
          <a:bodyPr/>
          <a:lstStyle/>
          <a:p>
            <a:pPr>
              <a:spcBef>
                <a:spcPct val="0"/>
              </a:spcBef>
            </a:pPr>
            <a:r>
              <a:rPr lang="en-US" altLang="en-US"/>
              <a:t>Hướng đến người sử dụng</a:t>
            </a:r>
          </a:p>
          <a:p>
            <a:pPr>
              <a:spcBef>
                <a:spcPct val="0"/>
              </a:spcBef>
            </a:pPr>
            <a:r>
              <a:rPr lang="en-US" altLang="en-US"/>
              <a:t>Có định hướng rõ ràng</a:t>
            </a:r>
          </a:p>
          <a:p>
            <a:pPr>
              <a:spcBef>
                <a:spcPct val="0"/>
              </a:spcBef>
            </a:pPr>
            <a:r>
              <a:rPr lang="en-US" altLang="en-US"/>
              <a:t>Không có trang cuối cùng (dead-end)</a:t>
            </a:r>
          </a:p>
          <a:p>
            <a:pPr>
              <a:spcBef>
                <a:spcPct val="0"/>
              </a:spcBef>
            </a:pPr>
            <a:r>
              <a:rPr lang="en-US" altLang="en-US"/>
              <a:t>Tính ổn định của các trang Web</a:t>
            </a:r>
          </a:p>
          <a:p>
            <a:pPr>
              <a:spcBef>
                <a:spcPct val="0"/>
              </a:spcBef>
            </a:pPr>
            <a:r>
              <a:rPr lang="en-US" altLang="en-US"/>
              <a:t>Phản hồi và đối thoại</a:t>
            </a:r>
          </a:p>
          <a:p>
            <a:pPr>
              <a:spcBef>
                <a:spcPct val="0"/>
              </a:spcBef>
            </a:pPr>
            <a:r>
              <a:rPr lang="en-US" altLang="en-US"/>
              <a:t>Tính tương thích trên các trình duyệt khác nhau (thay thế)</a:t>
            </a:r>
          </a:p>
          <a:p>
            <a:pPr marL="109728" indent="0">
              <a:buNone/>
            </a:pPr>
            <a:endParaRPr lang="en-US"/>
          </a:p>
        </p:txBody>
      </p:sp>
      <p:sp>
        <p:nvSpPr>
          <p:cNvPr id="3" name="Title 2">
            <a:extLst>
              <a:ext uri="{FF2B5EF4-FFF2-40B4-BE49-F238E27FC236}">
                <a16:creationId xmlns:a16="http://schemas.microsoft.com/office/drawing/2014/main" id="{2F4D3B38-51E3-4E2A-AA2A-355306A3ED61}"/>
              </a:ext>
            </a:extLst>
          </p:cNvPr>
          <p:cNvSpPr>
            <a:spLocks noGrp="1"/>
          </p:cNvSpPr>
          <p:nvPr>
            <p:ph type="title"/>
          </p:nvPr>
        </p:nvSpPr>
        <p:spPr/>
        <p:txBody>
          <a:bodyPr/>
          <a:lstStyle/>
          <a:p>
            <a:r>
              <a:rPr lang="en-US"/>
              <a:t>Thiết kế giao diện website</a:t>
            </a:r>
          </a:p>
        </p:txBody>
      </p:sp>
    </p:spTree>
    <p:extLst>
      <p:ext uri="{BB962C8B-B14F-4D97-AF65-F5344CB8AC3E}">
        <p14:creationId xmlns:p14="http://schemas.microsoft.com/office/powerpoint/2010/main" val="414962379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D8B52F9-6D89-4EFF-AD27-FEE4C96E590E}"/>
              </a:ext>
            </a:extLst>
          </p:cNvPr>
          <p:cNvSpPr>
            <a:spLocks noGrp="1"/>
          </p:cNvSpPr>
          <p:nvPr>
            <p:ph idx="1"/>
          </p:nvPr>
        </p:nvSpPr>
        <p:spPr/>
        <p:txBody>
          <a:bodyPr/>
          <a:lstStyle/>
          <a:p>
            <a:pPr>
              <a:lnSpc>
                <a:spcPts val="3838"/>
              </a:lnSpc>
              <a:spcBef>
                <a:spcPct val="0"/>
              </a:spcBef>
              <a:spcAft>
                <a:spcPts val="600"/>
              </a:spcAft>
            </a:pPr>
            <a:r>
              <a:rPr lang="en-US" altLang="en-US"/>
              <a:t>Người sử dụng là yếu tố chính quyết định sự thành bại của website</a:t>
            </a:r>
          </a:p>
          <a:p>
            <a:pPr>
              <a:lnSpc>
                <a:spcPts val="3838"/>
              </a:lnSpc>
              <a:spcBef>
                <a:spcPct val="0"/>
              </a:spcBef>
              <a:spcAft>
                <a:spcPts val="600"/>
              </a:spcAft>
            </a:pPr>
            <a:r>
              <a:rPr lang="en-US" altLang="en-US"/>
              <a:t>Yêu cầu mức độ hoàn hảo của thiết kế giao diện</a:t>
            </a:r>
          </a:p>
          <a:p>
            <a:pPr>
              <a:lnSpc>
                <a:spcPts val="3838"/>
              </a:lnSpc>
              <a:spcBef>
                <a:spcPct val="0"/>
              </a:spcBef>
              <a:spcAft>
                <a:spcPts val="600"/>
              </a:spcAft>
            </a:pPr>
            <a:r>
              <a:rPr lang="en-US" altLang="en-US"/>
              <a:t>Có thể áp dụng cách: thử nghiệm website </a:t>
            </a:r>
            <a:r>
              <a:rPr lang="en-US" altLang="en-US">
                <a:sym typeface="Wingdings" panose="05000000000000000000" pitchFamily="2" charset="2"/>
              </a:rPr>
              <a:t> nhận phản hồi từ độc giả</a:t>
            </a:r>
            <a:endParaRPr lang="en-US" altLang="en-US"/>
          </a:p>
        </p:txBody>
      </p:sp>
      <p:sp>
        <p:nvSpPr>
          <p:cNvPr id="3" name="Title 2">
            <a:extLst>
              <a:ext uri="{FF2B5EF4-FFF2-40B4-BE49-F238E27FC236}">
                <a16:creationId xmlns:a16="http://schemas.microsoft.com/office/drawing/2014/main" id="{1288A542-68BD-435C-AAA7-F6810A183A06}"/>
              </a:ext>
            </a:extLst>
          </p:cNvPr>
          <p:cNvSpPr>
            <a:spLocks noGrp="1"/>
          </p:cNvSpPr>
          <p:nvPr>
            <p:ph type="title"/>
          </p:nvPr>
        </p:nvSpPr>
        <p:spPr/>
        <p:txBody>
          <a:bodyPr/>
          <a:lstStyle/>
          <a:p>
            <a:r>
              <a:rPr lang="en-US"/>
              <a:t>Hướng đến người sử dụng</a:t>
            </a:r>
          </a:p>
        </p:txBody>
      </p:sp>
    </p:spTree>
    <p:extLst>
      <p:ext uri="{BB962C8B-B14F-4D97-AF65-F5344CB8AC3E}">
        <p14:creationId xmlns:p14="http://schemas.microsoft.com/office/powerpoint/2010/main" val="88311430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47D789E-C61B-414F-B357-B5DF02BDA3A5}"/>
              </a:ext>
            </a:extLst>
          </p:cNvPr>
          <p:cNvSpPr>
            <a:spLocks noGrp="1"/>
          </p:cNvSpPr>
          <p:nvPr>
            <p:ph idx="1"/>
          </p:nvPr>
        </p:nvSpPr>
        <p:spPr/>
        <p:txBody>
          <a:bodyPr/>
          <a:lstStyle/>
          <a:p>
            <a:pPr marL="0" indent="0">
              <a:buNone/>
              <a:defRPr/>
            </a:pPr>
            <a:r>
              <a:rPr lang="en-US"/>
              <a:t>Độc giả có thể trả lời được các câu hỏi sau:</a:t>
            </a:r>
          </a:p>
          <a:p>
            <a:pPr lvl="1">
              <a:defRPr/>
            </a:pPr>
            <a:r>
              <a:rPr lang="en-US"/>
              <a:t>Đang ở đâu?</a:t>
            </a:r>
          </a:p>
          <a:p>
            <a:pPr lvl="1">
              <a:defRPr/>
            </a:pPr>
            <a:r>
              <a:rPr lang="en-US"/>
              <a:t>Có thể làm được những gì?</a:t>
            </a:r>
          </a:p>
          <a:p>
            <a:pPr lvl="1">
              <a:defRPr/>
            </a:pPr>
            <a:r>
              <a:rPr lang="en-US"/>
              <a:t>Có thể tiếp tục đi đâu?</a:t>
            </a:r>
          </a:p>
          <a:p>
            <a:pPr marL="0" indent="0">
              <a:buNone/>
              <a:defRPr/>
            </a:pPr>
            <a:r>
              <a:rPr lang="en-US"/>
              <a:t>Các biểu tượng, hướng dẫn nên nhất quán, dễ hiểu</a:t>
            </a:r>
          </a:p>
          <a:p>
            <a:pPr marL="109728" indent="0">
              <a:buNone/>
              <a:defRPr/>
            </a:pPr>
            <a:endParaRPr lang="en-US"/>
          </a:p>
        </p:txBody>
      </p:sp>
      <p:sp>
        <p:nvSpPr>
          <p:cNvPr id="3" name="Title 2">
            <a:extLst>
              <a:ext uri="{FF2B5EF4-FFF2-40B4-BE49-F238E27FC236}">
                <a16:creationId xmlns:a16="http://schemas.microsoft.com/office/drawing/2014/main" id="{2F4D3B38-51E3-4E2A-AA2A-355306A3ED61}"/>
              </a:ext>
            </a:extLst>
          </p:cNvPr>
          <p:cNvSpPr>
            <a:spLocks noGrp="1"/>
          </p:cNvSpPr>
          <p:nvPr>
            <p:ph type="title"/>
          </p:nvPr>
        </p:nvSpPr>
        <p:spPr/>
        <p:txBody>
          <a:bodyPr/>
          <a:lstStyle/>
          <a:p>
            <a:r>
              <a:rPr lang="en-US"/>
              <a:t>Có định hướng rõ ràng</a:t>
            </a:r>
          </a:p>
        </p:txBody>
      </p:sp>
    </p:spTree>
    <p:extLst>
      <p:ext uri="{BB962C8B-B14F-4D97-AF65-F5344CB8AC3E}">
        <p14:creationId xmlns:p14="http://schemas.microsoft.com/office/powerpoint/2010/main" val="247483638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47D789E-C61B-414F-B357-B5DF02BDA3A5}"/>
              </a:ext>
            </a:extLst>
          </p:cNvPr>
          <p:cNvSpPr>
            <a:spLocks noGrp="1"/>
          </p:cNvSpPr>
          <p:nvPr>
            <p:ph idx="1"/>
          </p:nvPr>
        </p:nvSpPr>
        <p:spPr/>
        <p:txBody>
          <a:bodyPr/>
          <a:lstStyle/>
          <a:p>
            <a:pPr>
              <a:spcBef>
                <a:spcPct val="0"/>
              </a:spcBef>
              <a:buFont typeface="Wingdings" panose="05000000000000000000" pitchFamily="2" charset="2"/>
              <a:buChar char="q"/>
            </a:pPr>
            <a:r>
              <a:rPr lang="en-US" altLang="en-US"/>
              <a:t>Mỗi trang có ít nhất một liên kết. Luôn tạo cho người dùng có khả năng quay lại trang chủ hoặc những trang chủ chốt của website.</a:t>
            </a:r>
          </a:p>
          <a:p>
            <a:pPr>
              <a:spcBef>
                <a:spcPct val="0"/>
              </a:spcBef>
              <a:buFont typeface="Wingdings" panose="05000000000000000000" pitchFamily="2" charset="2"/>
              <a:buChar char="q"/>
            </a:pPr>
            <a:r>
              <a:rPr lang="en-US" altLang="en-US"/>
              <a:t>Không nên có trang “dead – end”, nghĩa là trang không có khả năng đi đến các trang khác.</a:t>
            </a:r>
          </a:p>
          <a:p>
            <a:pPr>
              <a:spcBef>
                <a:spcPct val="0"/>
              </a:spcBef>
              <a:buFont typeface="Wingdings" panose="05000000000000000000" pitchFamily="2" charset="2"/>
              <a:buChar char="q"/>
            </a:pPr>
            <a:r>
              <a:rPr lang="en-US" altLang="en-US"/>
              <a:t>Nên để liên kết trang chủ trong mọi trang. </a:t>
            </a:r>
          </a:p>
          <a:p>
            <a:endParaRPr lang="en-US"/>
          </a:p>
        </p:txBody>
      </p:sp>
      <p:sp>
        <p:nvSpPr>
          <p:cNvPr id="3" name="Title 2">
            <a:extLst>
              <a:ext uri="{FF2B5EF4-FFF2-40B4-BE49-F238E27FC236}">
                <a16:creationId xmlns:a16="http://schemas.microsoft.com/office/drawing/2014/main" id="{2F4D3B38-51E3-4E2A-AA2A-355306A3ED61}"/>
              </a:ext>
            </a:extLst>
          </p:cNvPr>
          <p:cNvSpPr>
            <a:spLocks noGrp="1"/>
          </p:cNvSpPr>
          <p:nvPr>
            <p:ph type="title"/>
          </p:nvPr>
        </p:nvSpPr>
        <p:spPr/>
        <p:txBody>
          <a:bodyPr/>
          <a:lstStyle/>
          <a:p>
            <a:r>
              <a:rPr lang="en-US"/>
              <a:t>Không có trang cuối</a:t>
            </a:r>
          </a:p>
        </p:txBody>
      </p:sp>
    </p:spTree>
    <p:extLst>
      <p:ext uri="{BB962C8B-B14F-4D97-AF65-F5344CB8AC3E}">
        <p14:creationId xmlns:p14="http://schemas.microsoft.com/office/powerpoint/2010/main" val="129122065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D8B52F9-6D89-4EFF-AD27-FEE4C96E590E}"/>
              </a:ext>
            </a:extLst>
          </p:cNvPr>
          <p:cNvSpPr>
            <a:spLocks noGrp="1"/>
          </p:cNvSpPr>
          <p:nvPr>
            <p:ph idx="1"/>
          </p:nvPr>
        </p:nvSpPr>
        <p:spPr/>
        <p:txBody>
          <a:bodyPr/>
          <a:lstStyle/>
          <a:p>
            <a:pPr>
              <a:spcBef>
                <a:spcPct val="0"/>
              </a:spcBef>
            </a:pPr>
            <a:r>
              <a:rPr lang="en-US" altLang="en-US"/>
              <a:t>Ổn định về cấu trúc và nội dung</a:t>
            </a:r>
          </a:p>
          <a:p>
            <a:pPr>
              <a:spcBef>
                <a:spcPct val="0"/>
              </a:spcBef>
            </a:pPr>
            <a:r>
              <a:rPr lang="en-US" altLang="en-US"/>
              <a:t>Về cấu trúc: các thành phần được đặt đúng chỗ</a:t>
            </a:r>
          </a:p>
          <a:p>
            <a:pPr>
              <a:spcBef>
                <a:spcPct val="0"/>
              </a:spcBef>
            </a:pPr>
            <a:r>
              <a:rPr lang="en-US" altLang="en-US"/>
              <a:t>Nội dung:</a:t>
            </a:r>
          </a:p>
          <a:p>
            <a:pPr lvl="1">
              <a:spcBef>
                <a:spcPct val="0"/>
              </a:spcBef>
            </a:pPr>
            <a:r>
              <a:rPr lang="en-US" altLang="en-US"/>
              <a:t>Các mối liên kết luôn bảo đảm có đích đến</a:t>
            </a:r>
          </a:p>
          <a:p>
            <a:pPr lvl="1">
              <a:spcBef>
                <a:spcPct val="0"/>
              </a:spcBef>
            </a:pPr>
            <a:r>
              <a:rPr lang="en-US" altLang="en-US"/>
              <a:t>Nội dung phải được cập nhật cho phù hợp với nội dung và ngữ cảnh</a:t>
            </a:r>
          </a:p>
        </p:txBody>
      </p:sp>
      <p:sp>
        <p:nvSpPr>
          <p:cNvPr id="3" name="Title 2">
            <a:extLst>
              <a:ext uri="{FF2B5EF4-FFF2-40B4-BE49-F238E27FC236}">
                <a16:creationId xmlns:a16="http://schemas.microsoft.com/office/drawing/2014/main" id="{1288A542-68BD-435C-AAA7-F6810A183A06}"/>
              </a:ext>
            </a:extLst>
          </p:cNvPr>
          <p:cNvSpPr>
            <a:spLocks noGrp="1"/>
          </p:cNvSpPr>
          <p:nvPr>
            <p:ph type="title"/>
          </p:nvPr>
        </p:nvSpPr>
        <p:spPr/>
        <p:txBody>
          <a:bodyPr/>
          <a:lstStyle/>
          <a:p>
            <a:r>
              <a:rPr lang="en-US"/>
              <a:t>Tính ổn định </a:t>
            </a:r>
          </a:p>
        </p:txBody>
      </p:sp>
    </p:spTree>
    <p:extLst>
      <p:ext uri="{BB962C8B-B14F-4D97-AF65-F5344CB8AC3E}">
        <p14:creationId xmlns:p14="http://schemas.microsoft.com/office/powerpoint/2010/main" val="185855966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47D789E-C61B-414F-B357-B5DF02BDA3A5}"/>
              </a:ext>
            </a:extLst>
          </p:cNvPr>
          <p:cNvSpPr>
            <a:spLocks noGrp="1"/>
          </p:cNvSpPr>
          <p:nvPr>
            <p:ph idx="1"/>
          </p:nvPr>
        </p:nvSpPr>
        <p:spPr/>
        <p:txBody>
          <a:bodyPr/>
          <a:lstStyle/>
          <a:p>
            <a:pPr>
              <a:spcBef>
                <a:spcPct val="0"/>
              </a:spcBef>
            </a:pPr>
            <a:r>
              <a:rPr lang="en-US" altLang="en-US"/>
              <a:t>Cho phép độc giả đóng góp ý kiến và phản hồi đến độc giả một cách nhanh nhất</a:t>
            </a:r>
          </a:p>
          <a:p>
            <a:pPr>
              <a:spcBef>
                <a:spcPct val="0"/>
              </a:spcBef>
            </a:pPr>
            <a:r>
              <a:rPr lang="en-US" altLang="en-US"/>
              <a:t>Luôn cung cấp địa chỉ liên kết đến Webmaster</a:t>
            </a:r>
          </a:p>
          <a:p>
            <a:pPr>
              <a:spcBef>
                <a:spcPct val="0"/>
              </a:spcBef>
            </a:pPr>
            <a:r>
              <a:rPr lang="en-US" altLang="en-US"/>
              <a:t>Lên kế hoạch nhân sự phụ trách lâu dài</a:t>
            </a:r>
            <a:endParaRPr lang="en-US"/>
          </a:p>
        </p:txBody>
      </p:sp>
      <p:sp>
        <p:nvSpPr>
          <p:cNvPr id="3" name="Title 2">
            <a:extLst>
              <a:ext uri="{FF2B5EF4-FFF2-40B4-BE49-F238E27FC236}">
                <a16:creationId xmlns:a16="http://schemas.microsoft.com/office/drawing/2014/main" id="{2F4D3B38-51E3-4E2A-AA2A-355306A3ED61}"/>
              </a:ext>
            </a:extLst>
          </p:cNvPr>
          <p:cNvSpPr>
            <a:spLocks noGrp="1"/>
          </p:cNvSpPr>
          <p:nvPr>
            <p:ph type="title"/>
          </p:nvPr>
        </p:nvSpPr>
        <p:spPr/>
        <p:txBody>
          <a:bodyPr/>
          <a:lstStyle/>
          <a:p>
            <a:r>
              <a:rPr lang="en-US"/>
              <a:t>Phản hồi và đối thoại</a:t>
            </a:r>
          </a:p>
        </p:txBody>
      </p:sp>
    </p:spTree>
    <p:extLst>
      <p:ext uri="{BB962C8B-B14F-4D97-AF65-F5344CB8AC3E}">
        <p14:creationId xmlns:p14="http://schemas.microsoft.com/office/powerpoint/2010/main" val="19185742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E10D7E3-3458-44CD-BE27-30676D5FE3DE}"/>
              </a:ext>
            </a:extLst>
          </p:cNvPr>
          <p:cNvSpPr>
            <a:spLocks noGrp="1"/>
          </p:cNvSpPr>
          <p:nvPr>
            <p:ph idx="1"/>
          </p:nvPr>
        </p:nvSpPr>
        <p:spPr/>
        <p:txBody>
          <a:bodyPr/>
          <a:lstStyle/>
          <a:p>
            <a:pPr>
              <a:spcBef>
                <a:spcPct val="0"/>
              </a:spcBef>
            </a:pPr>
            <a:r>
              <a:rPr lang="en-US" altLang="en-US"/>
              <a:t>Giới thiệu lịch sử</a:t>
            </a:r>
          </a:p>
          <a:p>
            <a:pPr>
              <a:spcBef>
                <a:spcPct val="0"/>
              </a:spcBef>
            </a:pPr>
            <a:r>
              <a:rPr lang="vi-VN" altLang="en-US"/>
              <a:t>Các khái niệm căn bản</a:t>
            </a:r>
          </a:p>
          <a:p>
            <a:pPr>
              <a:spcBef>
                <a:spcPct val="0"/>
              </a:spcBef>
            </a:pPr>
            <a:r>
              <a:rPr lang="en-US" altLang="en-US"/>
              <a:t>Khai thác tài nguyên trên Internet</a:t>
            </a:r>
          </a:p>
          <a:p>
            <a:pPr>
              <a:spcBef>
                <a:spcPct val="0"/>
              </a:spcBef>
            </a:pPr>
            <a:endParaRPr lang="en-US" altLang="en-US"/>
          </a:p>
          <a:p>
            <a:endParaRPr lang="en-US"/>
          </a:p>
        </p:txBody>
      </p:sp>
      <p:sp>
        <p:nvSpPr>
          <p:cNvPr id="3" name="Title 2">
            <a:extLst>
              <a:ext uri="{FF2B5EF4-FFF2-40B4-BE49-F238E27FC236}">
                <a16:creationId xmlns:a16="http://schemas.microsoft.com/office/drawing/2014/main" id="{1A145FC8-9E4B-4A01-9D42-1100781F0BC3}"/>
              </a:ext>
            </a:extLst>
          </p:cNvPr>
          <p:cNvSpPr>
            <a:spLocks noGrp="1"/>
          </p:cNvSpPr>
          <p:nvPr>
            <p:ph type="title"/>
          </p:nvPr>
        </p:nvSpPr>
        <p:spPr/>
        <p:txBody>
          <a:bodyPr/>
          <a:lstStyle/>
          <a:p>
            <a:r>
              <a:rPr lang="en-US"/>
              <a:t>Nội dung</a:t>
            </a:r>
          </a:p>
        </p:txBody>
      </p:sp>
    </p:spTree>
    <p:extLst>
      <p:ext uri="{BB962C8B-B14F-4D97-AF65-F5344CB8AC3E}">
        <p14:creationId xmlns:p14="http://schemas.microsoft.com/office/powerpoint/2010/main" val="167437936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D8B52F9-6D89-4EFF-AD27-FEE4C96E590E}"/>
              </a:ext>
            </a:extLst>
          </p:cNvPr>
          <p:cNvSpPr>
            <a:spLocks noGrp="1"/>
          </p:cNvSpPr>
          <p:nvPr>
            <p:ph idx="1"/>
          </p:nvPr>
        </p:nvSpPr>
        <p:spPr/>
        <p:txBody>
          <a:bodyPr/>
          <a:lstStyle/>
          <a:p>
            <a:pPr>
              <a:spcBef>
                <a:spcPct val="0"/>
              </a:spcBef>
            </a:pPr>
            <a:r>
              <a:rPr lang="en-US" altLang="en-US"/>
              <a:t>Xác định yêu cầu của website</a:t>
            </a:r>
          </a:p>
          <a:p>
            <a:pPr>
              <a:spcBef>
                <a:spcPct val="0"/>
              </a:spcBef>
            </a:pPr>
            <a:r>
              <a:rPr lang="en-US" altLang="en-US"/>
              <a:t>Mua tên miền</a:t>
            </a:r>
          </a:p>
          <a:p>
            <a:pPr>
              <a:spcBef>
                <a:spcPct val="0"/>
              </a:spcBef>
            </a:pPr>
            <a:r>
              <a:rPr lang="en-US" altLang="en-US"/>
              <a:t>Thuê chỗ hosting</a:t>
            </a:r>
          </a:p>
          <a:p>
            <a:pPr>
              <a:spcBef>
                <a:spcPct val="0"/>
              </a:spcBef>
            </a:pPr>
            <a:r>
              <a:rPr lang="en-US" altLang="en-US"/>
              <a:t>Thiết kế website</a:t>
            </a:r>
          </a:p>
          <a:p>
            <a:pPr>
              <a:spcBef>
                <a:spcPct val="0"/>
              </a:spcBef>
            </a:pPr>
            <a:r>
              <a:rPr lang="en-US" altLang="en-US">
                <a:solidFill>
                  <a:schemeClr val="accent2"/>
                </a:solidFill>
              </a:rPr>
              <a:t>Đưa vào hoạt động</a:t>
            </a:r>
          </a:p>
          <a:p>
            <a:pPr>
              <a:spcBef>
                <a:spcPct val="0"/>
              </a:spcBef>
            </a:pPr>
            <a:r>
              <a:rPr lang="en-US" altLang="en-US">
                <a:solidFill>
                  <a:schemeClr val="accent2"/>
                </a:solidFill>
              </a:rPr>
              <a:t>Duy trì thông tin, bảo trì website</a:t>
            </a:r>
          </a:p>
        </p:txBody>
      </p:sp>
      <p:sp>
        <p:nvSpPr>
          <p:cNvPr id="3" name="Title 2">
            <a:extLst>
              <a:ext uri="{FF2B5EF4-FFF2-40B4-BE49-F238E27FC236}">
                <a16:creationId xmlns:a16="http://schemas.microsoft.com/office/drawing/2014/main" id="{1288A542-68BD-435C-AAA7-F6810A183A06}"/>
              </a:ext>
            </a:extLst>
          </p:cNvPr>
          <p:cNvSpPr>
            <a:spLocks noGrp="1"/>
          </p:cNvSpPr>
          <p:nvPr>
            <p:ph type="title"/>
          </p:nvPr>
        </p:nvSpPr>
        <p:spPr/>
        <p:txBody>
          <a:bodyPr/>
          <a:lstStyle/>
          <a:p>
            <a:r>
              <a:rPr lang="en-US"/>
              <a:t>Các bước thiết lập Website</a:t>
            </a:r>
          </a:p>
        </p:txBody>
      </p:sp>
    </p:spTree>
    <p:extLst>
      <p:ext uri="{BB962C8B-B14F-4D97-AF65-F5344CB8AC3E}">
        <p14:creationId xmlns:p14="http://schemas.microsoft.com/office/powerpoint/2010/main" val="130976036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47D789E-C61B-414F-B357-B5DF02BDA3A5}"/>
              </a:ext>
            </a:extLst>
          </p:cNvPr>
          <p:cNvSpPr>
            <a:spLocks noGrp="1"/>
          </p:cNvSpPr>
          <p:nvPr>
            <p:ph idx="1"/>
          </p:nvPr>
        </p:nvSpPr>
        <p:spPr/>
        <p:txBody>
          <a:bodyPr/>
          <a:lstStyle/>
          <a:p>
            <a:pPr>
              <a:lnSpc>
                <a:spcPts val="3838"/>
              </a:lnSpc>
              <a:spcBef>
                <a:spcPts val="600"/>
              </a:spcBef>
              <a:spcAft>
                <a:spcPts val="600"/>
              </a:spcAft>
            </a:pPr>
            <a:r>
              <a:rPr lang="en-US" altLang="en-US"/>
              <a:t>Website luôn phải được cập nhật thông tin để độc giả luôn cảm nhận được cái mới</a:t>
            </a:r>
          </a:p>
          <a:p>
            <a:pPr>
              <a:lnSpc>
                <a:spcPts val="3838"/>
              </a:lnSpc>
              <a:spcBef>
                <a:spcPts val="600"/>
              </a:spcBef>
              <a:spcAft>
                <a:spcPts val="600"/>
              </a:spcAft>
            </a:pPr>
            <a:r>
              <a:rPr lang="en-US" altLang="en-US"/>
              <a:t>Nếu thông tin nào mới được cập nhật nên có ký hiệu cho độc giả biết</a:t>
            </a:r>
          </a:p>
          <a:p>
            <a:pPr>
              <a:lnSpc>
                <a:spcPts val="3838"/>
              </a:lnSpc>
              <a:spcBef>
                <a:spcPts val="600"/>
              </a:spcBef>
              <a:spcAft>
                <a:spcPts val="600"/>
              </a:spcAft>
            </a:pPr>
            <a:r>
              <a:rPr lang="en-US" altLang="en-US"/>
              <a:t>Ghi thời gian cập nhật</a:t>
            </a:r>
          </a:p>
          <a:p>
            <a:pPr>
              <a:lnSpc>
                <a:spcPts val="3838"/>
              </a:lnSpc>
              <a:spcBef>
                <a:spcPts val="600"/>
              </a:spcBef>
              <a:spcAft>
                <a:spcPts val="600"/>
              </a:spcAft>
            </a:pPr>
            <a:r>
              <a:rPr lang="en-US" altLang="en-US"/>
              <a:t>Số người truy cập website</a:t>
            </a:r>
          </a:p>
          <a:p>
            <a:pPr>
              <a:lnSpc>
                <a:spcPts val="3838"/>
              </a:lnSpc>
              <a:spcBef>
                <a:spcPts val="600"/>
              </a:spcBef>
              <a:spcAft>
                <a:spcPts val="600"/>
              </a:spcAft>
            </a:pPr>
            <a:r>
              <a:rPr lang="en-US" altLang="en-US"/>
              <a:t>Nếu website phức tạp nên có trang hướng dẫn sử dụng</a:t>
            </a:r>
          </a:p>
          <a:p>
            <a:endParaRPr lang="en-US"/>
          </a:p>
        </p:txBody>
      </p:sp>
      <p:sp>
        <p:nvSpPr>
          <p:cNvPr id="3" name="Title 2">
            <a:extLst>
              <a:ext uri="{FF2B5EF4-FFF2-40B4-BE49-F238E27FC236}">
                <a16:creationId xmlns:a16="http://schemas.microsoft.com/office/drawing/2014/main" id="{2F4D3B38-51E3-4E2A-AA2A-355306A3ED61}"/>
              </a:ext>
            </a:extLst>
          </p:cNvPr>
          <p:cNvSpPr>
            <a:spLocks noGrp="1"/>
          </p:cNvSpPr>
          <p:nvPr>
            <p:ph type="title"/>
          </p:nvPr>
        </p:nvSpPr>
        <p:spPr/>
        <p:txBody>
          <a:bodyPr/>
          <a:lstStyle/>
          <a:p>
            <a:r>
              <a:rPr lang="en-US"/>
              <a:t>Quản lý thời gian</a:t>
            </a:r>
          </a:p>
        </p:txBody>
      </p:sp>
    </p:spTree>
    <p:extLst>
      <p:ext uri="{BB962C8B-B14F-4D97-AF65-F5344CB8AC3E}">
        <p14:creationId xmlns:p14="http://schemas.microsoft.com/office/powerpoint/2010/main" val="188217180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09800" y="1524000"/>
            <a:ext cx="8229600" cy="3048000"/>
          </a:xfrm>
        </p:spPr>
        <p:txBody>
          <a:bodyPr>
            <a:normAutofit/>
          </a:bodyPr>
          <a:lstStyle/>
          <a:p>
            <a:pPr algn="ctr">
              <a:lnSpc>
                <a:spcPct val="150000"/>
              </a:lnSpc>
            </a:pPr>
            <a:r>
              <a:rPr lang="en-US" sz="3200">
                <a:solidFill>
                  <a:srgbClr val="0070C0"/>
                </a:solidFill>
              </a:rPr>
              <a:t>CH</a:t>
            </a:r>
            <a:r>
              <a:rPr lang="vi-VN" sz="3200">
                <a:solidFill>
                  <a:srgbClr val="0070C0"/>
                </a:solidFill>
              </a:rPr>
              <a:t>Ư</a:t>
            </a:r>
            <a:r>
              <a:rPr lang="en-US" sz="3200">
                <a:solidFill>
                  <a:srgbClr val="0070C0"/>
                </a:solidFill>
              </a:rPr>
              <a:t>ƠNG 2: </a:t>
            </a:r>
            <a:br>
              <a:rPr lang="en-US" sz="3200">
                <a:solidFill>
                  <a:srgbClr val="0070C0"/>
                </a:solidFill>
              </a:rPr>
            </a:br>
            <a:r>
              <a:rPr lang="en-US" sz="3200">
                <a:solidFill>
                  <a:srgbClr val="0070C0"/>
                </a:solidFill>
              </a:rPr>
              <a:t>HTML – CSS - JAVASCRIPT</a:t>
            </a:r>
          </a:p>
        </p:txBody>
      </p:sp>
    </p:spTree>
    <p:extLst>
      <p:ext uri="{BB962C8B-B14F-4D97-AF65-F5344CB8AC3E}">
        <p14:creationId xmlns:p14="http://schemas.microsoft.com/office/powerpoint/2010/main" val="142162911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D8B52F9-6D89-4EFF-AD27-FEE4C96E590E}"/>
              </a:ext>
            </a:extLst>
          </p:cNvPr>
          <p:cNvSpPr>
            <a:spLocks noGrp="1"/>
          </p:cNvSpPr>
          <p:nvPr>
            <p:ph idx="1"/>
          </p:nvPr>
        </p:nvSpPr>
        <p:spPr/>
        <p:txBody>
          <a:bodyPr/>
          <a:lstStyle/>
          <a:p>
            <a:pPr marL="0" indent="0">
              <a:lnSpc>
                <a:spcPct val="130000"/>
              </a:lnSpc>
              <a:spcBef>
                <a:spcPct val="30000"/>
              </a:spcBef>
              <a:buNone/>
            </a:pPr>
            <a:r>
              <a:rPr lang="en-US" altLang="en-US" b="1" dirty="0"/>
              <a:t>HTML </a:t>
            </a:r>
            <a:r>
              <a:rPr lang="en-US" altLang="en-US" b="1" dirty="0" err="1"/>
              <a:t>là</a:t>
            </a:r>
            <a:r>
              <a:rPr lang="en-US" altLang="en-US" b="1" dirty="0"/>
              <a:t> </a:t>
            </a:r>
            <a:r>
              <a:rPr lang="en-US" altLang="en-US" b="1" dirty="0" err="1"/>
              <a:t>gì</a:t>
            </a:r>
            <a:r>
              <a:rPr lang="en-US" altLang="en-US" b="1" dirty="0"/>
              <a:t>?</a:t>
            </a:r>
          </a:p>
          <a:p>
            <a:pPr marL="0" indent="0">
              <a:lnSpc>
                <a:spcPct val="130000"/>
              </a:lnSpc>
              <a:spcBef>
                <a:spcPct val="30000"/>
              </a:spcBef>
              <a:buNone/>
            </a:pPr>
            <a:r>
              <a:rPr lang="en-US" altLang="en-US" b="1" dirty="0">
                <a:solidFill>
                  <a:schemeClr val="tx2"/>
                </a:solidFill>
              </a:rPr>
              <a:t>	</a:t>
            </a:r>
            <a:r>
              <a:rPr lang="en-US" altLang="en-US" dirty="0" err="1">
                <a:solidFill>
                  <a:schemeClr val="tx2"/>
                </a:solidFill>
              </a:rPr>
              <a:t>H</a:t>
            </a:r>
            <a:r>
              <a:rPr lang="en-US" altLang="en-US" dirty="0" err="1"/>
              <a:t>yper</a:t>
            </a:r>
            <a:r>
              <a:rPr lang="en-US" altLang="en-US" dirty="0" err="1">
                <a:solidFill>
                  <a:schemeClr val="tx2"/>
                </a:solidFill>
              </a:rPr>
              <a:t>T</a:t>
            </a:r>
            <a:r>
              <a:rPr lang="en-US" altLang="en-US" dirty="0" err="1"/>
              <a:t>ext</a:t>
            </a:r>
            <a:r>
              <a:rPr lang="en-US" altLang="en-US" dirty="0"/>
              <a:t> </a:t>
            </a:r>
            <a:r>
              <a:rPr lang="en-US" altLang="en-US" dirty="0">
                <a:solidFill>
                  <a:schemeClr val="tx2"/>
                </a:solidFill>
              </a:rPr>
              <a:t>M</a:t>
            </a:r>
            <a:r>
              <a:rPr lang="en-US" altLang="en-US" dirty="0"/>
              <a:t>arkup </a:t>
            </a:r>
            <a:r>
              <a:rPr lang="en-US" altLang="en-US" dirty="0">
                <a:solidFill>
                  <a:schemeClr val="tx2"/>
                </a:solidFill>
              </a:rPr>
              <a:t>L</a:t>
            </a:r>
            <a:r>
              <a:rPr lang="en-US" altLang="en-US" dirty="0"/>
              <a:t>anguage (HTML) – </a:t>
            </a:r>
            <a:r>
              <a:rPr lang="en-US" altLang="en-US" dirty="0" err="1"/>
              <a:t>Ngôn</a:t>
            </a:r>
            <a:r>
              <a:rPr lang="en-US" altLang="en-US" dirty="0"/>
              <a:t> </a:t>
            </a:r>
            <a:r>
              <a:rPr lang="en-US" altLang="en-US" dirty="0" err="1"/>
              <a:t>ngữ</a:t>
            </a:r>
            <a:r>
              <a:rPr lang="en-US" altLang="en-US" dirty="0"/>
              <a:t> </a:t>
            </a:r>
            <a:r>
              <a:rPr lang="en-US" altLang="en-US" dirty="0" err="1"/>
              <a:t>đánh</a:t>
            </a:r>
            <a:r>
              <a:rPr lang="en-US" altLang="en-US" dirty="0"/>
              <a:t> </a:t>
            </a:r>
            <a:r>
              <a:rPr lang="en-US" altLang="en-US" dirty="0" err="1"/>
              <a:t>dấu</a:t>
            </a:r>
            <a:r>
              <a:rPr lang="en-US" altLang="en-US" dirty="0"/>
              <a:t> </a:t>
            </a:r>
            <a:r>
              <a:rPr lang="en-US" altLang="en-US" dirty="0" err="1"/>
              <a:t>siêu</a:t>
            </a:r>
            <a:r>
              <a:rPr lang="en-US" altLang="en-US" dirty="0"/>
              <a:t> </a:t>
            </a:r>
            <a:r>
              <a:rPr lang="en-US" altLang="en-US" dirty="0" err="1"/>
              <a:t>văn</a:t>
            </a:r>
            <a:r>
              <a:rPr lang="en-US" altLang="en-US" dirty="0"/>
              <a:t> </a:t>
            </a:r>
            <a:r>
              <a:rPr lang="en-US" altLang="en-US" dirty="0" err="1"/>
              <a:t>bản</a:t>
            </a:r>
            <a:r>
              <a:rPr lang="en-US" altLang="en-US" dirty="0"/>
              <a:t>. Bao </a:t>
            </a:r>
            <a:r>
              <a:rPr lang="en-US" altLang="en-US" dirty="0" err="1"/>
              <a:t>gồm</a:t>
            </a:r>
            <a:r>
              <a:rPr lang="en-US" altLang="en-US" dirty="0"/>
              <a:t> </a:t>
            </a:r>
            <a:r>
              <a:rPr lang="en-US" altLang="en-US" dirty="0" err="1"/>
              <a:t>các</a:t>
            </a:r>
            <a:r>
              <a:rPr lang="en-US" altLang="en-US" dirty="0"/>
              <a:t> </a:t>
            </a:r>
            <a:r>
              <a:rPr lang="en-US" altLang="en-US" dirty="0" err="1"/>
              <a:t>đoạn</a:t>
            </a:r>
            <a:r>
              <a:rPr lang="en-US" altLang="en-US" dirty="0"/>
              <a:t> </a:t>
            </a:r>
            <a:r>
              <a:rPr lang="en-US" altLang="en-US" dirty="0" err="1"/>
              <a:t>mã</a:t>
            </a:r>
            <a:r>
              <a:rPr lang="en-US" altLang="en-US" dirty="0"/>
              <a:t> </a:t>
            </a:r>
            <a:r>
              <a:rPr lang="en-US" altLang="en-US" dirty="0" err="1"/>
              <a:t>chuẩn</a:t>
            </a:r>
            <a:r>
              <a:rPr lang="en-US" altLang="en-US" dirty="0"/>
              <a:t> </a:t>
            </a:r>
            <a:r>
              <a:rPr lang="en-US" altLang="en-US" dirty="0" err="1"/>
              <a:t>với</a:t>
            </a:r>
            <a:r>
              <a:rPr lang="en-US" altLang="en-US" dirty="0"/>
              <a:t> </a:t>
            </a:r>
            <a:r>
              <a:rPr lang="en-US" altLang="en-US" dirty="0" err="1"/>
              <a:t>các</a:t>
            </a:r>
            <a:r>
              <a:rPr lang="en-US" altLang="en-US" dirty="0"/>
              <a:t> </a:t>
            </a:r>
            <a:r>
              <a:rPr lang="en-US" altLang="en-US" dirty="0" err="1"/>
              <a:t>quy</a:t>
            </a:r>
            <a:r>
              <a:rPr lang="en-US" altLang="en-US" dirty="0"/>
              <a:t> </a:t>
            </a:r>
            <a:r>
              <a:rPr lang="en-US" altLang="en-US" dirty="0" err="1"/>
              <a:t>ước</a:t>
            </a:r>
            <a:r>
              <a:rPr lang="en-US" altLang="en-US" dirty="0"/>
              <a:t> </a:t>
            </a:r>
            <a:r>
              <a:rPr lang="en-US" altLang="en-US" dirty="0" err="1"/>
              <a:t>được</a:t>
            </a:r>
            <a:r>
              <a:rPr lang="en-US" altLang="en-US" dirty="0"/>
              <a:t> </a:t>
            </a:r>
            <a:r>
              <a:rPr lang="en-US" altLang="en-US" dirty="0" err="1"/>
              <a:t>thiết</a:t>
            </a:r>
            <a:r>
              <a:rPr lang="en-US" altLang="en-US" dirty="0"/>
              <a:t> </a:t>
            </a:r>
            <a:r>
              <a:rPr lang="en-US" altLang="en-US" dirty="0" err="1"/>
              <a:t>kế</a:t>
            </a:r>
            <a:r>
              <a:rPr lang="en-US" altLang="en-US" dirty="0"/>
              <a:t> </a:t>
            </a:r>
            <a:r>
              <a:rPr lang="en-US" altLang="en-US" dirty="0" err="1"/>
              <a:t>để</a:t>
            </a:r>
            <a:r>
              <a:rPr lang="en-US" altLang="en-US" dirty="0"/>
              <a:t> </a:t>
            </a:r>
            <a:r>
              <a:rPr lang="en-US" altLang="en-US" dirty="0" err="1"/>
              <a:t>tạo</a:t>
            </a:r>
            <a:r>
              <a:rPr lang="en-US" altLang="en-US" dirty="0"/>
              <a:t> </a:t>
            </a:r>
            <a:r>
              <a:rPr lang="en-US" altLang="en-US" dirty="0" err="1"/>
              <a:t>các</a:t>
            </a:r>
            <a:r>
              <a:rPr lang="en-US" altLang="en-US" dirty="0"/>
              <a:t> </a:t>
            </a:r>
            <a:r>
              <a:rPr lang="en-US" altLang="en-US" dirty="0" err="1"/>
              <a:t>trang</a:t>
            </a:r>
            <a:r>
              <a:rPr lang="en-US" altLang="en-US" dirty="0"/>
              <a:t> Web </a:t>
            </a:r>
            <a:r>
              <a:rPr lang="en-US" altLang="en-US" dirty="0" err="1"/>
              <a:t>và</a:t>
            </a:r>
            <a:r>
              <a:rPr lang="en-US" altLang="en-US" dirty="0"/>
              <a:t> </a:t>
            </a:r>
            <a:r>
              <a:rPr lang="en-US" altLang="en-US" dirty="0" err="1"/>
              <a:t>được</a:t>
            </a:r>
            <a:r>
              <a:rPr lang="en-US" altLang="en-US" dirty="0"/>
              <a:t> </a:t>
            </a:r>
            <a:r>
              <a:rPr lang="en-US" altLang="en-US" dirty="0" err="1"/>
              <a:t>hiển</a:t>
            </a:r>
            <a:r>
              <a:rPr lang="en-US" altLang="en-US" dirty="0"/>
              <a:t> </a:t>
            </a:r>
            <a:r>
              <a:rPr lang="en-US" altLang="en-US" dirty="0" err="1"/>
              <a:t>thị</a:t>
            </a:r>
            <a:r>
              <a:rPr lang="en-US" altLang="en-US" dirty="0"/>
              <a:t> </a:t>
            </a:r>
            <a:r>
              <a:rPr lang="en-US" altLang="en-US" dirty="0" err="1"/>
              <a:t>bởi</a:t>
            </a:r>
            <a:r>
              <a:rPr lang="en-US" altLang="en-US" dirty="0"/>
              <a:t> </a:t>
            </a:r>
            <a:r>
              <a:rPr lang="en-US" altLang="en-US" dirty="0" err="1"/>
              <a:t>các</a:t>
            </a:r>
            <a:r>
              <a:rPr lang="en-US" altLang="en-US" dirty="0"/>
              <a:t> </a:t>
            </a:r>
            <a:r>
              <a:rPr lang="en-US" altLang="en-US" dirty="0" err="1"/>
              <a:t>trình</a:t>
            </a:r>
            <a:r>
              <a:rPr lang="en-US" altLang="en-US" dirty="0"/>
              <a:t> </a:t>
            </a:r>
            <a:r>
              <a:rPr lang="en-US" altLang="en-US" dirty="0" err="1"/>
              <a:t>duyệt</a:t>
            </a:r>
            <a:r>
              <a:rPr lang="en-US" altLang="en-US" dirty="0"/>
              <a:t> Web.</a:t>
            </a:r>
          </a:p>
          <a:p>
            <a:endParaRPr lang="en-US" dirty="0"/>
          </a:p>
        </p:txBody>
      </p:sp>
      <p:sp>
        <p:nvSpPr>
          <p:cNvPr id="3" name="Title 2">
            <a:extLst>
              <a:ext uri="{FF2B5EF4-FFF2-40B4-BE49-F238E27FC236}">
                <a16:creationId xmlns:a16="http://schemas.microsoft.com/office/drawing/2014/main" id="{1288A542-68BD-435C-AAA7-F6810A183A06}"/>
              </a:ext>
            </a:extLst>
          </p:cNvPr>
          <p:cNvSpPr>
            <a:spLocks noGrp="1"/>
          </p:cNvSpPr>
          <p:nvPr>
            <p:ph type="title"/>
          </p:nvPr>
        </p:nvSpPr>
        <p:spPr/>
        <p:txBody>
          <a:bodyPr/>
          <a:lstStyle/>
          <a:p>
            <a:r>
              <a:rPr lang="en-US" altLang="en-US" sz="3600"/>
              <a:t>Thiết kế web với HTML</a:t>
            </a:r>
            <a:endParaRPr lang="en-US"/>
          </a:p>
        </p:txBody>
      </p:sp>
    </p:spTree>
    <p:extLst>
      <p:ext uri="{BB962C8B-B14F-4D97-AF65-F5344CB8AC3E}">
        <p14:creationId xmlns:p14="http://schemas.microsoft.com/office/powerpoint/2010/main" val="351912011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47D789E-C61B-414F-B357-B5DF02BDA3A5}"/>
              </a:ext>
            </a:extLst>
          </p:cNvPr>
          <p:cNvSpPr>
            <a:spLocks noGrp="1"/>
          </p:cNvSpPr>
          <p:nvPr>
            <p:ph idx="1"/>
          </p:nvPr>
        </p:nvSpPr>
        <p:spPr/>
        <p:txBody>
          <a:bodyPr/>
          <a:lstStyle/>
          <a:p>
            <a:pPr marL="0" indent="0">
              <a:lnSpc>
                <a:spcPct val="125000"/>
              </a:lnSpc>
              <a:spcBef>
                <a:spcPct val="30000"/>
              </a:spcBef>
              <a:buClr>
                <a:schemeClr val="tx1"/>
              </a:buClr>
              <a:buNone/>
            </a:pPr>
            <a:r>
              <a:rPr lang="en-US" altLang="en-US" b="1"/>
              <a:t>Những ứng dụng của HTML </a:t>
            </a:r>
          </a:p>
          <a:p>
            <a:pPr marL="990600" lvl="1" indent="-533400">
              <a:lnSpc>
                <a:spcPct val="125000"/>
              </a:lnSpc>
              <a:spcBef>
                <a:spcPct val="30000"/>
              </a:spcBef>
            </a:pPr>
            <a:r>
              <a:rPr lang="en-US" altLang="en-US"/>
              <a:t>HTML là nền tảng của World Wide Web, một dịch vụ toàn cầu của Internet.</a:t>
            </a:r>
          </a:p>
          <a:p>
            <a:pPr marL="990600" lvl="1" indent="-533400">
              <a:lnSpc>
                <a:spcPct val="125000"/>
              </a:lnSpc>
              <a:spcBef>
                <a:spcPct val="30000"/>
              </a:spcBef>
            </a:pPr>
            <a:r>
              <a:rPr lang="en-US" altLang="en-US"/>
              <a:t>HTML để thiết kế Web trên mạng Internet, tạo tài liệu, gửi cáo thị... cho các công ty, cá nhân.</a:t>
            </a:r>
            <a:endParaRPr lang="en-US"/>
          </a:p>
        </p:txBody>
      </p:sp>
      <p:sp>
        <p:nvSpPr>
          <p:cNvPr id="3" name="Title 2">
            <a:extLst>
              <a:ext uri="{FF2B5EF4-FFF2-40B4-BE49-F238E27FC236}">
                <a16:creationId xmlns:a16="http://schemas.microsoft.com/office/drawing/2014/main" id="{2F4D3B38-51E3-4E2A-AA2A-355306A3ED61}"/>
              </a:ext>
            </a:extLst>
          </p:cNvPr>
          <p:cNvSpPr>
            <a:spLocks noGrp="1"/>
          </p:cNvSpPr>
          <p:nvPr>
            <p:ph type="title"/>
          </p:nvPr>
        </p:nvSpPr>
        <p:spPr/>
        <p:txBody>
          <a:bodyPr/>
          <a:lstStyle/>
          <a:p>
            <a:r>
              <a:rPr lang="en-US" altLang="en-US" sz="3600"/>
              <a:t>Thiết kế web với HTML</a:t>
            </a:r>
            <a:endParaRPr lang="en-US"/>
          </a:p>
        </p:txBody>
      </p:sp>
    </p:spTree>
    <p:extLst>
      <p:ext uri="{BB962C8B-B14F-4D97-AF65-F5344CB8AC3E}">
        <p14:creationId xmlns:p14="http://schemas.microsoft.com/office/powerpoint/2010/main" val="5474388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47D789E-C61B-414F-B357-B5DF02BDA3A5}"/>
              </a:ext>
            </a:extLst>
          </p:cNvPr>
          <p:cNvSpPr>
            <a:spLocks noGrp="1"/>
          </p:cNvSpPr>
          <p:nvPr>
            <p:ph idx="1"/>
          </p:nvPr>
        </p:nvSpPr>
        <p:spPr/>
        <p:txBody>
          <a:bodyPr/>
          <a:lstStyle/>
          <a:p>
            <a:r>
              <a:rPr lang="en-US" altLang="en-US"/>
              <a:t>Trình soạn thảo trong quá trình học</a:t>
            </a:r>
          </a:p>
          <a:p>
            <a:pPr marL="990600" lvl="1" indent="-533400">
              <a:spcBef>
                <a:spcPct val="30000"/>
              </a:spcBef>
            </a:pPr>
            <a:r>
              <a:rPr lang="en-US" altLang="en-US"/>
              <a:t>Sử dụng trình soạn thảo NotePad có sẵn trong Windows.</a:t>
            </a:r>
          </a:p>
          <a:p>
            <a:pPr marL="990600" lvl="1" indent="-533400">
              <a:spcBef>
                <a:spcPct val="30000"/>
              </a:spcBef>
              <a:buNone/>
            </a:pPr>
            <a:r>
              <a:rPr lang="en-US" altLang="en-US">
                <a:solidFill>
                  <a:schemeClr val="folHlink"/>
                </a:solidFill>
              </a:rPr>
              <a:t>Start\Programs\Accessories\NotePad</a:t>
            </a:r>
          </a:p>
          <a:p>
            <a:pPr marL="990600" lvl="1" indent="-533400">
              <a:spcBef>
                <a:spcPct val="30000"/>
              </a:spcBef>
            </a:pPr>
            <a:r>
              <a:rPr lang="en-US" altLang="en-US"/>
              <a:t>Hoặc một trình soạn thảo bất kỳ trong windows.</a:t>
            </a:r>
          </a:p>
          <a:p>
            <a:pPr marL="990600" lvl="1" indent="-533400">
              <a:spcBef>
                <a:spcPct val="30000"/>
              </a:spcBef>
            </a:pPr>
            <a:r>
              <a:rPr lang="en-US" altLang="en-US"/>
              <a:t>FrontPage, DreamWare, NotePad++, PHP Designed,…</a:t>
            </a:r>
            <a:endParaRPr lang="en-US"/>
          </a:p>
        </p:txBody>
      </p:sp>
      <p:sp>
        <p:nvSpPr>
          <p:cNvPr id="3" name="Title 2">
            <a:extLst>
              <a:ext uri="{FF2B5EF4-FFF2-40B4-BE49-F238E27FC236}">
                <a16:creationId xmlns:a16="http://schemas.microsoft.com/office/drawing/2014/main" id="{2F4D3B38-51E3-4E2A-AA2A-355306A3ED61}"/>
              </a:ext>
            </a:extLst>
          </p:cNvPr>
          <p:cNvSpPr>
            <a:spLocks noGrp="1"/>
          </p:cNvSpPr>
          <p:nvPr>
            <p:ph type="title"/>
          </p:nvPr>
        </p:nvSpPr>
        <p:spPr/>
        <p:txBody>
          <a:bodyPr/>
          <a:lstStyle/>
          <a:p>
            <a:r>
              <a:rPr lang="en-US" altLang="en-US" sz="3600"/>
              <a:t>Thiết kế web với HTML</a:t>
            </a:r>
            <a:endParaRPr lang="en-US"/>
          </a:p>
        </p:txBody>
      </p:sp>
    </p:spTree>
    <p:extLst>
      <p:ext uri="{BB962C8B-B14F-4D97-AF65-F5344CB8AC3E}">
        <p14:creationId xmlns:p14="http://schemas.microsoft.com/office/powerpoint/2010/main" val="109049652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D8B52F9-6D89-4EFF-AD27-FEE4C96E590E}"/>
              </a:ext>
            </a:extLst>
          </p:cNvPr>
          <p:cNvSpPr>
            <a:spLocks noGrp="1"/>
          </p:cNvSpPr>
          <p:nvPr>
            <p:ph idx="1"/>
          </p:nvPr>
        </p:nvSpPr>
        <p:spPr/>
        <p:txBody>
          <a:bodyPr/>
          <a:lstStyle/>
          <a:p>
            <a:r>
              <a:rPr lang="en-US" altLang="en-US"/>
              <a:t>Những vấn đề cần quan tâm khi thiết kế Web</a:t>
            </a:r>
          </a:p>
          <a:p>
            <a:pPr marL="990600" lvl="1" indent="-533400">
              <a:spcBef>
                <a:spcPct val="35000"/>
              </a:spcBef>
            </a:pPr>
            <a:r>
              <a:rPr lang="en-US" altLang="en-US"/>
              <a:t>Tổ chức tài liệu: tựa đề, tiêu đề, đoạn văn, đường kẻ ngang, danh sách, bảng.</a:t>
            </a:r>
          </a:p>
          <a:p>
            <a:pPr marL="990600" lvl="1" indent="-533400">
              <a:spcBef>
                <a:spcPct val="35000"/>
              </a:spcBef>
            </a:pPr>
            <a:r>
              <a:rPr lang="en-US" altLang="en-US"/>
              <a:t>Thu ngắn văn bản.</a:t>
            </a:r>
          </a:p>
          <a:p>
            <a:pPr marL="990600" lvl="1" indent="-533400">
              <a:spcBef>
                <a:spcPct val="35000"/>
              </a:spcBef>
            </a:pPr>
            <a:r>
              <a:rPr lang="en-US" altLang="en-US"/>
              <a:t>Bố trí hình ảnh nhỏ gọn, hợp lý.</a:t>
            </a:r>
          </a:p>
          <a:p>
            <a:endParaRPr lang="en-US"/>
          </a:p>
        </p:txBody>
      </p:sp>
      <p:sp>
        <p:nvSpPr>
          <p:cNvPr id="3" name="Title 2">
            <a:extLst>
              <a:ext uri="{FF2B5EF4-FFF2-40B4-BE49-F238E27FC236}">
                <a16:creationId xmlns:a16="http://schemas.microsoft.com/office/drawing/2014/main" id="{1288A542-68BD-435C-AAA7-F6810A183A06}"/>
              </a:ext>
            </a:extLst>
          </p:cNvPr>
          <p:cNvSpPr>
            <a:spLocks noGrp="1"/>
          </p:cNvSpPr>
          <p:nvPr>
            <p:ph type="title"/>
          </p:nvPr>
        </p:nvSpPr>
        <p:spPr/>
        <p:txBody>
          <a:bodyPr/>
          <a:lstStyle/>
          <a:p>
            <a:r>
              <a:rPr lang="en-US" altLang="en-US" sz="3200"/>
              <a:t>Thiết kế web với HTML</a:t>
            </a:r>
            <a:endParaRPr lang="en-US"/>
          </a:p>
        </p:txBody>
      </p:sp>
    </p:spTree>
    <p:extLst>
      <p:ext uri="{BB962C8B-B14F-4D97-AF65-F5344CB8AC3E}">
        <p14:creationId xmlns:p14="http://schemas.microsoft.com/office/powerpoint/2010/main" val="403451516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47D789E-C61B-414F-B357-B5DF02BDA3A5}"/>
              </a:ext>
            </a:extLst>
          </p:cNvPr>
          <p:cNvSpPr>
            <a:spLocks noGrp="1"/>
          </p:cNvSpPr>
          <p:nvPr>
            <p:ph idx="1"/>
          </p:nvPr>
        </p:nvSpPr>
        <p:spPr/>
        <p:txBody>
          <a:bodyPr/>
          <a:lstStyle/>
          <a:p>
            <a:pPr marL="109728" indent="0">
              <a:spcBef>
                <a:spcPts val="0"/>
              </a:spcBef>
              <a:buNone/>
            </a:pPr>
            <a:r>
              <a:rPr lang="en-US" sz="2400" b="1" dirty="0"/>
              <a:t>1. </a:t>
            </a:r>
            <a:r>
              <a:rPr lang="en-US" sz="2400" b="1" dirty="0" err="1"/>
              <a:t>Tạo</a:t>
            </a:r>
            <a:r>
              <a:rPr lang="en-US" sz="2400" b="1" dirty="0"/>
              <a:t> </a:t>
            </a:r>
            <a:r>
              <a:rPr lang="en-US" sz="2400" b="1" dirty="0" err="1"/>
              <a:t>ch</a:t>
            </a:r>
            <a:r>
              <a:rPr lang="vi-VN" sz="2400" b="1" dirty="0"/>
              <a:t>ư</a:t>
            </a:r>
            <a:r>
              <a:rPr lang="en-US" sz="2400" b="1" dirty="0" err="1"/>
              <a:t>ơng</a:t>
            </a:r>
            <a:r>
              <a:rPr lang="en-US" sz="2400" b="1" dirty="0"/>
              <a:t> </a:t>
            </a:r>
            <a:r>
              <a:rPr lang="en-US" sz="2400" b="1" dirty="0" err="1"/>
              <a:t>trình</a:t>
            </a:r>
            <a:r>
              <a:rPr lang="en-US" sz="2400" b="1" dirty="0"/>
              <a:t> </a:t>
            </a:r>
            <a:r>
              <a:rPr lang="en-US" sz="2400" b="1" dirty="0" err="1"/>
              <a:t>đầu</a:t>
            </a:r>
            <a:r>
              <a:rPr lang="en-US" sz="2400" b="1" dirty="0"/>
              <a:t> </a:t>
            </a:r>
            <a:r>
              <a:rPr lang="en-US" sz="2400" b="1" dirty="0" err="1"/>
              <a:t>tiên</a:t>
            </a:r>
            <a:endParaRPr lang="en-US" sz="1800" b="1" dirty="0"/>
          </a:p>
          <a:p>
            <a:pPr marL="109728" indent="0">
              <a:spcBef>
                <a:spcPts val="0"/>
              </a:spcBef>
              <a:buNone/>
            </a:pPr>
            <a:r>
              <a:rPr lang="de-DE" altLang="en-US" sz="2000" b="1" dirty="0"/>
              <a:t>1.1 Tạo một trang Web mới.</a:t>
            </a:r>
          </a:p>
          <a:p>
            <a:pPr marL="109728" indent="0">
              <a:spcBef>
                <a:spcPts val="0"/>
              </a:spcBef>
              <a:buNone/>
            </a:pPr>
            <a:r>
              <a:rPr lang="de-DE" altLang="en-US" sz="2000" dirty="0"/>
              <a:t>	- Mở môi trường mà bạn muốn soạn thảo tài liệu HTML..</a:t>
            </a:r>
            <a:endParaRPr lang="en-US" altLang="en-US" sz="2000" dirty="0"/>
          </a:p>
          <a:p>
            <a:pPr marL="109728" indent="0">
              <a:spcBef>
                <a:spcPts val="0"/>
              </a:spcBef>
              <a:buNone/>
            </a:pPr>
            <a:r>
              <a:rPr lang="en-US" altLang="en-US" sz="2000" dirty="0"/>
              <a:t>	- </a:t>
            </a:r>
            <a:r>
              <a:rPr lang="en-US" altLang="en-US" sz="2000" dirty="0" err="1"/>
              <a:t>Sử</a:t>
            </a:r>
            <a:r>
              <a:rPr lang="en-US" altLang="en-US" sz="2000" dirty="0"/>
              <a:t> </a:t>
            </a:r>
            <a:r>
              <a:rPr lang="en-US" altLang="en-US" sz="2000" dirty="0" err="1"/>
              <a:t>dụng</a:t>
            </a:r>
            <a:r>
              <a:rPr lang="en-US" altLang="en-US" sz="2000" dirty="0"/>
              <a:t> </a:t>
            </a:r>
            <a:r>
              <a:rPr lang="en-US" altLang="en-US" sz="2000" dirty="0" err="1"/>
              <a:t>chương</a:t>
            </a:r>
            <a:r>
              <a:rPr lang="en-US" altLang="en-US" sz="2000" dirty="0"/>
              <a:t> </a:t>
            </a:r>
            <a:r>
              <a:rPr lang="en-US" altLang="en-US" sz="2000" dirty="0" err="1"/>
              <a:t>trình</a:t>
            </a:r>
            <a:r>
              <a:rPr lang="en-US" altLang="en-US" sz="2000" dirty="0"/>
              <a:t> </a:t>
            </a:r>
            <a:r>
              <a:rPr lang="en-US" altLang="en-US" sz="2000" dirty="0" err="1"/>
              <a:t>soạn</a:t>
            </a:r>
            <a:r>
              <a:rPr lang="en-US" altLang="en-US" sz="2000" dirty="0"/>
              <a:t> </a:t>
            </a:r>
            <a:r>
              <a:rPr lang="en-US" altLang="en-US" sz="2000" dirty="0" err="1"/>
              <a:t>thảo</a:t>
            </a:r>
            <a:r>
              <a:rPr lang="en-US" altLang="en-US" sz="2000" dirty="0"/>
              <a:t> </a:t>
            </a:r>
            <a:r>
              <a:rPr lang="en-US" altLang="en-US" sz="2000" dirty="0" err="1"/>
              <a:t>NotePad</a:t>
            </a:r>
            <a:r>
              <a:rPr lang="en-US" altLang="en-US" sz="2000" dirty="0"/>
              <a:t>: Start -&gt; Program -&gt; Accessories -&gt; </a:t>
            </a:r>
            <a:r>
              <a:rPr lang="en-US" altLang="en-US" sz="2000" dirty="0" err="1"/>
              <a:t>NotePad</a:t>
            </a:r>
            <a:r>
              <a:rPr lang="en-US" altLang="en-US" sz="2000" dirty="0"/>
              <a:t>.</a:t>
            </a:r>
          </a:p>
          <a:p>
            <a:pPr marL="109728" indent="0">
              <a:spcBef>
                <a:spcPts val="0"/>
              </a:spcBef>
              <a:buNone/>
            </a:pPr>
            <a:r>
              <a:rPr lang="en-US" altLang="en-US" sz="2000" b="1" i="1" u="sng" dirty="0" err="1"/>
              <a:t>Chú</a:t>
            </a:r>
            <a:r>
              <a:rPr lang="en-US" altLang="en-US" sz="2000" b="1" i="1" u="sng" dirty="0"/>
              <a:t> ý</a:t>
            </a:r>
            <a:r>
              <a:rPr lang="en-US" altLang="en-US" sz="2000" i="1" u="sng" dirty="0"/>
              <a:t>:</a:t>
            </a:r>
          </a:p>
          <a:p>
            <a:pPr marL="109728" indent="0">
              <a:spcBef>
                <a:spcPts val="0"/>
              </a:spcBef>
              <a:buNone/>
            </a:pPr>
            <a:r>
              <a:rPr lang="en-US" altLang="en-US" sz="2000" i="1" dirty="0"/>
              <a:t>	</a:t>
            </a:r>
            <a:r>
              <a:rPr lang="en-US" altLang="en-US" sz="1800" i="1" dirty="0"/>
              <a:t>+ </a:t>
            </a:r>
            <a:r>
              <a:rPr lang="en-US" altLang="en-US" sz="1800" i="1" dirty="0" err="1"/>
              <a:t>Khi</a:t>
            </a:r>
            <a:r>
              <a:rPr lang="en-US" altLang="en-US" sz="1800" i="1" dirty="0"/>
              <a:t> </a:t>
            </a:r>
            <a:r>
              <a:rPr lang="en-US" altLang="en-US" sz="1800" i="1" dirty="0" err="1"/>
              <a:t>ghi</a:t>
            </a:r>
            <a:r>
              <a:rPr lang="en-US" altLang="en-US" sz="1800" i="1" dirty="0"/>
              <a:t> </a:t>
            </a:r>
            <a:r>
              <a:rPr lang="en-US" altLang="en-US" sz="1800" i="1" dirty="0" err="1"/>
              <a:t>tài</a:t>
            </a:r>
            <a:r>
              <a:rPr lang="en-US" altLang="en-US" sz="1800" i="1" dirty="0"/>
              <a:t> </a:t>
            </a:r>
            <a:r>
              <a:rPr lang="en-US" altLang="en-US" sz="1800" i="1" dirty="0" err="1"/>
              <a:t>liệu</a:t>
            </a:r>
            <a:r>
              <a:rPr lang="en-US" altLang="en-US" sz="1800" i="1" dirty="0"/>
              <a:t> HTML </a:t>
            </a:r>
            <a:r>
              <a:rPr lang="en-US" altLang="en-US" sz="1800" i="1" dirty="0" err="1"/>
              <a:t>vào</a:t>
            </a:r>
            <a:r>
              <a:rPr lang="en-US" altLang="en-US" sz="1800" i="1" dirty="0"/>
              <a:t> ổ </a:t>
            </a:r>
            <a:r>
              <a:rPr lang="en-US" altLang="en-US" sz="1800" i="1" dirty="0" err="1"/>
              <a:t>đĩa</a:t>
            </a:r>
            <a:r>
              <a:rPr lang="en-US" altLang="en-US" sz="1800" i="1" dirty="0"/>
              <a:t> </a:t>
            </a:r>
            <a:r>
              <a:rPr lang="en-US" altLang="en-US" sz="1800" i="1" dirty="0" err="1"/>
              <a:t>nhớ</a:t>
            </a:r>
            <a:r>
              <a:rPr lang="en-US" altLang="en-US" sz="1800" i="1" dirty="0"/>
              <a:t> </a:t>
            </a:r>
            <a:r>
              <a:rPr lang="en-US" altLang="en-US" sz="1800" i="1" dirty="0" err="1"/>
              <a:t>ghi</a:t>
            </a:r>
            <a:r>
              <a:rPr lang="en-US" altLang="en-US" sz="1800" i="1" dirty="0"/>
              <a:t> </a:t>
            </a:r>
            <a:r>
              <a:rPr lang="en-US" altLang="en-US" sz="1800" i="1" dirty="0" err="1"/>
              <a:t>đầy</a:t>
            </a:r>
            <a:r>
              <a:rPr lang="en-US" altLang="en-US" sz="1800" i="1" dirty="0"/>
              <a:t> </a:t>
            </a:r>
            <a:r>
              <a:rPr lang="en-US" altLang="en-US" sz="1800" i="1" dirty="0" err="1"/>
              <a:t>đủ</a:t>
            </a:r>
            <a:r>
              <a:rPr lang="en-US" altLang="en-US" sz="1800" i="1" dirty="0"/>
              <a:t> </a:t>
            </a:r>
            <a:r>
              <a:rPr lang="en-US" altLang="en-US" sz="1800" i="1" dirty="0" err="1"/>
              <a:t>phần</a:t>
            </a:r>
            <a:r>
              <a:rPr lang="en-US" altLang="en-US" sz="1800" i="1" dirty="0"/>
              <a:t> </a:t>
            </a:r>
            <a:r>
              <a:rPr lang="en-US" altLang="en-US" sz="1800" i="1" dirty="0" err="1"/>
              <a:t>mở</a:t>
            </a:r>
            <a:r>
              <a:rPr lang="en-US" altLang="en-US" sz="1800" i="1" dirty="0"/>
              <a:t> </a:t>
            </a:r>
            <a:r>
              <a:rPr lang="en-US" altLang="en-US" sz="1800" i="1" dirty="0" err="1"/>
              <a:t>rộng</a:t>
            </a:r>
            <a:r>
              <a:rPr lang="en-US" altLang="en-US" sz="1800" i="1" dirty="0"/>
              <a:t> </a:t>
            </a:r>
          </a:p>
          <a:p>
            <a:pPr marL="109728" indent="0">
              <a:spcBef>
                <a:spcPts val="0"/>
              </a:spcBef>
              <a:buNone/>
            </a:pPr>
            <a:r>
              <a:rPr lang="en-US" altLang="en-US" sz="1800" i="1" dirty="0"/>
              <a:t>	+ </a:t>
            </a:r>
            <a:r>
              <a:rPr lang="en-US" altLang="en-US" sz="1800" i="1" dirty="0" err="1"/>
              <a:t>Nếu</a:t>
            </a:r>
            <a:r>
              <a:rPr lang="en-US" altLang="en-US" sz="1800" i="1" dirty="0"/>
              <a:t> </a:t>
            </a:r>
            <a:r>
              <a:rPr lang="en-US" altLang="en-US" sz="1800" i="1" dirty="0" err="1"/>
              <a:t>sử</a:t>
            </a:r>
            <a:r>
              <a:rPr lang="en-US" altLang="en-US" sz="1800" i="1" dirty="0"/>
              <a:t> </a:t>
            </a:r>
            <a:r>
              <a:rPr lang="en-US" altLang="en-US" sz="1800" i="1" dirty="0" err="1"/>
              <a:t>dụng</a:t>
            </a:r>
            <a:r>
              <a:rPr lang="en-US" altLang="en-US" sz="1800" i="1" dirty="0"/>
              <a:t> </a:t>
            </a:r>
            <a:r>
              <a:rPr lang="en-US" altLang="en-US" sz="1800" i="1" dirty="0" err="1"/>
              <a:t>môi</a:t>
            </a:r>
            <a:r>
              <a:rPr lang="en-US" altLang="en-US" sz="1800" i="1" dirty="0"/>
              <a:t> </a:t>
            </a:r>
            <a:r>
              <a:rPr lang="en-US" altLang="en-US" sz="1800" i="1" dirty="0" err="1"/>
              <a:t>trường</a:t>
            </a:r>
            <a:r>
              <a:rPr lang="en-US" altLang="en-US" sz="1800" i="1" dirty="0"/>
              <a:t> </a:t>
            </a:r>
            <a:r>
              <a:rPr lang="en-US" altLang="en-US" sz="1800" i="1" dirty="0" err="1"/>
              <a:t>soạn</a:t>
            </a:r>
            <a:r>
              <a:rPr lang="en-US" altLang="en-US" sz="1800" i="1" dirty="0"/>
              <a:t> </a:t>
            </a:r>
            <a:r>
              <a:rPr lang="en-US" altLang="en-US" sz="1800" i="1" dirty="0" err="1"/>
              <a:t>thảo</a:t>
            </a:r>
            <a:r>
              <a:rPr lang="en-US" altLang="en-US" sz="1800" i="1" dirty="0"/>
              <a:t> </a:t>
            </a:r>
            <a:r>
              <a:rPr lang="en-US" altLang="en-US" sz="1800" i="1" dirty="0" err="1"/>
              <a:t>là</a:t>
            </a:r>
            <a:r>
              <a:rPr lang="en-US" altLang="en-US" sz="1800" i="1" dirty="0"/>
              <a:t> </a:t>
            </a:r>
            <a:r>
              <a:rPr lang="en-US" altLang="en-US" sz="1800" i="1" dirty="0" err="1"/>
              <a:t>NotePad</a:t>
            </a:r>
            <a:r>
              <a:rPr lang="en-US" altLang="en-US" sz="1800" i="1" dirty="0"/>
              <a:t> </a:t>
            </a:r>
            <a:r>
              <a:rPr lang="en-US" altLang="en-US" sz="1800" i="1" dirty="0" err="1"/>
              <a:t>trên</a:t>
            </a:r>
            <a:r>
              <a:rPr lang="en-US" altLang="en-US" sz="1800" i="1" dirty="0"/>
              <a:t> Windows </a:t>
            </a:r>
            <a:r>
              <a:rPr lang="en-US" altLang="en-US" sz="1800" i="1" dirty="0" err="1"/>
              <a:t>thì</a:t>
            </a:r>
            <a:r>
              <a:rPr lang="en-US" altLang="en-US" sz="1800" i="1" dirty="0"/>
              <a:t> </a:t>
            </a:r>
            <a:r>
              <a:rPr lang="en-US" altLang="en-US" sz="1800" i="1" dirty="0" err="1"/>
              <a:t>ghi</a:t>
            </a:r>
            <a:r>
              <a:rPr lang="en-US" altLang="en-US" sz="1800" i="1" dirty="0"/>
              <a:t> </a:t>
            </a:r>
            <a:r>
              <a:rPr lang="en-US" altLang="en-US" sz="1800" i="1" dirty="0" err="1"/>
              <a:t>ghi</a:t>
            </a:r>
            <a:r>
              <a:rPr lang="en-US" altLang="en-US" sz="1800" i="1" dirty="0"/>
              <a:t> </a:t>
            </a:r>
            <a:r>
              <a:rPr lang="en-US" altLang="en-US" sz="1800" i="1" dirty="0" err="1"/>
              <a:t>tài</a:t>
            </a:r>
            <a:r>
              <a:rPr lang="en-US" altLang="en-US" sz="1800" i="1" dirty="0"/>
              <a:t> </a:t>
            </a:r>
            <a:r>
              <a:rPr lang="en-US" altLang="en-US" sz="1800" i="1" dirty="0" err="1"/>
              <a:t>liệu</a:t>
            </a:r>
            <a:r>
              <a:rPr lang="en-US" altLang="en-US" sz="1800" i="1" dirty="0"/>
              <a:t> HTML </a:t>
            </a:r>
            <a:r>
              <a:rPr lang="en-US" altLang="en-US" sz="1800" i="1" dirty="0" err="1"/>
              <a:t>vào</a:t>
            </a:r>
            <a:r>
              <a:rPr lang="en-US" altLang="en-US" sz="1800" i="1" dirty="0"/>
              <a:t> ổ </a:t>
            </a:r>
            <a:r>
              <a:rPr lang="en-US" altLang="en-US" sz="1800" i="1" dirty="0" err="1"/>
              <a:t>đĩa</a:t>
            </a:r>
            <a:r>
              <a:rPr lang="en-US" altLang="en-US" sz="1800" i="1" dirty="0"/>
              <a:t> </a:t>
            </a:r>
            <a:r>
              <a:rPr lang="en-US" altLang="en-US" sz="1800" i="1" dirty="0" err="1"/>
              <a:t>fải</a:t>
            </a:r>
            <a:r>
              <a:rPr lang="en-US" altLang="en-US" sz="1800" i="1" dirty="0"/>
              <a:t> </a:t>
            </a:r>
            <a:r>
              <a:rPr lang="en-US" altLang="en-US" sz="1800" i="1" dirty="0" err="1"/>
              <a:t>chọn</a:t>
            </a:r>
            <a:r>
              <a:rPr lang="en-US" altLang="en-US" sz="1800" i="1" dirty="0"/>
              <a:t>  Encoding </a:t>
            </a:r>
            <a:r>
              <a:rPr lang="en-US" altLang="en-US" sz="1800" i="1" dirty="0" err="1"/>
              <a:t>là</a:t>
            </a:r>
            <a:r>
              <a:rPr lang="en-US" altLang="en-US" sz="1800" i="1" dirty="0"/>
              <a:t> UTF-8 </a:t>
            </a:r>
            <a:r>
              <a:rPr lang="en-US" altLang="en-US" sz="1800" i="1" dirty="0" err="1"/>
              <a:t>để</a:t>
            </a:r>
            <a:r>
              <a:rPr lang="en-US" altLang="en-US" sz="1800" i="1" dirty="0"/>
              <a:t> </a:t>
            </a:r>
            <a:r>
              <a:rPr lang="en-US" altLang="en-US" sz="1800" i="1" dirty="0" err="1"/>
              <a:t>hiển</a:t>
            </a:r>
            <a:r>
              <a:rPr lang="en-US" altLang="en-US" sz="1800" i="1" dirty="0"/>
              <a:t> </a:t>
            </a:r>
            <a:r>
              <a:rPr lang="en-US" altLang="en-US" sz="1800" i="1" dirty="0" err="1"/>
              <a:t>thị</a:t>
            </a:r>
            <a:r>
              <a:rPr lang="en-US" altLang="en-US" sz="1800" i="1" dirty="0"/>
              <a:t> </a:t>
            </a:r>
            <a:r>
              <a:rPr lang="en-US" altLang="en-US" sz="1800" i="1" dirty="0" err="1"/>
              <a:t>tiếng</a:t>
            </a:r>
            <a:r>
              <a:rPr lang="en-US" altLang="en-US" sz="1800" i="1" dirty="0"/>
              <a:t> </a:t>
            </a:r>
            <a:r>
              <a:rPr lang="en-US" altLang="en-US" sz="1800" i="1" dirty="0" err="1"/>
              <a:t>việt</a:t>
            </a:r>
            <a:r>
              <a:rPr lang="en-US" altLang="en-US" sz="1800" i="1" dirty="0"/>
              <a:t>. </a:t>
            </a:r>
            <a:endParaRPr lang="en-US" altLang="en-US" sz="2000" i="1" dirty="0"/>
          </a:p>
        </p:txBody>
      </p:sp>
      <p:sp>
        <p:nvSpPr>
          <p:cNvPr id="3" name="Title 2">
            <a:extLst>
              <a:ext uri="{FF2B5EF4-FFF2-40B4-BE49-F238E27FC236}">
                <a16:creationId xmlns:a16="http://schemas.microsoft.com/office/drawing/2014/main" id="{2F4D3B38-51E3-4E2A-AA2A-355306A3ED61}"/>
              </a:ext>
            </a:extLst>
          </p:cNvPr>
          <p:cNvSpPr>
            <a:spLocks noGrp="1"/>
          </p:cNvSpPr>
          <p:nvPr>
            <p:ph type="title"/>
          </p:nvPr>
        </p:nvSpPr>
        <p:spPr/>
        <p:txBody>
          <a:bodyPr/>
          <a:lstStyle/>
          <a:p>
            <a:r>
              <a:rPr lang="en-US" altLang="en-US" sz="3600"/>
              <a:t>Thiết kế web với HTML</a:t>
            </a:r>
            <a:endParaRPr lang="en-US"/>
          </a:p>
        </p:txBody>
      </p:sp>
    </p:spTree>
    <p:extLst>
      <p:ext uri="{BB962C8B-B14F-4D97-AF65-F5344CB8AC3E}">
        <p14:creationId xmlns:p14="http://schemas.microsoft.com/office/powerpoint/2010/main" val="364004801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47D789E-C61B-414F-B357-B5DF02BDA3A5}"/>
              </a:ext>
            </a:extLst>
          </p:cNvPr>
          <p:cNvSpPr>
            <a:spLocks noGrp="1"/>
          </p:cNvSpPr>
          <p:nvPr>
            <p:ph idx="1"/>
          </p:nvPr>
        </p:nvSpPr>
        <p:spPr/>
        <p:txBody>
          <a:bodyPr>
            <a:normAutofit/>
          </a:bodyPr>
          <a:lstStyle/>
          <a:p>
            <a:pPr marL="114300" indent="-114300">
              <a:spcBef>
                <a:spcPct val="50000"/>
              </a:spcBef>
              <a:buNone/>
            </a:pPr>
            <a:r>
              <a:rPr lang="en-US" altLang="en-US" sz="2400" b="1" dirty="0"/>
              <a:t>1.2. Tag (</a:t>
            </a:r>
            <a:r>
              <a:rPr lang="en-US" altLang="en-US" sz="2400" b="1" dirty="0" err="1"/>
              <a:t>thẻ</a:t>
            </a:r>
            <a:r>
              <a:rPr lang="en-US" altLang="en-US" sz="2400" b="1" dirty="0"/>
              <a:t>) HTML </a:t>
            </a:r>
            <a:r>
              <a:rPr lang="en-US" altLang="en-US" sz="2400" b="1" dirty="0" err="1"/>
              <a:t>là</a:t>
            </a:r>
            <a:r>
              <a:rPr lang="en-US" altLang="en-US" sz="2400" b="1" dirty="0"/>
              <a:t> </a:t>
            </a:r>
            <a:r>
              <a:rPr lang="en-US" altLang="en-US" sz="2400" b="1" dirty="0" err="1"/>
              <a:t>gì</a:t>
            </a:r>
            <a:r>
              <a:rPr lang="en-US" altLang="en-US" sz="2400" b="1" dirty="0"/>
              <a:t>?</a:t>
            </a:r>
          </a:p>
          <a:p>
            <a:pPr marL="114300" indent="-114300">
              <a:spcBef>
                <a:spcPct val="50000"/>
              </a:spcBef>
              <a:buNone/>
            </a:pPr>
            <a:r>
              <a:rPr lang="en-US" altLang="en-US" sz="2000" dirty="0"/>
              <a:t>  </a:t>
            </a:r>
            <a:r>
              <a:rPr lang="en-US" altLang="en-US" sz="2000" dirty="0" err="1"/>
              <a:t>Khi</a:t>
            </a:r>
            <a:r>
              <a:rPr lang="en-US" altLang="en-US" sz="2000" dirty="0"/>
              <a:t> </a:t>
            </a:r>
            <a:r>
              <a:rPr lang="en-US" altLang="en-US" sz="2000" dirty="0" err="1"/>
              <a:t>một</a:t>
            </a:r>
            <a:r>
              <a:rPr lang="en-US" altLang="en-US" sz="2000" dirty="0"/>
              <a:t> Web browser </a:t>
            </a:r>
            <a:r>
              <a:rPr lang="en-US" altLang="en-US" sz="2000" dirty="0" err="1"/>
              <a:t>hiển</a:t>
            </a:r>
            <a:r>
              <a:rPr lang="en-US" altLang="en-US" sz="2000" dirty="0"/>
              <a:t> </a:t>
            </a:r>
            <a:r>
              <a:rPr lang="en-US" altLang="en-US" sz="2000" dirty="0" err="1"/>
              <a:t>thị</a:t>
            </a:r>
            <a:r>
              <a:rPr lang="en-US" altLang="en-US" sz="2000" dirty="0"/>
              <a:t> </a:t>
            </a:r>
            <a:r>
              <a:rPr lang="en-US" altLang="en-US" sz="2000" dirty="0" err="1"/>
              <a:t>một</a:t>
            </a:r>
            <a:r>
              <a:rPr lang="en-US" altLang="en-US" sz="2000" dirty="0"/>
              <a:t> </a:t>
            </a:r>
            <a:r>
              <a:rPr lang="en-US" altLang="en-US" sz="2000" dirty="0" err="1"/>
              <a:t>trang</a:t>
            </a:r>
            <a:r>
              <a:rPr lang="en-US" altLang="en-US" sz="2000" dirty="0"/>
              <a:t> Web, Web Browser </a:t>
            </a:r>
            <a:r>
              <a:rPr lang="en-US" altLang="en-US" sz="2000" dirty="0" err="1"/>
              <a:t>sẽ</a:t>
            </a:r>
            <a:r>
              <a:rPr lang="en-US" altLang="en-US" sz="2000" dirty="0"/>
              <a:t> </a:t>
            </a:r>
            <a:r>
              <a:rPr lang="en-US" altLang="en-US" sz="2000" dirty="0" err="1"/>
              <a:t>đọc</a:t>
            </a:r>
            <a:r>
              <a:rPr lang="en-US" altLang="en-US" sz="2000" dirty="0"/>
              <a:t> </a:t>
            </a:r>
            <a:r>
              <a:rPr lang="en-US" altLang="en-US" sz="2000" dirty="0" err="1"/>
              <a:t>từ</a:t>
            </a:r>
            <a:r>
              <a:rPr lang="en-US" altLang="en-US" sz="2000" dirty="0"/>
              <a:t> </a:t>
            </a:r>
            <a:r>
              <a:rPr lang="en-US" altLang="en-US" sz="2000" dirty="0" err="1"/>
              <a:t>một</a:t>
            </a:r>
            <a:r>
              <a:rPr lang="en-US" altLang="en-US" sz="2000" dirty="0"/>
              <a:t> file </a:t>
            </a:r>
            <a:r>
              <a:rPr lang="en-US" altLang="en-US" sz="2000" dirty="0" err="1"/>
              <a:t>văn</a:t>
            </a:r>
            <a:r>
              <a:rPr lang="en-US" altLang="en-US" sz="2000" dirty="0"/>
              <a:t> </a:t>
            </a:r>
            <a:r>
              <a:rPr lang="en-US" altLang="en-US" sz="2000" dirty="0" err="1"/>
              <a:t>bản</a:t>
            </a:r>
            <a:r>
              <a:rPr lang="en-US" altLang="en-US" sz="2000" dirty="0"/>
              <a:t> </a:t>
            </a:r>
            <a:r>
              <a:rPr lang="en-US" altLang="en-US" sz="2000" dirty="0" err="1"/>
              <a:t>đơn</a:t>
            </a:r>
            <a:r>
              <a:rPr lang="en-US" altLang="en-US" sz="2000" dirty="0"/>
              <a:t> </a:t>
            </a:r>
            <a:r>
              <a:rPr lang="en-US" altLang="en-US" sz="2000" dirty="0" err="1"/>
              <a:t>giản</a:t>
            </a:r>
            <a:r>
              <a:rPr lang="en-US" altLang="en-US" sz="2000" dirty="0"/>
              <a:t> </a:t>
            </a:r>
            <a:r>
              <a:rPr lang="en-US" altLang="en-US" sz="2000" dirty="0" err="1"/>
              <a:t>và</a:t>
            </a:r>
            <a:r>
              <a:rPr lang="en-US" altLang="en-US" sz="2000" dirty="0"/>
              <a:t> </a:t>
            </a:r>
            <a:r>
              <a:rPr lang="en-US" altLang="en-US" sz="2000" dirty="0" err="1"/>
              <a:t>tìm</a:t>
            </a:r>
            <a:r>
              <a:rPr lang="en-US" altLang="en-US" sz="2000" dirty="0"/>
              <a:t> </a:t>
            </a:r>
            <a:r>
              <a:rPr lang="en-US" altLang="en-US" sz="2000" dirty="0" err="1"/>
              <a:t>kiếm</a:t>
            </a:r>
            <a:r>
              <a:rPr lang="en-US" altLang="en-US" sz="2000" dirty="0"/>
              <a:t> </a:t>
            </a:r>
            <a:r>
              <a:rPr lang="en-US" altLang="en-US" sz="2000" dirty="0" err="1"/>
              <a:t>những</a:t>
            </a:r>
            <a:r>
              <a:rPr lang="en-US" altLang="en-US" sz="2000" dirty="0"/>
              <a:t> </a:t>
            </a:r>
            <a:r>
              <a:rPr lang="en-US" altLang="en-US" sz="2000" dirty="0" err="1"/>
              <a:t>đoạn</a:t>
            </a:r>
            <a:r>
              <a:rPr lang="en-US" altLang="en-US" sz="2000" dirty="0"/>
              <a:t> </a:t>
            </a:r>
            <a:r>
              <a:rPr lang="en-US" altLang="en-US" sz="2000" dirty="0" err="1"/>
              <a:t>mã</a:t>
            </a:r>
            <a:r>
              <a:rPr lang="en-US" altLang="en-US" sz="2000" dirty="0"/>
              <a:t> </a:t>
            </a:r>
            <a:r>
              <a:rPr lang="en-US" altLang="en-US" sz="2000" dirty="0" err="1"/>
              <a:t>đặc</a:t>
            </a:r>
            <a:r>
              <a:rPr lang="en-US" altLang="en-US" sz="2000" dirty="0"/>
              <a:t> </a:t>
            </a:r>
            <a:r>
              <a:rPr lang="en-US" altLang="en-US" sz="2000" dirty="0" err="1"/>
              <a:t>biệt</a:t>
            </a:r>
            <a:r>
              <a:rPr lang="en-US" altLang="en-US" sz="2000" dirty="0"/>
              <a:t> hay </a:t>
            </a:r>
            <a:r>
              <a:rPr lang="en-US" altLang="en-US" sz="2000" dirty="0" err="1"/>
              <a:t>những</a:t>
            </a:r>
            <a:r>
              <a:rPr lang="en-US" altLang="en-US" sz="2000" dirty="0"/>
              <a:t> Tag </a:t>
            </a:r>
            <a:r>
              <a:rPr lang="en-US" altLang="en-US" sz="2000" dirty="0" err="1"/>
              <a:t>được</a:t>
            </a:r>
            <a:r>
              <a:rPr lang="en-US" altLang="en-US" sz="2000" dirty="0"/>
              <a:t> </a:t>
            </a:r>
            <a:r>
              <a:rPr lang="en-US" altLang="en-US" sz="2000" dirty="0" err="1"/>
              <a:t>đánh</a:t>
            </a:r>
            <a:r>
              <a:rPr lang="en-US" altLang="en-US" sz="2000" dirty="0"/>
              <a:t> </a:t>
            </a:r>
            <a:r>
              <a:rPr lang="en-US" altLang="en-US" sz="2000" dirty="0" err="1"/>
              <a:t>dấu</a:t>
            </a:r>
            <a:r>
              <a:rPr lang="en-US" altLang="en-US" sz="2000" dirty="0"/>
              <a:t> </a:t>
            </a:r>
            <a:r>
              <a:rPr lang="en-US" altLang="en-US" sz="2000" dirty="0" err="1"/>
              <a:t>bởi</a:t>
            </a:r>
            <a:r>
              <a:rPr lang="en-US" altLang="en-US" sz="2000" dirty="0"/>
              <a:t> </a:t>
            </a:r>
            <a:r>
              <a:rPr lang="en-US" altLang="en-US" sz="2000" dirty="0" err="1"/>
              <a:t>ký</a:t>
            </a:r>
            <a:r>
              <a:rPr lang="en-US" altLang="en-US" sz="2000" dirty="0"/>
              <a:t> </a:t>
            </a:r>
            <a:r>
              <a:rPr lang="en-US" altLang="en-US" sz="2000" dirty="0" err="1"/>
              <a:t>hiệu</a:t>
            </a:r>
            <a:r>
              <a:rPr lang="en-US" altLang="en-US" sz="2000" dirty="0"/>
              <a:t> &lt; </a:t>
            </a:r>
            <a:r>
              <a:rPr lang="en-US" altLang="en-US" sz="2000" dirty="0" err="1"/>
              <a:t>và</a:t>
            </a:r>
            <a:r>
              <a:rPr lang="en-US" altLang="en-US" sz="2000" dirty="0"/>
              <a:t> &gt;. </a:t>
            </a:r>
            <a:endParaRPr lang="en-US" altLang="en-US" sz="2400" dirty="0"/>
          </a:p>
          <a:p>
            <a:pPr marL="228600" lvl="1" indent="57150">
              <a:spcBef>
                <a:spcPct val="50000"/>
              </a:spcBef>
              <a:buNone/>
            </a:pPr>
            <a:r>
              <a:rPr lang="en-US" altLang="en-US" sz="2000" b="1" dirty="0"/>
              <a:t>* Tag </a:t>
            </a:r>
            <a:r>
              <a:rPr lang="en-US" altLang="en-US" sz="2000" b="1" dirty="0" err="1"/>
              <a:t>mang</a:t>
            </a:r>
            <a:r>
              <a:rPr lang="en-US" altLang="en-US" sz="2000" b="1" dirty="0"/>
              <a:t> </a:t>
            </a:r>
            <a:r>
              <a:rPr lang="en-US" altLang="en-US" sz="2000" b="1" dirty="0" err="1"/>
              <a:t>thông</a:t>
            </a:r>
            <a:r>
              <a:rPr lang="en-US" altLang="en-US" sz="2000" b="1" dirty="0"/>
              <a:t> tin</a:t>
            </a:r>
          </a:p>
          <a:p>
            <a:pPr marL="228600" lvl="1" indent="57150">
              <a:spcBef>
                <a:spcPct val="50000"/>
              </a:spcBef>
              <a:buNone/>
            </a:pPr>
            <a:r>
              <a:rPr lang="en-US" altLang="en-US" sz="2000" dirty="0">
                <a:solidFill>
                  <a:schemeClr val="tx2"/>
                </a:solidFill>
              </a:rPr>
              <a:t>	&lt;</a:t>
            </a:r>
            <a:r>
              <a:rPr lang="en-US" altLang="en-US" sz="2000" dirty="0" err="1">
                <a:solidFill>
                  <a:schemeClr val="tx2"/>
                </a:solidFill>
              </a:rPr>
              <a:t>tag_name</a:t>
            </a:r>
            <a:r>
              <a:rPr lang="en-US" altLang="en-US" sz="2000" dirty="0">
                <a:solidFill>
                  <a:schemeClr val="tx2"/>
                </a:solidFill>
              </a:rPr>
              <a:t>&gt; </a:t>
            </a:r>
            <a:r>
              <a:rPr lang="en-US" altLang="en-US" sz="2000" dirty="0">
                <a:solidFill>
                  <a:schemeClr val="folHlink"/>
                </a:solidFill>
              </a:rPr>
              <a:t>String of text </a:t>
            </a:r>
            <a:r>
              <a:rPr lang="en-US" altLang="en-US" sz="2000" dirty="0">
                <a:solidFill>
                  <a:schemeClr val="tx2"/>
                </a:solidFill>
              </a:rPr>
              <a:t>&lt;/</a:t>
            </a:r>
            <a:r>
              <a:rPr lang="en-US" altLang="en-US" sz="2000" dirty="0" err="1">
                <a:solidFill>
                  <a:schemeClr val="tx2"/>
                </a:solidFill>
              </a:rPr>
              <a:t>tag_name</a:t>
            </a:r>
            <a:r>
              <a:rPr lang="en-US" altLang="en-US" sz="2000" dirty="0">
                <a:solidFill>
                  <a:schemeClr val="tx2"/>
                </a:solidFill>
              </a:rPr>
              <a:t>&gt;</a:t>
            </a:r>
          </a:p>
          <a:p>
            <a:pPr marL="228600" lvl="1" indent="57150">
              <a:spcBef>
                <a:spcPct val="50000"/>
              </a:spcBef>
              <a:buNone/>
            </a:pPr>
            <a:r>
              <a:rPr lang="en-US" altLang="en-US" sz="2000" dirty="0"/>
              <a:t>    </a:t>
            </a:r>
            <a:r>
              <a:rPr lang="en-US" altLang="en-US" sz="2000" dirty="0" err="1"/>
              <a:t>Trong</a:t>
            </a:r>
            <a:r>
              <a:rPr lang="en-US" altLang="en-US" sz="2000" dirty="0"/>
              <a:t> </a:t>
            </a:r>
            <a:r>
              <a:rPr lang="en-US" altLang="en-US" sz="2000" dirty="0" err="1"/>
              <a:t>đó</a:t>
            </a:r>
            <a:r>
              <a:rPr lang="en-US" altLang="en-US" sz="2000" dirty="0"/>
              <a:t>:	 </a:t>
            </a:r>
            <a:r>
              <a:rPr lang="en-US" altLang="en-US" sz="2000" dirty="0">
                <a:solidFill>
                  <a:schemeClr val="tx2"/>
                </a:solidFill>
              </a:rPr>
              <a:t>&lt;</a:t>
            </a:r>
            <a:r>
              <a:rPr lang="en-US" altLang="en-US" sz="2000" dirty="0" err="1">
                <a:solidFill>
                  <a:schemeClr val="tx2"/>
                </a:solidFill>
              </a:rPr>
              <a:t>tag_name</a:t>
            </a:r>
            <a:r>
              <a:rPr lang="en-US" altLang="en-US" sz="2000" dirty="0">
                <a:solidFill>
                  <a:schemeClr val="tx2"/>
                </a:solidFill>
              </a:rPr>
              <a:t>&gt;</a:t>
            </a:r>
            <a:r>
              <a:rPr lang="en-US" altLang="en-US" sz="2000" dirty="0"/>
              <a:t>: tag </a:t>
            </a:r>
            <a:r>
              <a:rPr lang="en-US" altLang="en-US" sz="2000" dirty="0" err="1"/>
              <a:t>bắt</a:t>
            </a:r>
            <a:r>
              <a:rPr lang="en-US" altLang="en-US" sz="2000" dirty="0"/>
              <a:t> </a:t>
            </a:r>
            <a:r>
              <a:rPr lang="en-US" altLang="en-US" sz="2000" dirty="0" err="1"/>
              <a:t>đầu</a:t>
            </a:r>
            <a:r>
              <a:rPr lang="en-US" altLang="en-US" sz="2000" dirty="0"/>
              <a:t>.</a:t>
            </a:r>
          </a:p>
          <a:p>
            <a:pPr marL="228600" lvl="1" indent="57150">
              <a:spcBef>
                <a:spcPct val="50000"/>
              </a:spcBef>
              <a:buNone/>
            </a:pPr>
            <a:r>
              <a:rPr lang="en-US" altLang="en-US" sz="2000" dirty="0"/>
              <a:t>			</a:t>
            </a:r>
            <a:r>
              <a:rPr lang="en-US" altLang="en-US" sz="2000" dirty="0">
                <a:solidFill>
                  <a:schemeClr val="tx2"/>
                </a:solidFill>
              </a:rPr>
              <a:t>&lt;/</a:t>
            </a:r>
            <a:r>
              <a:rPr lang="en-US" altLang="en-US" sz="2000" dirty="0" err="1">
                <a:solidFill>
                  <a:schemeClr val="tx2"/>
                </a:solidFill>
              </a:rPr>
              <a:t>tag_name</a:t>
            </a:r>
            <a:r>
              <a:rPr lang="en-US" altLang="en-US" sz="2000" dirty="0">
                <a:solidFill>
                  <a:schemeClr val="tx2"/>
                </a:solidFill>
              </a:rPr>
              <a:t>&gt;</a:t>
            </a:r>
            <a:r>
              <a:rPr lang="en-US" altLang="en-US" sz="2000" dirty="0"/>
              <a:t>: tag </a:t>
            </a:r>
            <a:r>
              <a:rPr lang="en-US" altLang="en-US" sz="2000" dirty="0" err="1"/>
              <a:t>kết</a:t>
            </a:r>
            <a:r>
              <a:rPr lang="en-US" altLang="en-US" sz="2000" dirty="0"/>
              <a:t> </a:t>
            </a:r>
            <a:r>
              <a:rPr lang="en-US" altLang="en-US" sz="2000" dirty="0" err="1"/>
              <a:t>thúc</a:t>
            </a:r>
            <a:r>
              <a:rPr lang="en-US" altLang="en-US" sz="2000" dirty="0"/>
              <a:t>.</a:t>
            </a:r>
          </a:p>
          <a:p>
            <a:pPr marL="228600" lvl="1" indent="57150">
              <a:spcBef>
                <a:spcPct val="50000"/>
              </a:spcBef>
              <a:buNone/>
            </a:pPr>
            <a:r>
              <a:rPr lang="en-US" altLang="en-US" sz="2000" dirty="0"/>
              <a:t>* </a:t>
            </a:r>
            <a:r>
              <a:rPr lang="de-DE" altLang="en-US" sz="2000" b="1" dirty="0"/>
              <a:t>Tag rỗng:</a:t>
            </a:r>
            <a:r>
              <a:rPr lang="de-DE" altLang="en-US" sz="2000" dirty="0"/>
              <a:t> </a:t>
            </a:r>
            <a:r>
              <a:rPr lang="en-US" altLang="en-US" sz="2000" dirty="0">
                <a:solidFill>
                  <a:schemeClr val="tx2"/>
                </a:solidFill>
              </a:rPr>
              <a:t>&lt;</a:t>
            </a:r>
            <a:r>
              <a:rPr lang="en-US" altLang="en-US" sz="2000" dirty="0" err="1">
                <a:solidFill>
                  <a:schemeClr val="tx2"/>
                </a:solidFill>
              </a:rPr>
              <a:t>tag_name</a:t>
            </a:r>
            <a:r>
              <a:rPr lang="en-US" altLang="en-US" sz="2000" dirty="0">
                <a:solidFill>
                  <a:schemeClr val="tx2"/>
                </a:solidFill>
              </a:rPr>
              <a:t>&gt; </a:t>
            </a:r>
            <a:endParaRPr lang="en-US" altLang="en-US" dirty="0">
              <a:solidFill>
                <a:schemeClr val="tx2"/>
              </a:solidFill>
            </a:endParaRPr>
          </a:p>
        </p:txBody>
      </p:sp>
      <p:sp>
        <p:nvSpPr>
          <p:cNvPr id="3" name="Title 2">
            <a:extLst>
              <a:ext uri="{FF2B5EF4-FFF2-40B4-BE49-F238E27FC236}">
                <a16:creationId xmlns:a16="http://schemas.microsoft.com/office/drawing/2014/main" id="{2F4D3B38-51E3-4E2A-AA2A-355306A3ED61}"/>
              </a:ext>
            </a:extLst>
          </p:cNvPr>
          <p:cNvSpPr>
            <a:spLocks noGrp="1"/>
          </p:cNvSpPr>
          <p:nvPr>
            <p:ph type="title"/>
          </p:nvPr>
        </p:nvSpPr>
        <p:spPr/>
        <p:txBody>
          <a:bodyPr/>
          <a:lstStyle/>
          <a:p>
            <a:r>
              <a:rPr lang="en-US" altLang="en-US" sz="3600"/>
              <a:t>Thiết kế web với HTML</a:t>
            </a:r>
            <a:endParaRPr lang="en-US"/>
          </a:p>
        </p:txBody>
      </p:sp>
    </p:spTree>
    <p:extLst>
      <p:ext uri="{BB962C8B-B14F-4D97-AF65-F5344CB8AC3E}">
        <p14:creationId xmlns:p14="http://schemas.microsoft.com/office/powerpoint/2010/main" val="141826409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47D789E-C61B-414F-B357-B5DF02BDA3A5}"/>
              </a:ext>
            </a:extLst>
          </p:cNvPr>
          <p:cNvSpPr>
            <a:spLocks noGrp="1"/>
          </p:cNvSpPr>
          <p:nvPr>
            <p:ph idx="1"/>
          </p:nvPr>
        </p:nvSpPr>
        <p:spPr/>
        <p:txBody>
          <a:bodyPr/>
          <a:lstStyle/>
          <a:p>
            <a:pPr marL="0" indent="0">
              <a:lnSpc>
                <a:spcPct val="120000"/>
              </a:lnSpc>
              <a:spcBef>
                <a:spcPct val="30000"/>
              </a:spcBef>
              <a:buClr>
                <a:schemeClr val="tx1"/>
              </a:buClr>
              <a:buNone/>
            </a:pPr>
            <a:r>
              <a:rPr lang="en-US" altLang="en-US" b="1"/>
              <a:t>Web browser:</a:t>
            </a:r>
          </a:p>
          <a:p>
            <a:pPr marL="0" indent="0">
              <a:lnSpc>
                <a:spcPct val="120000"/>
              </a:lnSpc>
              <a:spcBef>
                <a:spcPct val="30000"/>
              </a:spcBef>
              <a:buClr>
                <a:schemeClr val="tx1"/>
              </a:buClr>
              <a:buNone/>
            </a:pPr>
            <a:r>
              <a:rPr lang="en-US" altLang="en-US"/>
              <a:t>	</a:t>
            </a:r>
            <a:r>
              <a:rPr lang="en-US" altLang="en-US" sz="2400"/>
              <a:t>Là trình duyệt Web, ví dụ: Microsoft Internet Explorer, FireFox, Opera, Netscape...</a:t>
            </a:r>
            <a:endParaRPr lang="en-US" sz="2400"/>
          </a:p>
        </p:txBody>
      </p:sp>
      <p:sp>
        <p:nvSpPr>
          <p:cNvPr id="3" name="Title 2">
            <a:extLst>
              <a:ext uri="{FF2B5EF4-FFF2-40B4-BE49-F238E27FC236}">
                <a16:creationId xmlns:a16="http://schemas.microsoft.com/office/drawing/2014/main" id="{2F4D3B38-51E3-4E2A-AA2A-355306A3ED61}"/>
              </a:ext>
            </a:extLst>
          </p:cNvPr>
          <p:cNvSpPr>
            <a:spLocks noGrp="1"/>
          </p:cNvSpPr>
          <p:nvPr>
            <p:ph type="title"/>
          </p:nvPr>
        </p:nvSpPr>
        <p:spPr/>
        <p:txBody>
          <a:bodyPr/>
          <a:lstStyle/>
          <a:p>
            <a:r>
              <a:rPr lang="en-US" altLang="en-US" sz="3600"/>
              <a:t>Thiết kế web với HTML</a:t>
            </a:r>
            <a:endParaRPr lang="en-US"/>
          </a:p>
        </p:txBody>
      </p:sp>
      <p:pic>
        <p:nvPicPr>
          <p:cNvPr id="4" name="Picture 3">
            <a:extLst>
              <a:ext uri="{FF2B5EF4-FFF2-40B4-BE49-F238E27FC236}">
                <a16:creationId xmlns:a16="http://schemas.microsoft.com/office/drawing/2014/main" id="{6BD2ACE3-E297-46FD-9DCC-7CBB4BE65ADA}"/>
              </a:ext>
            </a:extLst>
          </p:cNvPr>
          <p:cNvPicPr>
            <a:picLocks noChangeAspect="1"/>
          </p:cNvPicPr>
          <p:nvPr/>
        </p:nvPicPr>
        <p:blipFill>
          <a:blip r:embed="rId2"/>
          <a:stretch>
            <a:fillRect/>
          </a:stretch>
        </p:blipFill>
        <p:spPr>
          <a:xfrm>
            <a:off x="2362201" y="3200401"/>
            <a:ext cx="1476375" cy="1323975"/>
          </a:xfrm>
          <a:prstGeom prst="rect">
            <a:avLst/>
          </a:prstGeom>
        </p:spPr>
      </p:pic>
      <p:pic>
        <p:nvPicPr>
          <p:cNvPr id="5" name="Picture 4">
            <a:extLst>
              <a:ext uri="{FF2B5EF4-FFF2-40B4-BE49-F238E27FC236}">
                <a16:creationId xmlns:a16="http://schemas.microsoft.com/office/drawing/2014/main" id="{FA7BB519-DC7D-4668-B4B4-86B6A4EE3B24}"/>
              </a:ext>
            </a:extLst>
          </p:cNvPr>
          <p:cNvPicPr>
            <a:picLocks noChangeAspect="1"/>
          </p:cNvPicPr>
          <p:nvPr/>
        </p:nvPicPr>
        <p:blipFill>
          <a:blip r:embed="rId3"/>
          <a:stretch>
            <a:fillRect/>
          </a:stretch>
        </p:blipFill>
        <p:spPr>
          <a:xfrm>
            <a:off x="4486229" y="3200401"/>
            <a:ext cx="1171575" cy="1304925"/>
          </a:xfrm>
          <a:prstGeom prst="rect">
            <a:avLst/>
          </a:prstGeom>
        </p:spPr>
      </p:pic>
      <p:pic>
        <p:nvPicPr>
          <p:cNvPr id="6" name="Picture 5">
            <a:extLst>
              <a:ext uri="{FF2B5EF4-FFF2-40B4-BE49-F238E27FC236}">
                <a16:creationId xmlns:a16="http://schemas.microsoft.com/office/drawing/2014/main" id="{B5DB1929-2D8B-4685-908A-4B17668D7A0A}"/>
              </a:ext>
            </a:extLst>
          </p:cNvPr>
          <p:cNvPicPr>
            <a:picLocks noChangeAspect="1"/>
          </p:cNvPicPr>
          <p:nvPr/>
        </p:nvPicPr>
        <p:blipFill>
          <a:blip r:embed="rId4"/>
          <a:stretch>
            <a:fillRect/>
          </a:stretch>
        </p:blipFill>
        <p:spPr>
          <a:xfrm>
            <a:off x="6310635" y="3219451"/>
            <a:ext cx="1333500" cy="1304925"/>
          </a:xfrm>
          <a:prstGeom prst="rect">
            <a:avLst/>
          </a:prstGeom>
        </p:spPr>
      </p:pic>
      <p:pic>
        <p:nvPicPr>
          <p:cNvPr id="7" name="Picture 6">
            <a:extLst>
              <a:ext uri="{FF2B5EF4-FFF2-40B4-BE49-F238E27FC236}">
                <a16:creationId xmlns:a16="http://schemas.microsoft.com/office/drawing/2014/main" id="{E4DA8E8B-0D4F-4945-B5E9-047D40B81D27}"/>
              </a:ext>
            </a:extLst>
          </p:cNvPr>
          <p:cNvPicPr>
            <a:picLocks noChangeAspect="1"/>
          </p:cNvPicPr>
          <p:nvPr/>
        </p:nvPicPr>
        <p:blipFill>
          <a:blip r:embed="rId5"/>
          <a:stretch>
            <a:fillRect/>
          </a:stretch>
        </p:blipFill>
        <p:spPr>
          <a:xfrm>
            <a:off x="8119416" y="3231473"/>
            <a:ext cx="1514475" cy="1323975"/>
          </a:xfrm>
          <a:prstGeom prst="rect">
            <a:avLst/>
          </a:prstGeom>
        </p:spPr>
      </p:pic>
    </p:spTree>
    <p:extLst>
      <p:ext uri="{BB962C8B-B14F-4D97-AF65-F5344CB8AC3E}">
        <p14:creationId xmlns:p14="http://schemas.microsoft.com/office/powerpoint/2010/main" val="17114176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51CF019-73F7-4214-8D92-B46EF60E1963}"/>
              </a:ext>
            </a:extLst>
          </p:cNvPr>
          <p:cNvSpPr>
            <a:spLocks noGrp="1"/>
          </p:cNvSpPr>
          <p:nvPr>
            <p:ph idx="1"/>
          </p:nvPr>
        </p:nvSpPr>
        <p:spPr/>
        <p:txBody>
          <a:bodyPr>
            <a:scene3d>
              <a:camera prst="orthographicFront"/>
              <a:lightRig rig="soft" dir="t">
                <a:rot lat="0" lon="0" rev="15600000"/>
              </a:lightRig>
            </a:scene3d>
            <a:sp3d extrusionH="57150" prstMaterial="softEdge">
              <a:bevelT w="25400" h="38100"/>
            </a:sp3d>
          </a:bodyPr>
          <a:lstStyle/>
          <a:p>
            <a:pPr marL="109728" indent="0" algn="ctr">
              <a:buNone/>
            </a:pPr>
            <a:r>
              <a:rPr lang="en-US" sz="5400" b="1">
                <a:ln/>
                <a:solidFill>
                  <a:schemeClr val="accent4"/>
                </a:solidFill>
              </a:rPr>
              <a:t>PHẦN 1</a:t>
            </a:r>
          </a:p>
          <a:p>
            <a:pPr marL="109728" indent="0" algn="ctr">
              <a:lnSpc>
                <a:spcPct val="100000"/>
              </a:lnSpc>
              <a:buNone/>
            </a:pPr>
            <a:r>
              <a:rPr lang="en-US" altLang="en-US" b="1">
                <a:ln/>
                <a:solidFill>
                  <a:schemeClr val="accent4"/>
                </a:solidFill>
              </a:rPr>
              <a:t>KHÁI NIỆM CƠ BẢN VỀ </a:t>
            </a:r>
          </a:p>
          <a:p>
            <a:pPr marL="109728" indent="0" algn="ctr">
              <a:lnSpc>
                <a:spcPct val="100000"/>
              </a:lnSpc>
              <a:buNone/>
            </a:pPr>
            <a:r>
              <a:rPr lang="en-US" altLang="en-US" b="1">
                <a:ln/>
                <a:solidFill>
                  <a:schemeClr val="accent4"/>
                </a:solidFill>
              </a:rPr>
              <a:t>MẠNG INTERNET VÀ WEB</a:t>
            </a:r>
            <a:endParaRPr lang="en-US" b="1">
              <a:ln/>
              <a:solidFill>
                <a:schemeClr val="accent4"/>
              </a:solidFill>
            </a:endParaRPr>
          </a:p>
        </p:txBody>
      </p:sp>
      <p:sp>
        <p:nvSpPr>
          <p:cNvPr id="3" name="Title 2">
            <a:extLst>
              <a:ext uri="{FF2B5EF4-FFF2-40B4-BE49-F238E27FC236}">
                <a16:creationId xmlns:a16="http://schemas.microsoft.com/office/drawing/2014/main" id="{20225E44-33A7-4839-ADF3-59BDF687A936}"/>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411335082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47D789E-C61B-414F-B357-B5DF02BDA3A5}"/>
              </a:ext>
            </a:extLst>
          </p:cNvPr>
          <p:cNvSpPr>
            <a:spLocks noGrp="1"/>
          </p:cNvSpPr>
          <p:nvPr>
            <p:ph idx="1"/>
          </p:nvPr>
        </p:nvSpPr>
        <p:spPr/>
        <p:txBody>
          <a:bodyPr>
            <a:normAutofit/>
          </a:bodyPr>
          <a:lstStyle/>
          <a:p>
            <a:pPr marL="609600" indent="-609600">
              <a:buClr>
                <a:schemeClr val="tx1"/>
              </a:buClr>
              <a:buNone/>
            </a:pPr>
            <a:r>
              <a:rPr lang="en-US" altLang="en-US" b="1" dirty="0"/>
              <a:t>1.3. </a:t>
            </a:r>
            <a:r>
              <a:rPr lang="en-US" altLang="en-US" b="1" dirty="0" err="1"/>
              <a:t>Cấu</a:t>
            </a:r>
            <a:r>
              <a:rPr lang="en-US" altLang="en-US" b="1" dirty="0"/>
              <a:t> </a:t>
            </a:r>
            <a:r>
              <a:rPr lang="en-US" altLang="en-US" b="1" dirty="0" err="1"/>
              <a:t>trúc</a:t>
            </a:r>
            <a:r>
              <a:rPr lang="en-US" altLang="en-US" b="1" dirty="0"/>
              <a:t> </a:t>
            </a:r>
            <a:r>
              <a:rPr lang="en-US" altLang="en-US" b="1" dirty="0" err="1"/>
              <a:t>cơ</a:t>
            </a:r>
            <a:r>
              <a:rPr lang="en-US" altLang="en-US" b="1" dirty="0"/>
              <a:t> </a:t>
            </a:r>
            <a:r>
              <a:rPr lang="en-US" altLang="en-US" b="1" dirty="0" err="1"/>
              <a:t>bản</a:t>
            </a:r>
            <a:r>
              <a:rPr lang="en-US" altLang="en-US" b="1" dirty="0"/>
              <a:t> </a:t>
            </a:r>
            <a:r>
              <a:rPr lang="en-US" altLang="en-US" b="1" dirty="0" err="1"/>
              <a:t>của</a:t>
            </a:r>
            <a:r>
              <a:rPr lang="en-US" altLang="en-US" b="1" dirty="0"/>
              <a:t> </a:t>
            </a:r>
            <a:r>
              <a:rPr lang="en-US" altLang="en-US" b="1" dirty="0" err="1"/>
              <a:t>một</a:t>
            </a:r>
            <a:r>
              <a:rPr lang="en-US" altLang="en-US" b="1" dirty="0"/>
              <a:t> </a:t>
            </a:r>
            <a:r>
              <a:rPr lang="en-US" altLang="en-US" b="1" dirty="0" err="1"/>
              <a:t>trang</a:t>
            </a:r>
            <a:r>
              <a:rPr lang="en-US" altLang="en-US" b="1" dirty="0"/>
              <a:t> HTML</a:t>
            </a:r>
          </a:p>
          <a:p>
            <a:pPr marL="990600" lvl="1" indent="-533400">
              <a:buNone/>
            </a:pPr>
            <a:r>
              <a:rPr lang="en-US" altLang="en-US" dirty="0">
                <a:solidFill>
                  <a:srgbClr val="0070C0"/>
                </a:solidFill>
              </a:rPr>
              <a:t>&lt;html&gt;</a:t>
            </a:r>
          </a:p>
          <a:p>
            <a:pPr marL="990600" lvl="1" indent="-533400">
              <a:buNone/>
            </a:pPr>
            <a:r>
              <a:rPr lang="en-US" altLang="en-US" dirty="0">
                <a:solidFill>
                  <a:srgbClr val="0070C0"/>
                </a:solidFill>
              </a:rPr>
              <a:t>	&lt;head&gt;</a:t>
            </a:r>
          </a:p>
          <a:p>
            <a:pPr marL="990600" lvl="1" indent="-533400">
              <a:buNone/>
            </a:pPr>
            <a:r>
              <a:rPr lang="en-US" altLang="en-US" dirty="0">
                <a:solidFill>
                  <a:srgbClr val="0070C0"/>
                </a:solidFill>
              </a:rPr>
              <a:t>		&lt;title&gt;</a:t>
            </a:r>
            <a:r>
              <a:rPr lang="en-US" altLang="en-US" dirty="0" err="1"/>
              <a:t>Tiêu</a:t>
            </a:r>
            <a:r>
              <a:rPr lang="en-US" altLang="en-US" dirty="0"/>
              <a:t> </a:t>
            </a:r>
            <a:r>
              <a:rPr lang="en-US" altLang="en-US" dirty="0" err="1"/>
              <a:t>đề</a:t>
            </a:r>
            <a:r>
              <a:rPr lang="en-US" altLang="en-US" dirty="0"/>
              <a:t> </a:t>
            </a:r>
            <a:r>
              <a:rPr lang="en-US" altLang="en-US" dirty="0" err="1"/>
              <a:t>trang</a:t>
            </a:r>
            <a:r>
              <a:rPr lang="en-US" altLang="en-US" dirty="0">
                <a:solidFill>
                  <a:srgbClr val="0070C0"/>
                </a:solidFill>
              </a:rPr>
              <a:t>&lt;/title&gt;</a:t>
            </a:r>
          </a:p>
          <a:p>
            <a:pPr marL="990600" lvl="1" indent="-533400">
              <a:buNone/>
            </a:pPr>
            <a:r>
              <a:rPr lang="en-US" altLang="en-US" dirty="0"/>
              <a:t>	</a:t>
            </a:r>
            <a:r>
              <a:rPr lang="en-US" altLang="en-US" dirty="0">
                <a:solidFill>
                  <a:srgbClr val="0070C0"/>
                </a:solidFill>
              </a:rPr>
              <a:t>&lt;/head&gt;</a:t>
            </a:r>
          </a:p>
          <a:p>
            <a:pPr marL="990600" lvl="1" indent="-533400">
              <a:buNone/>
            </a:pPr>
            <a:r>
              <a:rPr lang="en-US" altLang="en-US" dirty="0">
                <a:solidFill>
                  <a:srgbClr val="0070C0"/>
                </a:solidFill>
              </a:rPr>
              <a:t>	&lt;body&gt;</a:t>
            </a:r>
          </a:p>
          <a:p>
            <a:pPr marL="990600" lvl="1" indent="-533400">
              <a:buNone/>
            </a:pPr>
            <a:r>
              <a:rPr lang="en-US" altLang="en-US" dirty="0"/>
              <a:t>	</a:t>
            </a:r>
            <a:r>
              <a:rPr lang="en-US" altLang="en-US" dirty="0" err="1"/>
              <a:t>Văn</a:t>
            </a:r>
            <a:r>
              <a:rPr lang="en-US" altLang="en-US" dirty="0"/>
              <a:t> </a:t>
            </a:r>
            <a:r>
              <a:rPr lang="en-US" altLang="en-US" dirty="0" err="1"/>
              <a:t>bản</a:t>
            </a:r>
            <a:r>
              <a:rPr lang="en-US" altLang="en-US" dirty="0"/>
              <a:t> </a:t>
            </a:r>
            <a:r>
              <a:rPr lang="en-US" altLang="en-US" dirty="0" err="1"/>
              <a:t>hiển</a:t>
            </a:r>
            <a:r>
              <a:rPr lang="en-US" altLang="en-US" dirty="0"/>
              <a:t> </a:t>
            </a:r>
            <a:r>
              <a:rPr lang="en-US" altLang="en-US" dirty="0" err="1"/>
              <a:t>thị</a:t>
            </a:r>
            <a:r>
              <a:rPr lang="en-US" altLang="en-US" dirty="0"/>
              <a:t>.</a:t>
            </a:r>
          </a:p>
          <a:p>
            <a:pPr marL="990600" lvl="1" indent="-533400">
              <a:buNone/>
            </a:pPr>
            <a:r>
              <a:rPr lang="en-US" altLang="en-US" dirty="0"/>
              <a:t>	</a:t>
            </a:r>
            <a:r>
              <a:rPr lang="en-US" altLang="en-US" dirty="0">
                <a:solidFill>
                  <a:srgbClr val="0070C0"/>
                </a:solidFill>
              </a:rPr>
              <a:t>&lt;/body&gt;</a:t>
            </a:r>
          </a:p>
          <a:p>
            <a:pPr marL="990600" lvl="1" indent="-533400">
              <a:buNone/>
            </a:pPr>
            <a:r>
              <a:rPr lang="en-US" altLang="en-US" dirty="0">
                <a:solidFill>
                  <a:srgbClr val="0070C0"/>
                </a:solidFill>
              </a:rPr>
              <a:t>&lt;/html&gt;</a:t>
            </a:r>
          </a:p>
          <a:p>
            <a:endParaRPr lang="en-US" dirty="0"/>
          </a:p>
        </p:txBody>
      </p:sp>
      <p:sp>
        <p:nvSpPr>
          <p:cNvPr id="3" name="Title 2">
            <a:extLst>
              <a:ext uri="{FF2B5EF4-FFF2-40B4-BE49-F238E27FC236}">
                <a16:creationId xmlns:a16="http://schemas.microsoft.com/office/drawing/2014/main" id="{2F4D3B38-51E3-4E2A-AA2A-355306A3ED61}"/>
              </a:ext>
            </a:extLst>
          </p:cNvPr>
          <p:cNvSpPr>
            <a:spLocks noGrp="1"/>
          </p:cNvSpPr>
          <p:nvPr>
            <p:ph type="title"/>
          </p:nvPr>
        </p:nvSpPr>
        <p:spPr/>
        <p:txBody>
          <a:bodyPr/>
          <a:lstStyle/>
          <a:p>
            <a:r>
              <a:rPr lang="en-US" altLang="en-US" sz="3600"/>
              <a:t>Thiết kế web với HTML</a:t>
            </a:r>
            <a:endParaRPr lang="en-US"/>
          </a:p>
        </p:txBody>
      </p:sp>
      <p:pic>
        <p:nvPicPr>
          <p:cNvPr id="5" name="Picture 4">
            <a:extLst>
              <a:ext uri="{FF2B5EF4-FFF2-40B4-BE49-F238E27FC236}">
                <a16:creationId xmlns:a16="http://schemas.microsoft.com/office/drawing/2014/main" id="{783D7485-C26D-43E2-87D8-44CFA9594881}"/>
              </a:ext>
            </a:extLst>
          </p:cNvPr>
          <p:cNvPicPr>
            <a:picLocks noChangeAspect="1"/>
          </p:cNvPicPr>
          <p:nvPr/>
        </p:nvPicPr>
        <p:blipFill>
          <a:blip r:embed="rId2"/>
          <a:stretch>
            <a:fillRect/>
          </a:stretch>
        </p:blipFill>
        <p:spPr>
          <a:xfrm>
            <a:off x="5562601" y="3444082"/>
            <a:ext cx="4187564" cy="2880511"/>
          </a:xfrm>
          <a:prstGeom prst="rect">
            <a:avLst/>
          </a:prstGeom>
        </p:spPr>
      </p:pic>
      <p:sp>
        <p:nvSpPr>
          <p:cNvPr id="6" name="Line 4">
            <a:extLst>
              <a:ext uri="{FF2B5EF4-FFF2-40B4-BE49-F238E27FC236}">
                <a16:creationId xmlns:a16="http://schemas.microsoft.com/office/drawing/2014/main" id="{72937A51-5271-4196-A146-8A80D98FC977}"/>
              </a:ext>
            </a:extLst>
          </p:cNvPr>
          <p:cNvSpPr>
            <a:spLocks noChangeShapeType="1"/>
          </p:cNvSpPr>
          <p:nvPr/>
        </p:nvSpPr>
        <p:spPr bwMode="auto">
          <a:xfrm>
            <a:off x="5486400" y="3048000"/>
            <a:ext cx="304800" cy="381000"/>
          </a:xfrm>
          <a:prstGeom prst="line">
            <a:avLst/>
          </a:prstGeom>
          <a:noFill/>
          <a:ln w="38100">
            <a:solidFill>
              <a:schemeClr val="tx2"/>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7" name="Line 5">
            <a:extLst>
              <a:ext uri="{FF2B5EF4-FFF2-40B4-BE49-F238E27FC236}">
                <a16:creationId xmlns:a16="http://schemas.microsoft.com/office/drawing/2014/main" id="{5C766904-3562-4FB0-ADD8-1A75A681F9BA}"/>
              </a:ext>
            </a:extLst>
          </p:cNvPr>
          <p:cNvSpPr>
            <a:spLocks noChangeShapeType="1"/>
          </p:cNvSpPr>
          <p:nvPr/>
        </p:nvSpPr>
        <p:spPr bwMode="auto">
          <a:xfrm>
            <a:off x="4953001" y="4343400"/>
            <a:ext cx="533399" cy="0"/>
          </a:xfrm>
          <a:prstGeom prst="line">
            <a:avLst/>
          </a:prstGeom>
          <a:noFill/>
          <a:ln w="38100">
            <a:solidFill>
              <a:schemeClr val="tx2"/>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Tree>
    <p:extLst>
      <p:ext uri="{BB962C8B-B14F-4D97-AF65-F5344CB8AC3E}">
        <p14:creationId xmlns:p14="http://schemas.microsoft.com/office/powerpoint/2010/main" val="6135924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47D789E-C61B-414F-B357-B5DF02BDA3A5}"/>
              </a:ext>
            </a:extLst>
          </p:cNvPr>
          <p:cNvSpPr>
            <a:spLocks noGrp="1"/>
          </p:cNvSpPr>
          <p:nvPr>
            <p:ph idx="1"/>
          </p:nvPr>
        </p:nvSpPr>
        <p:spPr/>
        <p:txBody>
          <a:bodyPr>
            <a:noAutofit/>
          </a:bodyPr>
          <a:lstStyle/>
          <a:p>
            <a:pPr marL="109728" indent="0">
              <a:spcBef>
                <a:spcPct val="50000"/>
              </a:spcBef>
              <a:buNone/>
            </a:pPr>
            <a:r>
              <a:rPr lang="en-US" altLang="en-US" sz="2400" b="1" dirty="0"/>
              <a:t>1.4. Tag </a:t>
            </a:r>
            <a:r>
              <a:rPr lang="en-US" altLang="en-US" sz="2400" b="1" dirty="0" err="1"/>
              <a:t>chú</a:t>
            </a:r>
            <a:r>
              <a:rPr lang="en-US" altLang="en-US" sz="2400" b="1" dirty="0"/>
              <a:t> </a:t>
            </a:r>
            <a:r>
              <a:rPr lang="en-US" altLang="en-US" sz="2400" b="1" dirty="0" err="1"/>
              <a:t>thích</a:t>
            </a:r>
            <a:endParaRPr lang="en-US" altLang="en-US" sz="2400" b="1" dirty="0"/>
          </a:p>
          <a:p>
            <a:pPr marL="109728" indent="0" algn="ctr">
              <a:spcBef>
                <a:spcPct val="50000"/>
              </a:spcBef>
              <a:buNone/>
            </a:pPr>
            <a:r>
              <a:rPr lang="en-US" altLang="en-US" b="1" dirty="0"/>
              <a:t>&lt;!--</a:t>
            </a:r>
            <a:r>
              <a:rPr lang="en-US" altLang="en-US" b="1" dirty="0" err="1"/>
              <a:t>Nội</a:t>
            </a:r>
            <a:r>
              <a:rPr lang="en-US" altLang="en-US" b="1" dirty="0"/>
              <a:t> dung </a:t>
            </a:r>
            <a:r>
              <a:rPr lang="en-US" altLang="en-US" b="1" dirty="0" err="1"/>
              <a:t>chú</a:t>
            </a:r>
            <a:r>
              <a:rPr lang="en-US" altLang="en-US" b="1" dirty="0"/>
              <a:t> </a:t>
            </a:r>
            <a:r>
              <a:rPr lang="en-US" altLang="en-US" b="1" dirty="0" err="1"/>
              <a:t>thích</a:t>
            </a:r>
            <a:r>
              <a:rPr lang="en-US" altLang="en-US" b="1" dirty="0"/>
              <a:t> --&gt;</a:t>
            </a:r>
            <a:r>
              <a:rPr lang="en-US" altLang="en-US" dirty="0"/>
              <a:t>. </a:t>
            </a:r>
          </a:p>
          <a:p>
            <a:pPr marL="109728" indent="0">
              <a:spcBef>
                <a:spcPct val="20000"/>
              </a:spcBef>
              <a:buClr>
                <a:schemeClr val="hlink"/>
              </a:buClr>
              <a:buNone/>
            </a:pPr>
            <a:r>
              <a:rPr lang="en-US" altLang="en-US" sz="2000" b="1" dirty="0" err="1"/>
              <a:t>Thẻ</a:t>
            </a:r>
            <a:r>
              <a:rPr lang="en-US" altLang="en-US" sz="2000" b="1" dirty="0"/>
              <a:t> </a:t>
            </a:r>
            <a:r>
              <a:rPr lang="en-US" altLang="en-US" sz="2000" b="1" dirty="0">
                <a:solidFill>
                  <a:schemeClr val="tx2"/>
                </a:solidFill>
              </a:rPr>
              <a:t>&lt;!DOCTYPE&gt;</a:t>
            </a:r>
          </a:p>
          <a:p>
            <a:pPr>
              <a:spcBef>
                <a:spcPct val="20000"/>
              </a:spcBef>
              <a:buClr>
                <a:schemeClr val="hlink"/>
              </a:buClr>
              <a:buFont typeface="Wingdings" panose="05000000000000000000" pitchFamily="2" charset="2"/>
              <a:buChar char="v"/>
            </a:pPr>
            <a:r>
              <a:rPr lang="en-US" altLang="en-US" sz="2000" dirty="0" err="1"/>
              <a:t>Thẻ</a:t>
            </a:r>
            <a:r>
              <a:rPr lang="en-US" altLang="en-US" sz="2000" dirty="0"/>
              <a:t> </a:t>
            </a:r>
            <a:r>
              <a:rPr lang="en-US" altLang="en-US" sz="2000" dirty="0" err="1"/>
              <a:t>này</a:t>
            </a:r>
            <a:r>
              <a:rPr lang="en-US" altLang="en-US" sz="2000" dirty="0"/>
              <a:t> </a:t>
            </a:r>
            <a:r>
              <a:rPr lang="en-US" altLang="en-US" sz="2000" dirty="0" err="1"/>
              <a:t>dùng</a:t>
            </a:r>
            <a:r>
              <a:rPr lang="en-US" altLang="en-US" sz="2000" dirty="0"/>
              <a:t> </a:t>
            </a:r>
            <a:r>
              <a:rPr lang="en-US" altLang="en-US" sz="2000" dirty="0" err="1"/>
              <a:t>để</a:t>
            </a:r>
            <a:r>
              <a:rPr lang="en-US" altLang="en-US" sz="2000" dirty="0"/>
              <a:t> </a:t>
            </a:r>
            <a:r>
              <a:rPr lang="en-US" altLang="en-US" sz="2000" dirty="0" err="1"/>
              <a:t>ghi</a:t>
            </a:r>
            <a:r>
              <a:rPr lang="en-US" altLang="en-US" sz="2000" dirty="0"/>
              <a:t> </a:t>
            </a:r>
            <a:r>
              <a:rPr lang="en-US" altLang="en-US" sz="2000" dirty="0" err="1"/>
              <a:t>thông</a:t>
            </a:r>
            <a:r>
              <a:rPr lang="en-US" altLang="en-US" sz="2000" dirty="0"/>
              <a:t> tin </a:t>
            </a:r>
            <a:r>
              <a:rPr lang="en-US" altLang="en-US" sz="2000" dirty="0" err="1"/>
              <a:t>về</a:t>
            </a:r>
            <a:r>
              <a:rPr lang="en-US" altLang="en-US" sz="2000" dirty="0"/>
              <a:t> version HTML </a:t>
            </a:r>
            <a:r>
              <a:rPr lang="en-US" altLang="en-US" sz="2000" dirty="0" err="1"/>
              <a:t>áp</a:t>
            </a:r>
            <a:r>
              <a:rPr lang="en-US" altLang="en-US" sz="2000" dirty="0"/>
              <a:t> </a:t>
            </a:r>
            <a:r>
              <a:rPr lang="en-US" altLang="en-US" sz="2000" dirty="0" err="1"/>
              <a:t>dụng</a:t>
            </a:r>
            <a:r>
              <a:rPr lang="en-US" altLang="en-US" sz="2000" dirty="0"/>
              <a:t> </a:t>
            </a:r>
            <a:r>
              <a:rPr lang="en-US" altLang="en-US" sz="2000" dirty="0" err="1"/>
              <a:t>trong</a:t>
            </a:r>
            <a:r>
              <a:rPr lang="en-US" altLang="en-US" sz="2000" dirty="0"/>
              <a:t> </a:t>
            </a:r>
            <a:r>
              <a:rPr lang="en-US" altLang="en-US" sz="2000" dirty="0" err="1"/>
              <a:t>tài</a:t>
            </a:r>
            <a:r>
              <a:rPr lang="en-US" altLang="en-US" sz="2000" dirty="0"/>
              <a:t> </a:t>
            </a:r>
            <a:r>
              <a:rPr lang="en-US" altLang="en-US" sz="2000" dirty="0" err="1"/>
              <a:t>liệu</a:t>
            </a:r>
            <a:r>
              <a:rPr lang="en-US" altLang="en-US" sz="2000" dirty="0"/>
              <a:t> web.</a:t>
            </a:r>
          </a:p>
          <a:p>
            <a:pPr>
              <a:spcBef>
                <a:spcPct val="20000"/>
              </a:spcBef>
              <a:buClr>
                <a:schemeClr val="hlink"/>
              </a:buClr>
              <a:buFont typeface="Wingdings" panose="05000000000000000000" pitchFamily="2" charset="2"/>
              <a:buChar char="v"/>
            </a:pPr>
            <a:r>
              <a:rPr lang="en-US" altLang="en-US" sz="2000" dirty="0" err="1"/>
              <a:t>Thường</a:t>
            </a:r>
            <a:r>
              <a:rPr lang="en-US" altLang="en-US" sz="2000" dirty="0"/>
              <a:t> </a:t>
            </a:r>
            <a:r>
              <a:rPr lang="en-US" altLang="en-US" sz="2000" dirty="0" err="1"/>
              <a:t>đây</a:t>
            </a:r>
            <a:r>
              <a:rPr lang="en-US" altLang="en-US" sz="2000" dirty="0"/>
              <a:t> </a:t>
            </a:r>
            <a:r>
              <a:rPr lang="en-US" altLang="en-US" sz="2000" dirty="0" err="1"/>
              <a:t>là</a:t>
            </a:r>
            <a:r>
              <a:rPr lang="en-US" altLang="en-US" sz="2000" dirty="0"/>
              <a:t> </a:t>
            </a:r>
            <a:r>
              <a:rPr lang="en-US" altLang="en-US" sz="2000" dirty="0" err="1"/>
              <a:t>dòng</a:t>
            </a:r>
            <a:r>
              <a:rPr lang="en-US" altLang="en-US" sz="2000" dirty="0"/>
              <a:t> </a:t>
            </a:r>
            <a:r>
              <a:rPr lang="en-US" altLang="en-US" sz="2000" dirty="0" err="1"/>
              <a:t>đầu</a:t>
            </a:r>
            <a:r>
              <a:rPr lang="en-US" altLang="en-US" sz="2000" dirty="0"/>
              <a:t> </a:t>
            </a:r>
            <a:r>
              <a:rPr lang="en-US" altLang="en-US" sz="2000" dirty="0" err="1"/>
              <a:t>tiên</a:t>
            </a:r>
            <a:r>
              <a:rPr lang="en-US" altLang="en-US" sz="2000" dirty="0"/>
              <a:t> </a:t>
            </a:r>
            <a:r>
              <a:rPr lang="en-US" altLang="en-US" sz="2000" dirty="0" err="1"/>
              <a:t>trong</a:t>
            </a:r>
            <a:r>
              <a:rPr lang="en-US" altLang="en-US" sz="2000" dirty="0"/>
              <a:t> file HTML.</a:t>
            </a:r>
          </a:p>
          <a:p>
            <a:pPr>
              <a:spcBef>
                <a:spcPct val="20000"/>
              </a:spcBef>
              <a:buClr>
                <a:schemeClr val="hlink"/>
              </a:buClr>
              <a:buFont typeface="Wingdings" panose="05000000000000000000" pitchFamily="2" charset="2"/>
              <a:buChar char="v"/>
            </a:pPr>
            <a:r>
              <a:rPr lang="en-US" altLang="en-US" sz="2000" dirty="0" err="1"/>
              <a:t>Ví</a:t>
            </a:r>
            <a:r>
              <a:rPr lang="en-US" altLang="en-US" sz="2000" dirty="0"/>
              <a:t> </a:t>
            </a:r>
            <a:r>
              <a:rPr lang="en-US" altLang="en-US" sz="2000" dirty="0" err="1"/>
              <a:t>dụ</a:t>
            </a:r>
            <a:r>
              <a:rPr lang="en-US" altLang="en-US" sz="2000" dirty="0"/>
              <a:t>:</a:t>
            </a:r>
          </a:p>
          <a:p>
            <a:pPr marL="393192" lvl="1" indent="0">
              <a:spcBef>
                <a:spcPct val="20000"/>
              </a:spcBef>
              <a:buNone/>
            </a:pPr>
            <a:r>
              <a:rPr lang="en-US" altLang="en-US" sz="1800" dirty="0">
                <a:solidFill>
                  <a:schemeClr val="tx2"/>
                </a:solidFill>
              </a:rPr>
              <a:t>&lt;!DOCTYPE</a:t>
            </a:r>
            <a:r>
              <a:rPr lang="en-US" altLang="en-US" sz="1800" dirty="0"/>
              <a:t> HTML PUBLIC "-//W3C//DTD HTML 4.0 Transitional//EN"</a:t>
            </a:r>
            <a:r>
              <a:rPr lang="en-US" altLang="en-US" sz="1800" dirty="0">
                <a:solidFill>
                  <a:schemeClr val="tx2"/>
                </a:solidFill>
              </a:rPr>
              <a:t>&gt;</a:t>
            </a:r>
            <a:endParaRPr lang="en-US" altLang="en-US" sz="2000" dirty="0">
              <a:solidFill>
                <a:schemeClr val="tx2"/>
              </a:solidFill>
            </a:endParaRPr>
          </a:p>
        </p:txBody>
      </p:sp>
      <p:sp>
        <p:nvSpPr>
          <p:cNvPr id="3" name="Title 2">
            <a:extLst>
              <a:ext uri="{FF2B5EF4-FFF2-40B4-BE49-F238E27FC236}">
                <a16:creationId xmlns:a16="http://schemas.microsoft.com/office/drawing/2014/main" id="{2F4D3B38-51E3-4E2A-AA2A-355306A3ED61}"/>
              </a:ext>
            </a:extLst>
          </p:cNvPr>
          <p:cNvSpPr>
            <a:spLocks noGrp="1"/>
          </p:cNvSpPr>
          <p:nvPr>
            <p:ph type="title"/>
          </p:nvPr>
        </p:nvSpPr>
        <p:spPr/>
        <p:txBody>
          <a:bodyPr/>
          <a:lstStyle/>
          <a:p>
            <a:r>
              <a:rPr lang="en-US" altLang="en-US" sz="3600"/>
              <a:t>Thiết kế web với HTML</a:t>
            </a:r>
            <a:endParaRPr lang="en-US"/>
          </a:p>
        </p:txBody>
      </p:sp>
    </p:spTree>
    <p:extLst>
      <p:ext uri="{BB962C8B-B14F-4D97-AF65-F5344CB8AC3E}">
        <p14:creationId xmlns:p14="http://schemas.microsoft.com/office/powerpoint/2010/main" val="84661136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47D789E-C61B-414F-B357-B5DF02BDA3A5}"/>
              </a:ext>
            </a:extLst>
          </p:cNvPr>
          <p:cNvSpPr>
            <a:spLocks noGrp="1"/>
          </p:cNvSpPr>
          <p:nvPr>
            <p:ph idx="1"/>
          </p:nvPr>
        </p:nvSpPr>
        <p:spPr/>
        <p:txBody>
          <a:bodyPr/>
          <a:lstStyle/>
          <a:p>
            <a:pPr marL="109728" indent="0">
              <a:lnSpc>
                <a:spcPct val="100000"/>
              </a:lnSpc>
              <a:buNone/>
            </a:pPr>
            <a:r>
              <a:rPr lang="en-US" altLang="en-US" b="1"/>
              <a:t>1.5. Hiển thị tài liệu trong Web Browser</a:t>
            </a:r>
          </a:p>
          <a:p>
            <a:pPr marL="609600" indent="-609600">
              <a:lnSpc>
                <a:spcPct val="100000"/>
              </a:lnSpc>
              <a:spcBef>
                <a:spcPct val="50000"/>
              </a:spcBef>
              <a:buClr>
                <a:schemeClr val="tx1"/>
              </a:buClr>
              <a:buNone/>
            </a:pPr>
            <a:r>
              <a:rPr lang="en-US" altLang="en-US" b="1"/>
              <a:t> 1.6. Tạo trang Web đầu tiên </a:t>
            </a:r>
          </a:p>
          <a:p>
            <a:pPr marL="609600" indent="-609600">
              <a:lnSpc>
                <a:spcPct val="100000"/>
              </a:lnSpc>
              <a:spcBef>
                <a:spcPct val="50000"/>
              </a:spcBef>
              <a:buClr>
                <a:schemeClr val="tx1"/>
              </a:buClr>
              <a:buNone/>
            </a:pPr>
            <a:r>
              <a:rPr lang="en-US" altLang="en-US"/>
              <a:t>	</a:t>
            </a:r>
            <a:r>
              <a:rPr lang="en-US" altLang="en-US" sz="2400"/>
              <a:t>- Mở chương trình soạn thảo NotePad.</a:t>
            </a:r>
          </a:p>
          <a:p>
            <a:pPr marL="609600" indent="-609600">
              <a:lnSpc>
                <a:spcPct val="100000"/>
              </a:lnSpc>
              <a:spcBef>
                <a:spcPct val="50000"/>
              </a:spcBef>
              <a:buClr>
                <a:schemeClr val="tx1"/>
              </a:buClr>
              <a:buNone/>
            </a:pPr>
            <a:r>
              <a:rPr lang="en-US" altLang="en-US" sz="2400"/>
              <a:t>	- Sử dụng phông đánh tiếng việt: Unicode</a:t>
            </a:r>
          </a:p>
          <a:p>
            <a:pPr marL="609600" indent="-609600">
              <a:lnSpc>
                <a:spcPct val="100000"/>
              </a:lnSpc>
              <a:spcBef>
                <a:spcPct val="50000"/>
              </a:spcBef>
              <a:buClr>
                <a:schemeClr val="tx1"/>
              </a:buClr>
              <a:buNone/>
            </a:pPr>
            <a:r>
              <a:rPr lang="en-US" altLang="en-US" sz="2400"/>
              <a:t>	- Soạn thảo đoạn mã sau:</a:t>
            </a:r>
          </a:p>
        </p:txBody>
      </p:sp>
      <p:sp>
        <p:nvSpPr>
          <p:cNvPr id="3" name="Title 2">
            <a:extLst>
              <a:ext uri="{FF2B5EF4-FFF2-40B4-BE49-F238E27FC236}">
                <a16:creationId xmlns:a16="http://schemas.microsoft.com/office/drawing/2014/main" id="{2F4D3B38-51E3-4E2A-AA2A-355306A3ED61}"/>
              </a:ext>
            </a:extLst>
          </p:cNvPr>
          <p:cNvSpPr>
            <a:spLocks noGrp="1"/>
          </p:cNvSpPr>
          <p:nvPr>
            <p:ph type="title"/>
          </p:nvPr>
        </p:nvSpPr>
        <p:spPr/>
        <p:txBody>
          <a:bodyPr/>
          <a:lstStyle/>
          <a:p>
            <a:r>
              <a:rPr lang="en-US" altLang="en-US" sz="3600"/>
              <a:t>Thiết kế web với HTML</a:t>
            </a:r>
            <a:endParaRPr lang="en-US"/>
          </a:p>
        </p:txBody>
      </p:sp>
    </p:spTree>
    <p:extLst>
      <p:ext uri="{BB962C8B-B14F-4D97-AF65-F5344CB8AC3E}">
        <p14:creationId xmlns:p14="http://schemas.microsoft.com/office/powerpoint/2010/main" val="231832017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47D789E-C61B-414F-B357-B5DF02BDA3A5}"/>
              </a:ext>
            </a:extLst>
          </p:cNvPr>
          <p:cNvSpPr>
            <a:spLocks noGrp="1"/>
          </p:cNvSpPr>
          <p:nvPr>
            <p:ph idx="1"/>
          </p:nvPr>
        </p:nvSpPr>
        <p:spPr/>
        <p:txBody>
          <a:bodyPr>
            <a:normAutofit/>
          </a:bodyPr>
          <a:lstStyle/>
          <a:p>
            <a:pPr lvl="2">
              <a:buNone/>
            </a:pPr>
            <a:r>
              <a:rPr lang="en-US" altLang="en-US"/>
              <a:t>&lt;!--chương trình đầu tiên</a:t>
            </a:r>
            <a:r>
              <a:rPr lang="en-US" altLang="en-US">
                <a:sym typeface="Wingdings" panose="05000000000000000000" pitchFamily="2" charset="2"/>
              </a:rPr>
              <a:t>--&gt;</a:t>
            </a:r>
            <a:endParaRPr lang="en-US" altLang="en-US"/>
          </a:p>
          <a:p>
            <a:pPr lvl="2">
              <a:buNone/>
            </a:pPr>
            <a:r>
              <a:rPr lang="en-US" altLang="en-US">
                <a:solidFill>
                  <a:srgbClr val="0070C0"/>
                </a:solidFill>
              </a:rPr>
              <a:t>&lt;html&gt;</a:t>
            </a:r>
          </a:p>
          <a:p>
            <a:pPr lvl="2">
              <a:buNone/>
            </a:pPr>
            <a:r>
              <a:rPr lang="en-US" altLang="en-US">
                <a:solidFill>
                  <a:srgbClr val="0070C0"/>
                </a:solidFill>
              </a:rPr>
              <a:t>	&lt;head&gt;</a:t>
            </a:r>
          </a:p>
          <a:p>
            <a:pPr lvl="2">
              <a:buNone/>
            </a:pPr>
            <a:r>
              <a:rPr lang="en-US" altLang="en-US"/>
              <a:t>	     </a:t>
            </a:r>
            <a:r>
              <a:rPr lang="en-US" altLang="en-US">
                <a:solidFill>
                  <a:srgbClr val="0070C0"/>
                </a:solidFill>
              </a:rPr>
              <a:t>&lt;title&gt;</a:t>
            </a:r>
            <a:r>
              <a:rPr lang="en-US" altLang="en-US"/>
              <a:t> Học tập HTML</a:t>
            </a:r>
            <a:r>
              <a:rPr lang="en-US" altLang="en-US">
                <a:solidFill>
                  <a:srgbClr val="0070C0"/>
                </a:solidFill>
              </a:rPr>
              <a:t>&lt;/title&gt;</a:t>
            </a:r>
          </a:p>
          <a:p>
            <a:pPr lvl="2">
              <a:buNone/>
            </a:pPr>
            <a:r>
              <a:rPr lang="en-US" altLang="en-US">
                <a:solidFill>
                  <a:srgbClr val="0070C0"/>
                </a:solidFill>
              </a:rPr>
              <a:t>	&lt;/head&gt;</a:t>
            </a:r>
          </a:p>
          <a:p>
            <a:pPr lvl="2">
              <a:buNone/>
            </a:pPr>
            <a:r>
              <a:rPr lang="en-US" altLang="en-US">
                <a:solidFill>
                  <a:srgbClr val="0070C0"/>
                </a:solidFill>
              </a:rPr>
              <a:t>	&lt;body&gt;</a:t>
            </a:r>
          </a:p>
          <a:p>
            <a:pPr lvl="2">
              <a:buNone/>
            </a:pPr>
            <a:r>
              <a:rPr lang="en-US" altLang="en-US"/>
              <a:t>	Chúc mừng bạn đã tạo được trang web đầu tiên!</a:t>
            </a:r>
          </a:p>
          <a:p>
            <a:pPr lvl="2">
              <a:buNone/>
            </a:pPr>
            <a:r>
              <a:rPr lang="en-US" altLang="en-US">
                <a:solidFill>
                  <a:srgbClr val="0070C0"/>
                </a:solidFill>
              </a:rPr>
              <a:t>	&lt;/body&gt;</a:t>
            </a:r>
          </a:p>
          <a:p>
            <a:pPr lvl="2">
              <a:buNone/>
            </a:pPr>
            <a:r>
              <a:rPr lang="en-US" altLang="en-US">
                <a:solidFill>
                  <a:srgbClr val="0070C0"/>
                </a:solidFill>
              </a:rPr>
              <a:t>&lt;html&gt;</a:t>
            </a:r>
            <a:endParaRPr lang="en-US">
              <a:solidFill>
                <a:srgbClr val="0070C0"/>
              </a:solidFill>
            </a:endParaRPr>
          </a:p>
        </p:txBody>
      </p:sp>
      <p:sp>
        <p:nvSpPr>
          <p:cNvPr id="3" name="Title 2">
            <a:extLst>
              <a:ext uri="{FF2B5EF4-FFF2-40B4-BE49-F238E27FC236}">
                <a16:creationId xmlns:a16="http://schemas.microsoft.com/office/drawing/2014/main" id="{2F4D3B38-51E3-4E2A-AA2A-355306A3ED61}"/>
              </a:ext>
            </a:extLst>
          </p:cNvPr>
          <p:cNvSpPr>
            <a:spLocks noGrp="1"/>
          </p:cNvSpPr>
          <p:nvPr>
            <p:ph type="title"/>
          </p:nvPr>
        </p:nvSpPr>
        <p:spPr/>
        <p:txBody>
          <a:bodyPr/>
          <a:lstStyle/>
          <a:p>
            <a:r>
              <a:rPr lang="en-US" altLang="en-US" sz="3600"/>
              <a:t>Thiết kế web với HTML</a:t>
            </a:r>
            <a:endParaRPr lang="en-US"/>
          </a:p>
        </p:txBody>
      </p:sp>
    </p:spTree>
    <p:extLst>
      <p:ext uri="{BB962C8B-B14F-4D97-AF65-F5344CB8AC3E}">
        <p14:creationId xmlns:p14="http://schemas.microsoft.com/office/powerpoint/2010/main" val="89382317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47D789E-C61B-414F-B357-B5DF02BDA3A5}"/>
              </a:ext>
            </a:extLst>
          </p:cNvPr>
          <p:cNvSpPr>
            <a:spLocks noGrp="1"/>
          </p:cNvSpPr>
          <p:nvPr>
            <p:ph idx="1"/>
          </p:nvPr>
        </p:nvSpPr>
        <p:spPr/>
        <p:txBody>
          <a:bodyPr>
            <a:normAutofit/>
          </a:bodyPr>
          <a:lstStyle/>
          <a:p>
            <a:pPr>
              <a:spcBef>
                <a:spcPts val="600"/>
              </a:spcBef>
              <a:spcAft>
                <a:spcPts val="600"/>
              </a:spcAft>
            </a:pPr>
            <a:r>
              <a:rPr lang="en-US" altLang="en-US" sz="2400"/>
              <a:t>Lưu lại với tên “</a:t>
            </a:r>
            <a:r>
              <a:rPr lang="en-US" altLang="en-US" sz="2400">
                <a:solidFill>
                  <a:schemeClr val="tx2"/>
                </a:solidFill>
              </a:rPr>
              <a:t>MoDau.html</a:t>
            </a:r>
            <a:r>
              <a:rPr lang="en-US" altLang="en-US" sz="2400"/>
              <a:t>” (vào trong thư mục của mình), với phần </a:t>
            </a:r>
            <a:r>
              <a:rPr lang="en-US" altLang="en-US" sz="2400">
                <a:solidFill>
                  <a:schemeClr val="tx2"/>
                </a:solidFill>
              </a:rPr>
              <a:t>Encoding là UTF-8</a:t>
            </a:r>
            <a:r>
              <a:rPr lang="en-US" altLang="en-US" sz="2400"/>
              <a:t>.</a:t>
            </a:r>
          </a:p>
          <a:p>
            <a:pPr>
              <a:spcBef>
                <a:spcPts val="600"/>
              </a:spcBef>
              <a:spcAft>
                <a:spcPts val="600"/>
              </a:spcAft>
            </a:pPr>
            <a:r>
              <a:rPr lang="en-US" altLang="en-US" sz="2400"/>
              <a:t>Lưu ý: phần mở rộng có thể là </a:t>
            </a:r>
            <a:r>
              <a:rPr lang="en-US" altLang="en-US" sz="2400">
                <a:solidFill>
                  <a:schemeClr val="tx2"/>
                </a:solidFill>
              </a:rPr>
              <a:t>html</a:t>
            </a:r>
            <a:r>
              <a:rPr lang="en-US" altLang="en-US" sz="2400"/>
              <a:t> hoặc </a:t>
            </a:r>
            <a:r>
              <a:rPr lang="en-US" altLang="en-US" sz="2400">
                <a:solidFill>
                  <a:schemeClr val="tx2"/>
                </a:solidFill>
              </a:rPr>
              <a:t>htm</a:t>
            </a:r>
            <a:r>
              <a:rPr lang="en-US" altLang="en-US" sz="2400"/>
              <a:t> đều được.</a:t>
            </a:r>
          </a:p>
          <a:p>
            <a:pPr>
              <a:spcBef>
                <a:spcPts val="600"/>
              </a:spcBef>
              <a:spcAft>
                <a:spcPts val="600"/>
              </a:spcAft>
            </a:pPr>
            <a:r>
              <a:rPr lang="en-US" altLang="en-US" sz="2400"/>
              <a:t>Vào thư mục của mình chạy tệp HTML mà ta vừa tạo, xem kết quả nhận được.</a:t>
            </a:r>
          </a:p>
        </p:txBody>
      </p:sp>
      <p:sp>
        <p:nvSpPr>
          <p:cNvPr id="3" name="Title 2">
            <a:extLst>
              <a:ext uri="{FF2B5EF4-FFF2-40B4-BE49-F238E27FC236}">
                <a16:creationId xmlns:a16="http://schemas.microsoft.com/office/drawing/2014/main" id="{2F4D3B38-51E3-4E2A-AA2A-355306A3ED61}"/>
              </a:ext>
            </a:extLst>
          </p:cNvPr>
          <p:cNvSpPr>
            <a:spLocks noGrp="1"/>
          </p:cNvSpPr>
          <p:nvPr>
            <p:ph type="title"/>
          </p:nvPr>
        </p:nvSpPr>
        <p:spPr/>
        <p:txBody>
          <a:bodyPr/>
          <a:lstStyle/>
          <a:p>
            <a:r>
              <a:rPr lang="en-US" altLang="en-US" sz="3600"/>
              <a:t>Thiết kế web với HTML</a:t>
            </a:r>
            <a:endParaRPr lang="en-US"/>
          </a:p>
        </p:txBody>
      </p:sp>
      <p:pic>
        <p:nvPicPr>
          <p:cNvPr id="4" name="Picture 3">
            <a:extLst>
              <a:ext uri="{FF2B5EF4-FFF2-40B4-BE49-F238E27FC236}">
                <a16:creationId xmlns:a16="http://schemas.microsoft.com/office/drawing/2014/main" id="{2BD4CA6E-7F89-4428-84F8-B8E05762DA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24601" y="3733800"/>
            <a:ext cx="3581399" cy="2893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62259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ox(in)">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F4D3B38-51E3-4E2A-AA2A-355306A3ED61}"/>
              </a:ext>
            </a:extLst>
          </p:cNvPr>
          <p:cNvSpPr>
            <a:spLocks noGrp="1"/>
          </p:cNvSpPr>
          <p:nvPr>
            <p:ph type="title"/>
          </p:nvPr>
        </p:nvSpPr>
        <p:spPr/>
        <p:txBody>
          <a:bodyPr/>
          <a:lstStyle/>
          <a:p>
            <a:r>
              <a:rPr lang="en-US" altLang="en-US" sz="3600"/>
              <a:t>Thiết kế web với HTML</a:t>
            </a:r>
            <a:endParaRPr lang="en-US"/>
          </a:p>
        </p:txBody>
      </p:sp>
      <p:sp>
        <p:nvSpPr>
          <p:cNvPr id="7" name="Content Placeholder 6">
            <a:extLst>
              <a:ext uri="{FF2B5EF4-FFF2-40B4-BE49-F238E27FC236}">
                <a16:creationId xmlns:a16="http://schemas.microsoft.com/office/drawing/2014/main" id="{74F75617-2D5B-49C8-B09E-6DF1C7215DF8}"/>
              </a:ext>
            </a:extLst>
          </p:cNvPr>
          <p:cNvSpPr>
            <a:spLocks noGrp="1"/>
          </p:cNvSpPr>
          <p:nvPr>
            <p:ph idx="1"/>
          </p:nvPr>
        </p:nvSpPr>
        <p:spPr/>
        <p:txBody>
          <a:bodyPr/>
          <a:lstStyle/>
          <a:p>
            <a:pPr marL="109728" indent="0">
              <a:buNone/>
            </a:pPr>
            <a:endParaRPr lang="en-US"/>
          </a:p>
        </p:txBody>
      </p:sp>
      <p:pic>
        <p:nvPicPr>
          <p:cNvPr id="8" name="Picture 7">
            <a:extLst>
              <a:ext uri="{FF2B5EF4-FFF2-40B4-BE49-F238E27FC236}">
                <a16:creationId xmlns:a16="http://schemas.microsoft.com/office/drawing/2014/main" id="{FB226685-CA3A-407E-B522-2B5E48297D1C}"/>
              </a:ext>
            </a:extLst>
          </p:cNvPr>
          <p:cNvPicPr>
            <a:picLocks noChangeAspect="1"/>
          </p:cNvPicPr>
          <p:nvPr/>
        </p:nvPicPr>
        <p:blipFill>
          <a:blip r:embed="rId2"/>
          <a:stretch>
            <a:fillRect/>
          </a:stretch>
        </p:blipFill>
        <p:spPr>
          <a:xfrm>
            <a:off x="2419350" y="1157288"/>
            <a:ext cx="7353300" cy="4543425"/>
          </a:xfrm>
          <a:prstGeom prst="rect">
            <a:avLst/>
          </a:prstGeom>
        </p:spPr>
      </p:pic>
    </p:spTree>
    <p:extLst>
      <p:ext uri="{BB962C8B-B14F-4D97-AF65-F5344CB8AC3E}">
        <p14:creationId xmlns:p14="http://schemas.microsoft.com/office/powerpoint/2010/main" val="231071435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47D789E-C61B-414F-B357-B5DF02BDA3A5}"/>
              </a:ext>
            </a:extLst>
          </p:cNvPr>
          <p:cNvSpPr>
            <a:spLocks noGrp="1"/>
          </p:cNvSpPr>
          <p:nvPr>
            <p:ph idx="1"/>
          </p:nvPr>
        </p:nvSpPr>
        <p:spPr/>
        <p:txBody>
          <a:bodyPr>
            <a:normAutofit/>
          </a:bodyPr>
          <a:lstStyle/>
          <a:p>
            <a:pPr marL="109728" indent="0">
              <a:buNone/>
            </a:pPr>
            <a:r>
              <a:rPr lang="en-US" altLang="en-US" sz="2400" b="1">
                <a:solidFill>
                  <a:schemeClr val="tx2"/>
                </a:solidFill>
              </a:rPr>
              <a:t>2. Điều chỉnh 1 tài liệu HTML</a:t>
            </a:r>
          </a:p>
          <a:p>
            <a:pPr marL="609600" indent="-609600">
              <a:buNone/>
            </a:pPr>
            <a:r>
              <a:rPr lang="en-US" altLang="en-US" sz="2400">
                <a:solidFill>
                  <a:schemeClr val="hlink"/>
                </a:solidFill>
              </a:rPr>
              <a:t>  </a:t>
            </a:r>
            <a:r>
              <a:rPr lang="en-US" altLang="en-US" sz="2000" b="1" u="sng">
                <a:solidFill>
                  <a:schemeClr val="tx2"/>
                </a:solidFill>
              </a:rPr>
              <a:t>2.1. Nạp tài liệu trong Web browse</a:t>
            </a:r>
          </a:p>
          <a:p>
            <a:pPr marL="609600" indent="-609600">
              <a:buNone/>
            </a:pPr>
            <a:r>
              <a:rPr lang="en-US" altLang="en-US" sz="2000" b="1">
                <a:solidFill>
                  <a:schemeClr val="tx2"/>
                </a:solidFill>
              </a:rPr>
              <a:t>  </a:t>
            </a:r>
            <a:r>
              <a:rPr lang="en-US" altLang="en-US" sz="2000" b="1" u="sng">
                <a:solidFill>
                  <a:schemeClr val="tx2"/>
                </a:solidFill>
              </a:rPr>
              <a:t>2.1.1.Tạo sự thay đổi trong tài liệu HTML</a:t>
            </a:r>
            <a:endParaRPr lang="en-US" altLang="en-US" sz="2400" b="1" u="sng">
              <a:solidFill>
                <a:schemeClr val="tx2"/>
              </a:solidFill>
            </a:endParaRPr>
          </a:p>
          <a:p>
            <a:pPr marL="609600" indent="-609600">
              <a:buNone/>
            </a:pPr>
            <a:r>
              <a:rPr lang="en-US" altLang="en-US" sz="2400" b="1">
                <a:solidFill>
                  <a:schemeClr val="tx2"/>
                </a:solidFill>
              </a:rPr>
              <a:t>	</a:t>
            </a:r>
            <a:r>
              <a:rPr lang="en-US" altLang="en-US" sz="1800" b="1">
                <a:solidFill>
                  <a:schemeClr val="tx2"/>
                </a:solidFill>
              </a:rPr>
              <a:t>- </a:t>
            </a:r>
            <a:r>
              <a:rPr lang="en-US" altLang="en-US" sz="1800"/>
              <a:t>Vào thư mục làm việc, mở tệp html của mình.</a:t>
            </a:r>
          </a:p>
          <a:p>
            <a:pPr marL="609600" indent="-609600">
              <a:buNone/>
            </a:pPr>
            <a:r>
              <a:rPr lang="en-US" altLang="en-US" sz="1800"/>
              <a:t>	- Mở trình soạn thảo NotePad.</a:t>
            </a:r>
          </a:p>
          <a:p>
            <a:pPr marL="609600" indent="-609600">
              <a:buNone/>
            </a:pPr>
            <a:r>
              <a:rPr lang="en-US" altLang="en-US" sz="1800"/>
              <a:t>	- Từ thực đơn File, dùng Open để mở tệp mình đã làm.</a:t>
            </a:r>
          </a:p>
          <a:p>
            <a:pPr marL="609600" indent="-609600">
              <a:buNone/>
            </a:pPr>
            <a:r>
              <a:rPr lang="en-US" altLang="en-US" sz="1800"/>
              <a:t>	- Từ đó thêm, bớt, sửa đổi... văn bản trong đó.</a:t>
            </a:r>
          </a:p>
          <a:p>
            <a:pPr marL="609600" indent="-609600">
              <a:buNone/>
            </a:pPr>
            <a:r>
              <a:rPr lang="en-US" altLang="en-US" sz="1800"/>
              <a:t>	- Lưu trở lại.</a:t>
            </a:r>
            <a:endParaRPr lang="en-US" b="1">
              <a:solidFill>
                <a:schemeClr val="tx2"/>
              </a:solidFill>
            </a:endParaRPr>
          </a:p>
        </p:txBody>
      </p:sp>
      <p:sp>
        <p:nvSpPr>
          <p:cNvPr id="3" name="Title 2">
            <a:extLst>
              <a:ext uri="{FF2B5EF4-FFF2-40B4-BE49-F238E27FC236}">
                <a16:creationId xmlns:a16="http://schemas.microsoft.com/office/drawing/2014/main" id="{2F4D3B38-51E3-4E2A-AA2A-355306A3ED61}"/>
              </a:ext>
            </a:extLst>
          </p:cNvPr>
          <p:cNvSpPr>
            <a:spLocks noGrp="1"/>
          </p:cNvSpPr>
          <p:nvPr>
            <p:ph type="title"/>
          </p:nvPr>
        </p:nvSpPr>
        <p:spPr/>
        <p:txBody>
          <a:bodyPr/>
          <a:lstStyle/>
          <a:p>
            <a:r>
              <a:rPr lang="en-US" altLang="en-US" sz="3600"/>
              <a:t>Thiết kế web với HTML</a:t>
            </a:r>
            <a:endParaRPr lang="en-US"/>
          </a:p>
        </p:txBody>
      </p:sp>
    </p:spTree>
    <p:extLst>
      <p:ext uri="{BB962C8B-B14F-4D97-AF65-F5344CB8AC3E}">
        <p14:creationId xmlns:p14="http://schemas.microsoft.com/office/powerpoint/2010/main" val="225787739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47D789E-C61B-414F-B357-B5DF02BDA3A5}"/>
              </a:ext>
            </a:extLst>
          </p:cNvPr>
          <p:cNvSpPr>
            <a:spLocks noGrp="1"/>
          </p:cNvSpPr>
          <p:nvPr>
            <p:ph idx="1"/>
          </p:nvPr>
        </p:nvSpPr>
        <p:spPr>
          <a:xfrm>
            <a:off x="2057400" y="1066801"/>
            <a:ext cx="8153400" cy="4754563"/>
          </a:xfrm>
        </p:spPr>
        <p:txBody>
          <a:bodyPr/>
          <a:lstStyle/>
          <a:p>
            <a:pPr marL="609600" indent="-609600">
              <a:buClr>
                <a:schemeClr val="tx1"/>
              </a:buClr>
              <a:buNone/>
            </a:pPr>
            <a:r>
              <a:rPr lang="en-US" altLang="en-US" b="1">
                <a:solidFill>
                  <a:schemeClr val="tx2"/>
                </a:solidFill>
              </a:rPr>
              <a:t>2.1.2. Nạp lại tài liệu trong Web browser</a:t>
            </a:r>
          </a:p>
          <a:p>
            <a:pPr marL="609600" indent="-609600">
              <a:buClr>
                <a:schemeClr val="tx1"/>
              </a:buClr>
              <a:buNone/>
            </a:pPr>
            <a:r>
              <a:rPr lang="en-US" altLang="en-US"/>
              <a:t>	</a:t>
            </a:r>
            <a:r>
              <a:rPr lang="en-US" altLang="en-US" sz="2400"/>
              <a:t>Trở lại thư mục làm việc, mở lại tệp đã sửa, quan sát, so sánh với trang Web đã mở lúc đầu về sự thay đổi.</a:t>
            </a:r>
            <a:endParaRPr lang="en-US" altLang="en-US"/>
          </a:p>
          <a:p>
            <a:pPr marL="609600" indent="-609600">
              <a:buClr>
                <a:schemeClr val="tx1"/>
              </a:buClr>
              <a:buNone/>
            </a:pPr>
            <a:r>
              <a:rPr lang="en-US" altLang="en-US" b="1">
                <a:solidFill>
                  <a:schemeClr val="tx2"/>
                </a:solidFill>
              </a:rPr>
              <a:t>2.1.3. Thực hành</a:t>
            </a:r>
            <a:endParaRPr lang="en-US" altLang="en-US"/>
          </a:p>
          <a:p>
            <a:pPr marL="457200" lvl="1" indent="3175">
              <a:buNone/>
            </a:pPr>
            <a:r>
              <a:rPr lang="en-US" altLang="en-US"/>
              <a:t> Điều chỉnh lại tài liệu HTML của mình, tạo một một trang HTML giới thiệu về một vài thành viên của lớp.</a:t>
            </a:r>
            <a:endParaRPr lang="en-US" altLang="en-US" sz="2700"/>
          </a:p>
        </p:txBody>
      </p:sp>
      <p:sp>
        <p:nvSpPr>
          <p:cNvPr id="3" name="Title 2">
            <a:extLst>
              <a:ext uri="{FF2B5EF4-FFF2-40B4-BE49-F238E27FC236}">
                <a16:creationId xmlns:a16="http://schemas.microsoft.com/office/drawing/2014/main" id="{2F4D3B38-51E3-4E2A-AA2A-355306A3ED61}"/>
              </a:ext>
            </a:extLst>
          </p:cNvPr>
          <p:cNvSpPr>
            <a:spLocks noGrp="1"/>
          </p:cNvSpPr>
          <p:nvPr>
            <p:ph type="title"/>
          </p:nvPr>
        </p:nvSpPr>
        <p:spPr/>
        <p:txBody>
          <a:bodyPr/>
          <a:lstStyle/>
          <a:p>
            <a:r>
              <a:rPr lang="en-US" altLang="en-US" sz="3600"/>
              <a:t>Thiết kế web với HTML</a:t>
            </a:r>
            <a:endParaRPr lang="en-US"/>
          </a:p>
        </p:txBody>
      </p:sp>
    </p:spTree>
    <p:extLst>
      <p:ext uri="{BB962C8B-B14F-4D97-AF65-F5344CB8AC3E}">
        <p14:creationId xmlns:p14="http://schemas.microsoft.com/office/powerpoint/2010/main" val="159283581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47D789E-C61B-414F-B357-B5DF02BDA3A5}"/>
              </a:ext>
            </a:extLst>
          </p:cNvPr>
          <p:cNvSpPr>
            <a:spLocks noGrp="1"/>
          </p:cNvSpPr>
          <p:nvPr>
            <p:ph idx="1"/>
          </p:nvPr>
        </p:nvSpPr>
        <p:spPr/>
        <p:txBody>
          <a:bodyPr>
            <a:normAutofit/>
          </a:bodyPr>
          <a:lstStyle/>
          <a:p>
            <a:pPr marL="109728" indent="0">
              <a:buNone/>
            </a:pPr>
            <a:r>
              <a:rPr lang="en-US" altLang="en-US" b="1" dirty="0">
                <a:solidFill>
                  <a:schemeClr val="tx2"/>
                </a:solidFill>
              </a:rPr>
              <a:t>2.2. 6 </a:t>
            </a:r>
            <a:r>
              <a:rPr lang="en-US" altLang="en-US" b="1" dirty="0" err="1">
                <a:solidFill>
                  <a:schemeClr val="tx2"/>
                </a:solidFill>
              </a:rPr>
              <a:t>mức</a:t>
            </a:r>
            <a:r>
              <a:rPr lang="en-US" altLang="en-US" b="1" dirty="0">
                <a:solidFill>
                  <a:schemeClr val="tx2"/>
                </a:solidFill>
              </a:rPr>
              <a:t> </a:t>
            </a:r>
            <a:r>
              <a:rPr lang="en-US" altLang="en-US" b="1" dirty="0" err="1">
                <a:solidFill>
                  <a:schemeClr val="tx2"/>
                </a:solidFill>
              </a:rPr>
              <a:t>tiêu</a:t>
            </a:r>
            <a:r>
              <a:rPr lang="en-US" altLang="en-US" b="1" dirty="0">
                <a:solidFill>
                  <a:schemeClr val="tx2"/>
                </a:solidFill>
              </a:rPr>
              <a:t> </a:t>
            </a:r>
            <a:r>
              <a:rPr lang="en-US" altLang="en-US" b="1" dirty="0" err="1">
                <a:solidFill>
                  <a:schemeClr val="tx2"/>
                </a:solidFill>
              </a:rPr>
              <a:t>đề</a:t>
            </a:r>
            <a:endParaRPr lang="en-US" altLang="en-US" b="1" dirty="0">
              <a:solidFill>
                <a:schemeClr val="tx2"/>
              </a:solidFill>
            </a:endParaRPr>
          </a:p>
          <a:p>
            <a:pPr marL="609600" indent="-609600">
              <a:buNone/>
            </a:pPr>
            <a:r>
              <a:rPr lang="en-US" altLang="en-US" sz="2200" dirty="0">
                <a:solidFill>
                  <a:schemeClr val="tx2"/>
                </a:solidFill>
              </a:rPr>
              <a:t>  </a:t>
            </a:r>
            <a:r>
              <a:rPr lang="en-US" altLang="en-US" sz="2200" b="1" dirty="0">
                <a:solidFill>
                  <a:schemeClr val="tx2"/>
                </a:solidFill>
              </a:rPr>
              <a:t>2.2.1. </a:t>
            </a:r>
            <a:r>
              <a:rPr lang="en-US" altLang="en-US" sz="2200" b="1" dirty="0" err="1">
                <a:solidFill>
                  <a:schemeClr val="tx2"/>
                </a:solidFill>
              </a:rPr>
              <a:t>Những</a:t>
            </a:r>
            <a:r>
              <a:rPr lang="en-US" altLang="en-US" sz="2200" b="1" dirty="0">
                <a:solidFill>
                  <a:schemeClr val="tx2"/>
                </a:solidFill>
              </a:rPr>
              <a:t> </a:t>
            </a:r>
            <a:r>
              <a:rPr lang="en-US" altLang="en-US" sz="2200" b="1" dirty="0" err="1">
                <a:solidFill>
                  <a:schemeClr val="tx2"/>
                </a:solidFill>
              </a:rPr>
              <a:t>tiêu</a:t>
            </a:r>
            <a:r>
              <a:rPr lang="en-US" altLang="en-US" sz="2200" b="1" dirty="0">
                <a:solidFill>
                  <a:schemeClr val="tx2"/>
                </a:solidFill>
              </a:rPr>
              <a:t> </a:t>
            </a:r>
            <a:r>
              <a:rPr lang="en-US" altLang="en-US" sz="2200" b="1" dirty="0" err="1">
                <a:solidFill>
                  <a:schemeClr val="tx2"/>
                </a:solidFill>
              </a:rPr>
              <a:t>đề</a:t>
            </a:r>
            <a:r>
              <a:rPr lang="en-US" altLang="en-US" sz="2200" b="1" dirty="0">
                <a:solidFill>
                  <a:schemeClr val="tx2"/>
                </a:solidFill>
              </a:rPr>
              <a:t> </a:t>
            </a:r>
            <a:r>
              <a:rPr lang="en-US" altLang="en-US" sz="2200" b="1" dirty="0" err="1">
                <a:solidFill>
                  <a:schemeClr val="tx2"/>
                </a:solidFill>
              </a:rPr>
              <a:t>của</a:t>
            </a:r>
            <a:r>
              <a:rPr lang="en-US" altLang="en-US" sz="2200" b="1" dirty="0">
                <a:solidFill>
                  <a:schemeClr val="tx2"/>
                </a:solidFill>
              </a:rPr>
              <a:t> HTML</a:t>
            </a:r>
          </a:p>
          <a:p>
            <a:pPr marL="990600" lvl="1" indent="-533400">
              <a:buNone/>
            </a:pPr>
            <a:r>
              <a:rPr lang="en-US" altLang="en-US" sz="2000" dirty="0"/>
              <a:t>Tag </a:t>
            </a:r>
            <a:r>
              <a:rPr lang="en-US" altLang="en-US" sz="2000" dirty="0" err="1"/>
              <a:t>tiêu</a:t>
            </a:r>
            <a:r>
              <a:rPr lang="en-US" altLang="en-US" sz="2000" dirty="0"/>
              <a:t> </a:t>
            </a:r>
            <a:r>
              <a:rPr lang="en-US" altLang="en-US" sz="2000" dirty="0" err="1"/>
              <a:t>đề</a:t>
            </a:r>
            <a:r>
              <a:rPr lang="en-US" altLang="en-US" sz="2000" dirty="0"/>
              <a:t>:</a:t>
            </a:r>
          </a:p>
          <a:p>
            <a:pPr marL="990600" lvl="1" indent="-533400">
              <a:buNone/>
            </a:pPr>
            <a:r>
              <a:rPr lang="en-US" altLang="en-US" sz="2000" dirty="0">
                <a:solidFill>
                  <a:schemeClr val="tx2"/>
                </a:solidFill>
              </a:rPr>
              <a:t>&lt;</a:t>
            </a:r>
            <a:r>
              <a:rPr lang="en-US" altLang="en-US" sz="2000" dirty="0" err="1">
                <a:solidFill>
                  <a:schemeClr val="tx2"/>
                </a:solidFill>
              </a:rPr>
              <a:t>hN</a:t>
            </a:r>
            <a:r>
              <a:rPr lang="en-US" altLang="en-US" sz="2000" dirty="0">
                <a:solidFill>
                  <a:schemeClr val="tx2"/>
                </a:solidFill>
              </a:rPr>
              <a:t>&gt;</a:t>
            </a:r>
            <a:r>
              <a:rPr lang="en-US" altLang="en-US" sz="2000" dirty="0" err="1">
                <a:solidFill>
                  <a:schemeClr val="hlink"/>
                </a:solidFill>
              </a:rPr>
              <a:t>Nội</a:t>
            </a:r>
            <a:r>
              <a:rPr lang="en-US" altLang="en-US" sz="2000" dirty="0">
                <a:solidFill>
                  <a:schemeClr val="hlink"/>
                </a:solidFill>
              </a:rPr>
              <a:t> dung </a:t>
            </a:r>
            <a:r>
              <a:rPr lang="en-US" altLang="en-US" sz="2000" dirty="0" err="1">
                <a:solidFill>
                  <a:schemeClr val="hlink"/>
                </a:solidFill>
              </a:rPr>
              <a:t>hiển</a:t>
            </a:r>
            <a:r>
              <a:rPr lang="en-US" altLang="en-US" sz="2000" dirty="0">
                <a:solidFill>
                  <a:schemeClr val="hlink"/>
                </a:solidFill>
              </a:rPr>
              <a:t> </a:t>
            </a:r>
            <a:r>
              <a:rPr lang="en-US" altLang="en-US" sz="2000" dirty="0" err="1">
                <a:solidFill>
                  <a:schemeClr val="hlink"/>
                </a:solidFill>
              </a:rPr>
              <a:t>thị</a:t>
            </a:r>
            <a:r>
              <a:rPr lang="en-US" altLang="en-US" sz="2000" dirty="0">
                <a:solidFill>
                  <a:schemeClr val="tx2"/>
                </a:solidFill>
              </a:rPr>
              <a:t>&lt;/</a:t>
            </a:r>
            <a:r>
              <a:rPr lang="en-US" altLang="en-US" sz="2000" dirty="0" err="1">
                <a:solidFill>
                  <a:schemeClr val="tx2"/>
                </a:solidFill>
              </a:rPr>
              <a:t>hN</a:t>
            </a:r>
            <a:r>
              <a:rPr lang="en-US" altLang="en-US" sz="2000" dirty="0">
                <a:solidFill>
                  <a:schemeClr val="tx2"/>
                </a:solidFill>
              </a:rPr>
              <a:t>&gt;</a:t>
            </a:r>
          </a:p>
          <a:p>
            <a:pPr marL="990600" lvl="1" indent="-533400">
              <a:buNone/>
            </a:pPr>
            <a:r>
              <a:rPr lang="en-US" altLang="en-US" sz="2000" dirty="0"/>
              <a:t>	N </a:t>
            </a:r>
            <a:r>
              <a:rPr lang="en-US" altLang="en-US" sz="2000" dirty="0" err="1"/>
              <a:t>là</a:t>
            </a:r>
            <a:r>
              <a:rPr lang="en-US" altLang="en-US" sz="2000" dirty="0"/>
              <a:t> </a:t>
            </a:r>
            <a:r>
              <a:rPr lang="en-US" altLang="en-US" sz="2000" dirty="0" err="1"/>
              <a:t>số</a:t>
            </a:r>
            <a:r>
              <a:rPr lang="en-US" altLang="en-US" sz="2000" dirty="0"/>
              <a:t> </a:t>
            </a:r>
            <a:r>
              <a:rPr lang="en-US" altLang="en-US" sz="2000" dirty="0" err="1"/>
              <a:t>nguyên</a:t>
            </a:r>
            <a:r>
              <a:rPr lang="en-US" altLang="en-US" sz="2000" dirty="0"/>
              <a:t> </a:t>
            </a:r>
            <a:r>
              <a:rPr lang="en-US" altLang="en-US" sz="2000" dirty="0" err="1"/>
              <a:t>từ</a:t>
            </a:r>
            <a:r>
              <a:rPr lang="en-US" altLang="en-US" sz="2000" dirty="0"/>
              <a:t> 1 </a:t>
            </a:r>
            <a:r>
              <a:rPr lang="en-US" altLang="en-US" sz="2000" dirty="0" err="1"/>
              <a:t>đến</a:t>
            </a:r>
            <a:r>
              <a:rPr lang="en-US" altLang="en-US" sz="2000" dirty="0"/>
              <a:t> 6.</a:t>
            </a:r>
          </a:p>
          <a:p>
            <a:pPr marL="990600" lvl="1" indent="-533400">
              <a:buNone/>
            </a:pPr>
            <a:r>
              <a:rPr lang="en-US" altLang="en-US" sz="2000" i="1" dirty="0" err="1">
                <a:hlinkClick r:id="rId2" action="ppaction://hlinkfile"/>
              </a:rPr>
              <a:t>Ví</a:t>
            </a:r>
            <a:r>
              <a:rPr lang="en-US" altLang="en-US" sz="2000" i="1" dirty="0">
                <a:hlinkClick r:id="rId2" action="ppaction://hlinkfile"/>
              </a:rPr>
              <a:t> </a:t>
            </a:r>
            <a:r>
              <a:rPr lang="en-US" altLang="en-US" sz="2000" i="1" dirty="0" err="1">
                <a:hlinkClick r:id="rId2" action="ppaction://hlinkfile"/>
              </a:rPr>
              <a:t>dụ</a:t>
            </a:r>
            <a:r>
              <a:rPr lang="en-US" altLang="en-US" sz="2000" i="1" dirty="0"/>
              <a:t>:</a:t>
            </a:r>
          </a:p>
          <a:p>
            <a:pPr marL="1371600" lvl="2" indent="-457200">
              <a:buNone/>
            </a:pPr>
            <a:r>
              <a:rPr lang="en-US" altLang="en-US" dirty="0">
                <a:solidFill>
                  <a:schemeClr val="tx2"/>
                </a:solidFill>
              </a:rPr>
              <a:t>&lt;h3&gt;</a:t>
            </a:r>
            <a:r>
              <a:rPr lang="en-US" altLang="en-US" dirty="0" err="1">
                <a:solidFill>
                  <a:schemeClr val="hlink"/>
                </a:solidFill>
              </a:rPr>
              <a:t>Tiêu</a:t>
            </a:r>
            <a:r>
              <a:rPr lang="en-US" altLang="en-US" dirty="0">
                <a:solidFill>
                  <a:schemeClr val="hlink"/>
                </a:solidFill>
              </a:rPr>
              <a:t> </a:t>
            </a:r>
            <a:r>
              <a:rPr lang="en-US" altLang="en-US" dirty="0" err="1">
                <a:solidFill>
                  <a:schemeClr val="hlink"/>
                </a:solidFill>
              </a:rPr>
              <a:t>đề</a:t>
            </a:r>
            <a:r>
              <a:rPr lang="en-US" altLang="en-US" dirty="0">
                <a:solidFill>
                  <a:schemeClr val="hlink"/>
                </a:solidFill>
              </a:rPr>
              <a:t> </a:t>
            </a:r>
            <a:r>
              <a:rPr lang="en-US" altLang="en-US" dirty="0" err="1">
                <a:solidFill>
                  <a:schemeClr val="hlink"/>
                </a:solidFill>
              </a:rPr>
              <a:t>thứ</a:t>
            </a:r>
            <a:r>
              <a:rPr lang="en-US" altLang="en-US" dirty="0">
                <a:solidFill>
                  <a:schemeClr val="hlink"/>
                </a:solidFill>
              </a:rPr>
              <a:t> 3</a:t>
            </a:r>
            <a:r>
              <a:rPr lang="en-US" altLang="en-US" dirty="0">
                <a:solidFill>
                  <a:schemeClr val="tx2"/>
                </a:solidFill>
              </a:rPr>
              <a:t>&lt;/h3&gt;</a:t>
            </a:r>
          </a:p>
          <a:p>
            <a:pPr marL="1371600" lvl="2" indent="-457200">
              <a:buNone/>
            </a:pPr>
            <a:r>
              <a:rPr lang="en-US" altLang="en-US" dirty="0">
                <a:solidFill>
                  <a:schemeClr val="tx2"/>
                </a:solidFill>
              </a:rPr>
              <a:t>&lt;h6&gt;</a:t>
            </a:r>
            <a:r>
              <a:rPr lang="en-US" altLang="en-US" dirty="0"/>
              <a:t> </a:t>
            </a:r>
            <a:r>
              <a:rPr lang="en-US" altLang="en-US" dirty="0" err="1">
                <a:solidFill>
                  <a:schemeClr val="hlink"/>
                </a:solidFill>
              </a:rPr>
              <a:t>Tiêu</a:t>
            </a:r>
            <a:r>
              <a:rPr lang="en-US" altLang="en-US" dirty="0">
                <a:solidFill>
                  <a:schemeClr val="hlink"/>
                </a:solidFill>
              </a:rPr>
              <a:t> </a:t>
            </a:r>
            <a:r>
              <a:rPr lang="en-US" altLang="en-US" dirty="0" err="1">
                <a:solidFill>
                  <a:schemeClr val="hlink"/>
                </a:solidFill>
              </a:rPr>
              <a:t>đề</a:t>
            </a:r>
            <a:r>
              <a:rPr lang="en-US" altLang="en-US" dirty="0">
                <a:solidFill>
                  <a:schemeClr val="hlink"/>
                </a:solidFill>
              </a:rPr>
              <a:t> </a:t>
            </a:r>
            <a:r>
              <a:rPr lang="en-US" altLang="en-US" dirty="0" err="1">
                <a:solidFill>
                  <a:schemeClr val="hlink"/>
                </a:solidFill>
              </a:rPr>
              <a:t>nhỏ</a:t>
            </a:r>
            <a:r>
              <a:rPr lang="en-US" altLang="en-US" dirty="0">
                <a:solidFill>
                  <a:schemeClr val="hlink"/>
                </a:solidFill>
              </a:rPr>
              <a:t> </a:t>
            </a:r>
            <a:r>
              <a:rPr lang="en-US" altLang="en-US" dirty="0" err="1">
                <a:solidFill>
                  <a:schemeClr val="hlink"/>
                </a:solidFill>
              </a:rPr>
              <a:t>nhất</a:t>
            </a:r>
            <a:r>
              <a:rPr lang="en-US" altLang="en-US" dirty="0">
                <a:solidFill>
                  <a:schemeClr val="tx2"/>
                </a:solidFill>
              </a:rPr>
              <a:t>&lt;/h6&gt;</a:t>
            </a:r>
          </a:p>
          <a:p>
            <a:pPr marL="109728" indent="0">
              <a:buNone/>
            </a:pPr>
            <a:endParaRPr lang="en-US" dirty="0"/>
          </a:p>
        </p:txBody>
      </p:sp>
      <p:sp>
        <p:nvSpPr>
          <p:cNvPr id="3" name="Title 2">
            <a:extLst>
              <a:ext uri="{FF2B5EF4-FFF2-40B4-BE49-F238E27FC236}">
                <a16:creationId xmlns:a16="http://schemas.microsoft.com/office/drawing/2014/main" id="{2F4D3B38-51E3-4E2A-AA2A-355306A3ED61}"/>
              </a:ext>
            </a:extLst>
          </p:cNvPr>
          <p:cNvSpPr>
            <a:spLocks noGrp="1"/>
          </p:cNvSpPr>
          <p:nvPr>
            <p:ph type="title"/>
          </p:nvPr>
        </p:nvSpPr>
        <p:spPr/>
        <p:txBody>
          <a:bodyPr/>
          <a:lstStyle/>
          <a:p>
            <a:r>
              <a:rPr lang="en-US" altLang="en-US" sz="3600"/>
              <a:t>Thiết kế web với HTML</a:t>
            </a:r>
            <a:endParaRPr lang="en-US"/>
          </a:p>
        </p:txBody>
      </p:sp>
    </p:spTree>
    <p:extLst>
      <p:ext uri="{BB962C8B-B14F-4D97-AF65-F5344CB8AC3E}">
        <p14:creationId xmlns:p14="http://schemas.microsoft.com/office/powerpoint/2010/main" val="334654809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47D789E-C61B-414F-B357-B5DF02BDA3A5}"/>
              </a:ext>
            </a:extLst>
          </p:cNvPr>
          <p:cNvSpPr>
            <a:spLocks noGrp="1"/>
          </p:cNvSpPr>
          <p:nvPr>
            <p:ph idx="1"/>
          </p:nvPr>
        </p:nvSpPr>
        <p:spPr/>
        <p:txBody>
          <a:bodyPr/>
          <a:lstStyle/>
          <a:p>
            <a:r>
              <a:rPr lang="en-US" altLang="en-US" b="1" dirty="0" err="1"/>
              <a:t>Để</a:t>
            </a:r>
            <a:r>
              <a:rPr lang="en-US" altLang="en-US" b="1" dirty="0"/>
              <a:t> </a:t>
            </a:r>
            <a:r>
              <a:rPr lang="en-US" altLang="en-US" b="1" dirty="0" err="1"/>
              <a:t>tiêu</a:t>
            </a:r>
            <a:r>
              <a:rPr lang="en-US" altLang="en-US" b="1" dirty="0"/>
              <a:t> </a:t>
            </a:r>
            <a:r>
              <a:rPr lang="en-US" altLang="en-US" b="1" dirty="0" err="1"/>
              <a:t>đề</a:t>
            </a:r>
            <a:r>
              <a:rPr lang="en-US" altLang="en-US" b="1" dirty="0"/>
              <a:t> ở </a:t>
            </a:r>
            <a:r>
              <a:rPr lang="en-US" altLang="en-US" b="1" dirty="0" err="1"/>
              <a:t>giữa</a:t>
            </a:r>
            <a:r>
              <a:rPr lang="en-US" altLang="en-US" b="1" dirty="0"/>
              <a:t>:</a:t>
            </a:r>
          </a:p>
          <a:p>
            <a:pPr lvl="1">
              <a:buNone/>
            </a:pPr>
            <a:r>
              <a:rPr lang="en-US" altLang="en-US" dirty="0">
                <a:solidFill>
                  <a:schemeClr val="tx2"/>
                </a:solidFill>
              </a:rPr>
              <a:t>&lt;</a:t>
            </a:r>
            <a:r>
              <a:rPr lang="en-US" altLang="en-US" dirty="0" err="1">
                <a:solidFill>
                  <a:schemeClr val="tx2"/>
                </a:solidFill>
              </a:rPr>
              <a:t>hN</a:t>
            </a:r>
            <a:r>
              <a:rPr lang="en-US" altLang="en-US" dirty="0">
                <a:solidFill>
                  <a:schemeClr val="tx2"/>
                </a:solidFill>
              </a:rPr>
              <a:t> align=</a:t>
            </a:r>
            <a:r>
              <a:rPr lang="en-US" altLang="en-US" dirty="0">
                <a:solidFill>
                  <a:schemeClr val="hlink"/>
                </a:solidFill>
              </a:rPr>
              <a:t>“center”</a:t>
            </a:r>
            <a:r>
              <a:rPr lang="en-US" altLang="en-US" dirty="0">
                <a:solidFill>
                  <a:schemeClr val="tx2"/>
                </a:solidFill>
              </a:rPr>
              <a:t>&gt;</a:t>
            </a:r>
            <a:r>
              <a:rPr lang="en-US" altLang="en-US" dirty="0" err="1"/>
              <a:t>Tiêu</a:t>
            </a:r>
            <a:r>
              <a:rPr lang="en-US" altLang="en-US" dirty="0"/>
              <a:t> </a:t>
            </a:r>
            <a:r>
              <a:rPr lang="en-US" altLang="en-US" dirty="0" err="1"/>
              <a:t>đề</a:t>
            </a:r>
            <a:r>
              <a:rPr lang="en-US" altLang="en-US" dirty="0">
                <a:solidFill>
                  <a:schemeClr val="tx2"/>
                </a:solidFill>
              </a:rPr>
              <a:t>&lt;/</a:t>
            </a:r>
            <a:r>
              <a:rPr lang="en-US" altLang="en-US" dirty="0" err="1">
                <a:solidFill>
                  <a:schemeClr val="tx2"/>
                </a:solidFill>
              </a:rPr>
              <a:t>hN</a:t>
            </a:r>
            <a:r>
              <a:rPr lang="en-US" altLang="en-US" dirty="0">
                <a:solidFill>
                  <a:schemeClr val="tx2"/>
                </a:solidFill>
              </a:rPr>
              <a:t>&gt;</a:t>
            </a:r>
          </a:p>
          <a:p>
            <a:r>
              <a:rPr lang="en-US" altLang="en-US" b="1" dirty="0" err="1"/>
              <a:t>Để</a:t>
            </a:r>
            <a:r>
              <a:rPr lang="en-US" altLang="en-US" b="1" dirty="0"/>
              <a:t> </a:t>
            </a:r>
            <a:r>
              <a:rPr lang="en-US" altLang="en-US" b="1" dirty="0" err="1"/>
              <a:t>tiêu</a:t>
            </a:r>
            <a:r>
              <a:rPr lang="en-US" altLang="en-US" b="1" dirty="0"/>
              <a:t> </a:t>
            </a:r>
            <a:r>
              <a:rPr lang="en-US" altLang="en-US" b="1" dirty="0" err="1"/>
              <a:t>đề</a:t>
            </a:r>
            <a:r>
              <a:rPr lang="en-US" altLang="en-US" b="1" dirty="0"/>
              <a:t> </a:t>
            </a:r>
            <a:r>
              <a:rPr lang="en-US" altLang="en-US" b="1" dirty="0" err="1"/>
              <a:t>bên</a:t>
            </a:r>
            <a:r>
              <a:rPr lang="en-US" altLang="en-US" b="1" dirty="0"/>
              <a:t> </a:t>
            </a:r>
            <a:r>
              <a:rPr lang="en-US" altLang="en-US" b="1" dirty="0" err="1"/>
              <a:t>phải</a:t>
            </a:r>
            <a:r>
              <a:rPr lang="en-US" altLang="en-US" b="1" dirty="0"/>
              <a:t>:</a:t>
            </a:r>
          </a:p>
          <a:p>
            <a:pPr lvl="1">
              <a:buNone/>
            </a:pPr>
            <a:r>
              <a:rPr lang="en-US" altLang="en-US" dirty="0">
                <a:solidFill>
                  <a:schemeClr val="tx2"/>
                </a:solidFill>
              </a:rPr>
              <a:t>&lt;</a:t>
            </a:r>
            <a:r>
              <a:rPr lang="en-US" altLang="en-US" dirty="0" err="1">
                <a:solidFill>
                  <a:schemeClr val="tx2"/>
                </a:solidFill>
              </a:rPr>
              <a:t>hN</a:t>
            </a:r>
            <a:r>
              <a:rPr lang="en-US" altLang="en-US" dirty="0">
                <a:solidFill>
                  <a:schemeClr val="tx2"/>
                </a:solidFill>
              </a:rPr>
              <a:t> align=</a:t>
            </a:r>
            <a:r>
              <a:rPr lang="en-US" altLang="en-US" dirty="0">
                <a:solidFill>
                  <a:schemeClr val="hlink"/>
                </a:solidFill>
              </a:rPr>
              <a:t>“right”</a:t>
            </a:r>
            <a:r>
              <a:rPr lang="en-US" altLang="en-US" dirty="0">
                <a:solidFill>
                  <a:schemeClr val="tx2"/>
                </a:solidFill>
              </a:rPr>
              <a:t>&gt;</a:t>
            </a:r>
            <a:r>
              <a:rPr lang="en-US" altLang="en-US" dirty="0" err="1"/>
              <a:t>Tiêu</a:t>
            </a:r>
            <a:r>
              <a:rPr lang="en-US" altLang="en-US" dirty="0"/>
              <a:t> </a:t>
            </a:r>
            <a:r>
              <a:rPr lang="en-US" altLang="en-US" dirty="0" err="1"/>
              <a:t>đề</a:t>
            </a:r>
            <a:r>
              <a:rPr lang="en-US" altLang="en-US" dirty="0">
                <a:solidFill>
                  <a:schemeClr val="tx2"/>
                </a:solidFill>
              </a:rPr>
              <a:t>&lt;/</a:t>
            </a:r>
            <a:r>
              <a:rPr lang="en-US" altLang="en-US" dirty="0" err="1">
                <a:solidFill>
                  <a:schemeClr val="tx2"/>
                </a:solidFill>
              </a:rPr>
              <a:t>hN</a:t>
            </a:r>
            <a:r>
              <a:rPr lang="en-US" altLang="en-US" dirty="0">
                <a:solidFill>
                  <a:schemeClr val="tx2"/>
                </a:solidFill>
              </a:rPr>
              <a:t>&gt;</a:t>
            </a:r>
          </a:p>
          <a:p>
            <a:pPr>
              <a:spcBef>
                <a:spcPct val="50000"/>
              </a:spcBef>
              <a:buClrTx/>
              <a:buFontTx/>
              <a:buChar char="•"/>
            </a:pPr>
            <a:r>
              <a:rPr lang="en-US" altLang="en-US" b="1" u="sng" dirty="0" err="1"/>
              <a:t>Ví</a:t>
            </a:r>
            <a:r>
              <a:rPr lang="en-US" altLang="en-US" b="1" u="sng" dirty="0"/>
              <a:t> </a:t>
            </a:r>
            <a:r>
              <a:rPr lang="en-US" altLang="en-US" b="1" u="sng" dirty="0" err="1"/>
              <a:t>dụ</a:t>
            </a:r>
            <a:r>
              <a:rPr lang="en-US" altLang="en-US" b="1" u="sng" dirty="0"/>
              <a:t>:</a:t>
            </a:r>
          </a:p>
        </p:txBody>
      </p:sp>
      <p:sp>
        <p:nvSpPr>
          <p:cNvPr id="3" name="Title 2">
            <a:extLst>
              <a:ext uri="{FF2B5EF4-FFF2-40B4-BE49-F238E27FC236}">
                <a16:creationId xmlns:a16="http://schemas.microsoft.com/office/drawing/2014/main" id="{2F4D3B38-51E3-4E2A-AA2A-355306A3ED61}"/>
              </a:ext>
            </a:extLst>
          </p:cNvPr>
          <p:cNvSpPr>
            <a:spLocks noGrp="1"/>
          </p:cNvSpPr>
          <p:nvPr>
            <p:ph type="title"/>
          </p:nvPr>
        </p:nvSpPr>
        <p:spPr/>
        <p:txBody>
          <a:bodyPr/>
          <a:lstStyle/>
          <a:p>
            <a:r>
              <a:rPr lang="en-US" altLang="en-US" sz="3600"/>
              <a:t>Thiết kế web với HTML</a:t>
            </a:r>
            <a:endParaRPr lang="en-US"/>
          </a:p>
        </p:txBody>
      </p:sp>
    </p:spTree>
    <p:extLst>
      <p:ext uri="{BB962C8B-B14F-4D97-AF65-F5344CB8AC3E}">
        <p14:creationId xmlns:p14="http://schemas.microsoft.com/office/powerpoint/2010/main" val="112945381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113</TotalTime>
  <Words>14747</Words>
  <Application>Microsoft Office PowerPoint</Application>
  <PresentationFormat>Widescreen</PresentationFormat>
  <Paragraphs>1720</Paragraphs>
  <Slides>305</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305</vt:i4>
      </vt:variant>
    </vt:vector>
  </HeadingPairs>
  <TitlesOfParts>
    <vt:vector size="315" baseType="lpstr">
      <vt:lpstr>Arial</vt:lpstr>
      <vt:lpstr>Arial Italic</vt:lpstr>
      <vt:lpstr>Calibri</vt:lpstr>
      <vt:lpstr>Calibri Light</vt:lpstr>
      <vt:lpstr>Constantia</vt:lpstr>
      <vt:lpstr>Lucida Sans Unicode</vt:lpstr>
      <vt:lpstr>Times New Roman</vt:lpstr>
      <vt:lpstr>Wingdings</vt:lpstr>
      <vt:lpstr>Wingdings 2</vt:lpstr>
      <vt:lpstr>Office Theme</vt:lpstr>
      <vt:lpstr>TRƯỜNG ĐẠI HỌC CÔNG NGHỆ GIAO THÔNG VẬN TẢI KHOA CÔNG NGHỆ THÔNG TIN – BỘ MÔN HỆ THỐNG THÔNG TIN</vt:lpstr>
      <vt:lpstr>Mục tiêu môn học</vt:lpstr>
      <vt:lpstr>Hình thức đánh giá</vt:lpstr>
      <vt:lpstr>Các công cụ sử dụng trong môn học</vt:lpstr>
      <vt:lpstr>Tài liệu tham khảo</vt:lpstr>
      <vt:lpstr>CHƯƠNG 1:  TỔNG QUAN VỀ ỨNG DỤNG WEB</vt:lpstr>
      <vt:lpstr>Mục tiêu</vt:lpstr>
      <vt:lpstr>Nội dung</vt:lpstr>
      <vt:lpstr>PowerPoint Presentation</vt:lpstr>
      <vt:lpstr>Nội dung</vt:lpstr>
      <vt:lpstr>Internet – Mạng máy tính</vt:lpstr>
      <vt:lpstr>Internet – Mạng thông tin</vt:lpstr>
      <vt:lpstr>Lịch sử phát triển</vt:lpstr>
      <vt:lpstr>Nội dung</vt:lpstr>
      <vt:lpstr>Khái niệm cơ bản về mạng máy tính </vt:lpstr>
      <vt:lpstr>Máy chủ (Server)</vt:lpstr>
      <vt:lpstr>Máy khách (Client)</vt:lpstr>
      <vt:lpstr>Giao thức mạng (Protocol)</vt:lpstr>
      <vt:lpstr>Giao thức mạng (Protocol) (tt)</vt:lpstr>
      <vt:lpstr>Giao thức mạng (Protocol) (tt)</vt:lpstr>
      <vt:lpstr>Giao thức mạng (Protocol) (tt)</vt:lpstr>
      <vt:lpstr>Giao thức mạng (Protocol) (tt)</vt:lpstr>
      <vt:lpstr>Địa chỉ IP (Internet Protocol  Address) </vt:lpstr>
      <vt:lpstr>Địa chỉ IP (tt) (Internet Protocol  Address)</vt:lpstr>
      <vt:lpstr>Tên miền (Domain name) </vt:lpstr>
      <vt:lpstr>Tên miền (Domain name) (tt) </vt:lpstr>
      <vt:lpstr>Tên miền (Domain name) (tt)</vt:lpstr>
      <vt:lpstr>URL - định vị các tài nguyên Internet</vt:lpstr>
      <vt:lpstr>URL - định vị các tài nguyên Internet (tt)</vt:lpstr>
      <vt:lpstr>Cổng dịch vụ (Service port)</vt:lpstr>
      <vt:lpstr>Trang web, web site</vt:lpstr>
      <vt:lpstr>World Wide Web (WWW)</vt:lpstr>
      <vt:lpstr>Web server</vt:lpstr>
      <vt:lpstr>Web browser</vt:lpstr>
      <vt:lpstr>Phân loại trang web</vt:lpstr>
      <vt:lpstr>Phân loại trang web (tt)</vt:lpstr>
      <vt:lpstr>Một số thuật ngữ quan trọng khác</vt:lpstr>
      <vt:lpstr>Nội dung</vt:lpstr>
      <vt:lpstr>Khai thác tài nguyên trên Internet</vt:lpstr>
      <vt:lpstr>Khai thác tài nguyên trên Internet</vt:lpstr>
      <vt:lpstr>Khai thác tài nguyên trên Internet</vt:lpstr>
      <vt:lpstr>PowerPoint Presentation</vt:lpstr>
      <vt:lpstr>Mục tiêu</vt:lpstr>
      <vt:lpstr>Các bước thiết lập Website</vt:lpstr>
      <vt:lpstr>Các bước thiết lập Website</vt:lpstr>
      <vt:lpstr>Xác định yêu cầu của website</vt:lpstr>
      <vt:lpstr>Mục tiêu yêu cầu của website</vt:lpstr>
      <vt:lpstr>Đối tượng phục vụ</vt:lpstr>
      <vt:lpstr>Thiết kế web tốt = thích hợp cho tất cả các loại độc giả có trình độ và nhu cầu khác nhau</vt:lpstr>
      <vt:lpstr>Chủ đề của website</vt:lpstr>
      <vt:lpstr>Chủ đề website– Diễn đàn thảo luận</vt:lpstr>
      <vt:lpstr>Chủ đề website - Tin tức online</vt:lpstr>
      <vt:lpstr>Chủ đề website – Mua bán trực tuyến</vt:lpstr>
      <vt:lpstr>Các bước thiết lập Website</vt:lpstr>
      <vt:lpstr>Mua tên miền</vt:lpstr>
      <vt:lpstr>Mua tên miền (2)</vt:lpstr>
      <vt:lpstr>Mua tên miền (3)</vt:lpstr>
      <vt:lpstr>Các bước thiết lập Website</vt:lpstr>
      <vt:lpstr>Thuê chỗ hosting</vt:lpstr>
      <vt:lpstr>Window, Linux hosting</vt:lpstr>
      <vt:lpstr>Các bước thiết lập Website</vt:lpstr>
      <vt:lpstr>Phân loại trang web</vt:lpstr>
      <vt:lpstr>Phân loại trang web (2)</vt:lpstr>
      <vt:lpstr>Các bước cơ bản phát triển website</vt:lpstr>
      <vt:lpstr>Các bước cơ bản phát triển website (2)</vt:lpstr>
      <vt:lpstr>Các bước cơ bản phát triển website (3)</vt:lpstr>
      <vt:lpstr>Các bước cơ bản phát triển website (4)</vt:lpstr>
      <vt:lpstr>Thiết kế giao diện website</vt:lpstr>
      <vt:lpstr>Thiết kế giao diện website</vt:lpstr>
      <vt:lpstr>PowerPoint Presentation</vt:lpstr>
      <vt:lpstr>Xác định kiểu chữ, màu sắc</vt:lpstr>
      <vt:lpstr>Cấu trúc website (sitemap)</vt:lpstr>
      <vt:lpstr>Cấu trúc website (2)</vt:lpstr>
      <vt:lpstr>Thiết kế giao diện website</vt:lpstr>
      <vt:lpstr>Hướng đến người sử dụng</vt:lpstr>
      <vt:lpstr>Có định hướng rõ ràng</vt:lpstr>
      <vt:lpstr>Không có trang cuối</vt:lpstr>
      <vt:lpstr>Tính ổn định </vt:lpstr>
      <vt:lpstr>Phản hồi và đối thoại</vt:lpstr>
      <vt:lpstr>Các bước thiết lập Website</vt:lpstr>
      <vt:lpstr>Quản lý thời gian</vt:lpstr>
      <vt:lpstr>CHƯƠNG 2:  HTML – CSS - JAVASCRIPT</vt:lpstr>
      <vt:lpstr>Thiết kế web với HTML</vt:lpstr>
      <vt:lpstr>Thiết kế web với HTML</vt:lpstr>
      <vt:lpstr>Thiết kế web với HTML</vt:lpstr>
      <vt:lpstr>Thiết kế web với HTML</vt:lpstr>
      <vt:lpstr>Thiết kế web với HTML</vt:lpstr>
      <vt:lpstr>Thiết kế web với HTML</vt:lpstr>
      <vt:lpstr>Thiết kế web với HTML</vt:lpstr>
      <vt:lpstr>Thiết kế web với HTML</vt:lpstr>
      <vt:lpstr>Thiết kế web với HTML</vt:lpstr>
      <vt:lpstr>Thiết kế web với HTML</vt:lpstr>
      <vt:lpstr>Thiết kế web với HTML</vt:lpstr>
      <vt:lpstr>Thiết kế web với HTML</vt:lpstr>
      <vt:lpstr>Thiết kế web với HTML</vt:lpstr>
      <vt:lpstr>Thiết kế web với HTML</vt:lpstr>
      <vt:lpstr>Thiết kế web với HTML</vt:lpstr>
      <vt:lpstr>Thiết kế web với HTML</vt:lpstr>
      <vt:lpstr>Thiết kế web với HTML</vt:lpstr>
      <vt:lpstr>Thiết kế web với HTML</vt:lpstr>
      <vt:lpstr>Thiết kế web với HTML</vt:lpstr>
      <vt:lpstr>Thiết kế web với HTML</vt:lpstr>
      <vt:lpstr>Thiết kế web với HTML</vt:lpstr>
      <vt:lpstr>Thiết kế web với HTML</vt:lpstr>
      <vt:lpstr>Thiết kế web với HTML</vt:lpstr>
      <vt:lpstr>Thiết kế web với HTML</vt:lpstr>
      <vt:lpstr>Thiết kế web với HTML</vt:lpstr>
      <vt:lpstr>Thiết kế web với HTML</vt:lpstr>
      <vt:lpstr>Thiết kế web với HTML</vt:lpstr>
      <vt:lpstr>Thiết kế web với HTML</vt:lpstr>
      <vt:lpstr>Thiết kế web với HTML</vt:lpstr>
      <vt:lpstr>Thiết kế web với HTML</vt:lpstr>
      <vt:lpstr>Thiết kế web với HTML</vt:lpstr>
      <vt:lpstr>Thiết kế web với HTML</vt:lpstr>
      <vt:lpstr>Thiết kế web với HTML</vt:lpstr>
      <vt:lpstr>Thiết kế web với HTML</vt:lpstr>
      <vt:lpstr>Thiết kế web với HTML</vt:lpstr>
      <vt:lpstr>Thiết kế web với HTML</vt:lpstr>
      <vt:lpstr>Thiết kế web với HTML</vt:lpstr>
      <vt:lpstr>Thiết kế web với HTML</vt:lpstr>
      <vt:lpstr>Thiết kế web với HTML</vt:lpstr>
      <vt:lpstr>Thiết kế web với HTML</vt:lpstr>
      <vt:lpstr>Thiết kế web với HTML</vt:lpstr>
      <vt:lpstr>Thiết kế web với HTML</vt:lpstr>
      <vt:lpstr>Thiết kế web với HTML</vt:lpstr>
      <vt:lpstr>Thiết kế web với HTML</vt:lpstr>
      <vt:lpstr>Thiết kế web với HTML</vt:lpstr>
      <vt:lpstr>Thiết kế web với HTML</vt:lpstr>
      <vt:lpstr>Thiết kế web với HTML</vt:lpstr>
      <vt:lpstr>Thiết kế web với HTML</vt:lpstr>
      <vt:lpstr>Thiết kế web với HTML</vt:lpstr>
      <vt:lpstr>Thiết kế web với HTML</vt:lpstr>
      <vt:lpstr>Thiết kế web với HTML</vt:lpstr>
      <vt:lpstr>Thiết kế web với HTML</vt:lpstr>
      <vt:lpstr>Thiết kế web với HTML</vt:lpstr>
      <vt:lpstr>Thiết kế web với HTML</vt:lpstr>
      <vt:lpstr>Thiết kế web với HTML</vt:lpstr>
      <vt:lpstr>Thiết kế web với HTML</vt:lpstr>
      <vt:lpstr>Thiết kế web với HTML</vt:lpstr>
      <vt:lpstr>Thiết kế web với HTML</vt:lpstr>
      <vt:lpstr>Thiết kế web với HTML</vt:lpstr>
      <vt:lpstr>Thiết kế web với HTML</vt:lpstr>
      <vt:lpstr>Thiết kế web với HTML</vt:lpstr>
      <vt:lpstr>Thiết kế web với HTML</vt:lpstr>
      <vt:lpstr>Thiết kế web với HTML</vt:lpstr>
      <vt:lpstr>Thiết kế web với HTML</vt:lpstr>
      <vt:lpstr>Thiết kế web với HTML</vt:lpstr>
      <vt:lpstr>Thiết kế web với HTML</vt:lpstr>
      <vt:lpstr>Thiết kế web với HTML</vt:lpstr>
      <vt:lpstr>Thiết kế web với HTML</vt:lpstr>
      <vt:lpstr>Thiết kế web với HTML</vt:lpstr>
      <vt:lpstr>Thiết kế web với HTML</vt:lpstr>
      <vt:lpstr>Thiết kế web với HTML</vt:lpstr>
      <vt:lpstr>Thiết kế web với HTML</vt:lpstr>
      <vt:lpstr>Thiết kế web với HTML</vt:lpstr>
      <vt:lpstr>Thiết kế web với HTML</vt:lpstr>
      <vt:lpstr>Thiết kế web với HTML</vt:lpstr>
      <vt:lpstr>Thiết kế web với HTML</vt:lpstr>
      <vt:lpstr>Thiết kế web với HTML</vt:lpstr>
      <vt:lpstr>Thiết kế web với HTML</vt:lpstr>
      <vt:lpstr>Thiết kế web với HTML</vt:lpstr>
      <vt:lpstr>Thiết kế web với HTML</vt:lpstr>
      <vt:lpstr>Thiết kế web với HTML</vt:lpstr>
      <vt:lpstr>Thiết kế web với HTML</vt:lpstr>
      <vt:lpstr>Thiết kế web với HTML</vt:lpstr>
      <vt:lpstr>Thiết kế web với HTML</vt:lpstr>
      <vt:lpstr>Thiết kế web với HTML</vt:lpstr>
      <vt:lpstr>Thiết kế web với HTML</vt:lpstr>
      <vt:lpstr>Thiết kế web với HTML</vt:lpstr>
      <vt:lpstr>Thiết kế web với HTML</vt:lpstr>
      <vt:lpstr>Thiết kế web với HTML</vt:lpstr>
      <vt:lpstr>Thiết kế web với HTML</vt:lpstr>
      <vt:lpstr>Thiết kế web với HTML</vt:lpstr>
      <vt:lpstr>Thiết kế web với HTML</vt:lpstr>
      <vt:lpstr>Thiết kế web với HTML</vt:lpstr>
      <vt:lpstr>Thiết kế web với HTML</vt:lpstr>
      <vt:lpstr>Thiết kế web với HTML</vt:lpstr>
      <vt:lpstr>Thiết kế web với HTML</vt:lpstr>
      <vt:lpstr>Thiết kế web với HTML</vt:lpstr>
      <vt:lpstr>Thiết kế web với HTML</vt:lpstr>
      <vt:lpstr>Thiết kế web với HTML</vt:lpstr>
      <vt:lpstr>Thiết kế web với HTML</vt:lpstr>
      <vt:lpstr>Thiết kế web với HTML</vt:lpstr>
      <vt:lpstr>Thiết kế web với HTML</vt:lpstr>
      <vt:lpstr>Thiết kế web với HTML</vt:lpstr>
      <vt:lpstr>Thiết kế web với HTML</vt:lpstr>
      <vt:lpstr>Thiết kế web với HTML</vt:lpstr>
      <vt:lpstr>Thiết kế web với HTML</vt:lpstr>
      <vt:lpstr>Thiết kế web với HTML</vt:lpstr>
      <vt:lpstr>Thiết kế web với HTML</vt:lpstr>
      <vt:lpstr>Thiết kế web với HTML</vt:lpstr>
      <vt:lpstr>Thiết kế web với HTML</vt:lpstr>
      <vt:lpstr>Thiết kế web với HTML</vt:lpstr>
      <vt:lpstr>Thiết kế web với HTML</vt:lpstr>
      <vt:lpstr>Thiết kế web với HTML</vt:lpstr>
      <vt:lpstr>Thiết kế web với HTML</vt:lpstr>
      <vt:lpstr>CHƯƠNG 2:  HTML – CSS - JAVASCRIPT</vt:lpstr>
      <vt:lpstr>CSS</vt:lpstr>
      <vt:lpstr>CSS</vt:lpstr>
      <vt:lpstr>CSS</vt:lpstr>
      <vt:lpstr>CSS</vt:lpstr>
      <vt:lpstr>Áp dụng CSS vào trang HTML</vt:lpstr>
      <vt:lpstr>Áp dụng CSS vào trang HTML</vt:lpstr>
      <vt:lpstr>Áp dụng CSS vào trang HTML</vt:lpstr>
      <vt:lpstr>Áp dụng CSS vào trang HTML</vt:lpstr>
      <vt:lpstr>Áp dụng CSS vào trang HTML</vt:lpstr>
      <vt:lpstr>Áp dụng CSS vào trang HTML</vt:lpstr>
      <vt:lpstr>Cú pháp CSS</vt:lpstr>
      <vt:lpstr>Cú pháp CSS</vt:lpstr>
      <vt:lpstr>Cú pháp CSS</vt:lpstr>
      <vt:lpstr>Gom nhóm các bộ chọn</vt:lpstr>
      <vt:lpstr>Selector</vt:lpstr>
      <vt:lpstr>HTML Selector</vt:lpstr>
      <vt:lpstr>Class Selector</vt:lpstr>
      <vt:lpstr>Class Selector</vt:lpstr>
      <vt:lpstr>Class Selector</vt:lpstr>
      <vt:lpstr>Class Selector</vt:lpstr>
      <vt:lpstr>Class Selector</vt:lpstr>
      <vt:lpstr>ID Selector</vt:lpstr>
      <vt:lpstr>ID Selector</vt:lpstr>
      <vt:lpstr>ID Selector</vt:lpstr>
      <vt:lpstr>Descendant Selector</vt:lpstr>
      <vt:lpstr>Child Selector</vt:lpstr>
      <vt:lpstr>Attribute Selector</vt:lpstr>
      <vt:lpstr>Attribute Selector</vt:lpstr>
      <vt:lpstr>Attribute Selector</vt:lpstr>
      <vt:lpstr>Pseudo Class Selector</vt:lpstr>
      <vt:lpstr>Pseudo Class Selector</vt:lpstr>
      <vt:lpstr>Pseudo Class Selector – first-child</vt:lpstr>
      <vt:lpstr>Pseudo Class Selector – first-child</vt:lpstr>
      <vt:lpstr>Pseudo Class Selector – Anchor</vt:lpstr>
      <vt:lpstr>Pseudo Class Selector – Anchor</vt:lpstr>
      <vt:lpstr>Pseudo Class Selector – Anchor</vt:lpstr>
      <vt:lpstr>Pseudo Class Selector – focus</vt:lpstr>
      <vt:lpstr>Pseudo Class Selector – lang</vt:lpstr>
      <vt:lpstr>Pseudo Element</vt:lpstr>
      <vt:lpstr>Pseudo Element – first-letter</vt:lpstr>
      <vt:lpstr>Pseudo Element – first-letter</vt:lpstr>
      <vt:lpstr>Pseudo Element – first-line</vt:lpstr>
      <vt:lpstr>Pseudo Element – first-line</vt:lpstr>
      <vt:lpstr>Pseudo Element – before</vt:lpstr>
      <vt:lpstr>Pseudo Element – after</vt:lpstr>
      <vt:lpstr>Đơn vị đo lường CSS</vt:lpstr>
      <vt:lpstr>Đơn vị đo lường CSS</vt:lpstr>
      <vt:lpstr>Kế thừa thuộc tính</vt:lpstr>
      <vt:lpstr>Kế thừa thuộc tính</vt:lpstr>
      <vt:lpstr>Kế thừa thuộc tính</vt:lpstr>
      <vt:lpstr>Kế thừa thuộc tính</vt:lpstr>
      <vt:lpstr>Các nhóm thuộc tính trong CSS</vt:lpstr>
      <vt:lpstr>Font chữ</vt:lpstr>
      <vt:lpstr>PowerPoint Presentation</vt:lpstr>
      <vt:lpstr>Thông tin định dạng font chữ</vt:lpstr>
      <vt:lpstr>Thông tin định dạng font chữ</vt:lpstr>
      <vt:lpstr>Thông tin định dạng font chữ</vt:lpstr>
      <vt:lpstr>Thông tin định dạng font chữ</vt:lpstr>
      <vt:lpstr>Thông tin định dạng văn bản</vt:lpstr>
      <vt:lpstr>Thông tin định dạng văn bản</vt:lpstr>
      <vt:lpstr>Thông tin định dạng văn bản</vt:lpstr>
      <vt:lpstr>Thông tin định dạng nền</vt:lpstr>
      <vt:lpstr>Thông tin định dạng nền</vt:lpstr>
      <vt:lpstr>Thông tin định dạng nền</vt:lpstr>
      <vt:lpstr>Thông tin định dạng nền</vt:lpstr>
      <vt:lpstr>Thông tin định dạng nền</vt:lpstr>
      <vt:lpstr>Mô hình hộp (box model)</vt:lpstr>
      <vt:lpstr>Mô hình hộp (box model)</vt:lpstr>
      <vt:lpstr>Mô hình hộp (box model)</vt:lpstr>
      <vt:lpstr>Các thông tin định dạng lề</vt:lpstr>
      <vt:lpstr>Các thông tin định dạng lề</vt:lpstr>
      <vt:lpstr>Thông tin định dạng vùng đệm</vt:lpstr>
      <vt:lpstr>Thông tin định dạng lề + vùng đệm</vt:lpstr>
      <vt:lpstr>Thông tin định dạng biên</vt:lpstr>
      <vt:lpstr>Thông tin định dạng biên</vt:lpstr>
      <vt:lpstr>Thông tin định dạng biên</vt:lpstr>
      <vt:lpstr>Thông tin định dạng biên</vt:lpstr>
      <vt:lpstr>Thông tin định dạng biên</vt:lpstr>
      <vt:lpstr>Thông tin định dạng biên</vt:lpstr>
      <vt:lpstr>Thông tin định dạng biên</vt:lpstr>
      <vt:lpstr>Thông tin định dạng biên</vt:lpstr>
      <vt:lpstr>Định dạng cách hiển thị</vt:lpstr>
      <vt:lpstr>Định dạng cách hiển thị</vt:lpstr>
      <vt:lpstr>Định dạng cách hiển thị</vt:lpstr>
      <vt:lpstr>Định dạng cách hiển thị</vt:lpstr>
      <vt:lpstr>Định dạng cách hiển thị</vt:lpstr>
      <vt:lpstr>Định dạng cách hiển thị</vt:lpstr>
      <vt:lpstr>Định dạng cách hiển thị</vt:lpstr>
      <vt:lpstr>Định dạng cách hiển thị</vt:lpstr>
      <vt:lpstr>Thông tin xác định vị trí</vt:lpstr>
      <vt:lpstr>Thông tin xác định vị trí</vt:lpstr>
      <vt:lpstr>Thông tin xác định vị trí</vt:lpstr>
      <vt:lpstr>Thông tin xác định vị trí</vt:lpstr>
      <vt:lpstr>Thông tin xác định vị trí</vt:lpstr>
      <vt:lpstr>Thông tin xác định vị trí</vt:lpstr>
      <vt:lpstr>Thông tin xác định vị trí</vt:lpstr>
      <vt:lpstr>Thông tin xác định vị trí</vt:lpstr>
      <vt:lpstr>Thông tin xác định vị trí</vt:lpstr>
      <vt:lpstr>Thông tin xác định vị trí</vt:lpstr>
      <vt:lpstr>Thông tin xác định vị trí</vt:lpstr>
      <vt:lpstr>Thông tin xác định vị trí</vt:lpstr>
      <vt:lpstr>Canh giữa với CSS</vt:lpstr>
      <vt:lpstr>Canh giữa với CSS</vt:lpstr>
      <vt:lpstr>Canh giữa với CSS</vt:lpstr>
      <vt:lpstr>Canh giữa với CSS</vt:lpstr>
      <vt:lpstr>Canh giữa với CSS</vt:lpstr>
      <vt:lpstr>Canh giữa với CSS</vt:lpstr>
      <vt:lpstr>Canh giữa với CSS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TRƯỜNG ĐẠI HỌC CÔNG NGHỆ GIAO THÔNG VẬN TẢI KHOA CÔNG NGHỆ THÔNG TIN – BỘ MÔN HỆ THỐNG THÔNG TIN</dc:title>
  <dc:creator>TODUONGVPVN</dc:creator>
  <cp:lastModifiedBy>Nguyen van khanh</cp:lastModifiedBy>
  <cp:revision>7</cp:revision>
  <dcterms:created xsi:type="dcterms:W3CDTF">2023-03-14T08:33:55Z</dcterms:created>
  <dcterms:modified xsi:type="dcterms:W3CDTF">2023-09-06T08:15:36Z</dcterms:modified>
</cp:coreProperties>
</file>